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10"/>
  </p:notesMasterIdLst>
  <p:sldIdLst>
    <p:sldId id="288" r:id="rId2"/>
    <p:sldId id="257" r:id="rId3"/>
    <p:sldId id="258" r:id="rId4"/>
    <p:sldId id="289" r:id="rId5"/>
    <p:sldId id="276" r:id="rId6"/>
    <p:sldId id="290" r:id="rId7"/>
    <p:sldId id="277" r:id="rId8"/>
    <p:sldId id="279" r:id="rId9"/>
    <p:sldId id="280" r:id="rId10"/>
    <p:sldId id="281" r:id="rId11"/>
    <p:sldId id="282" r:id="rId12"/>
    <p:sldId id="283" r:id="rId13"/>
    <p:sldId id="291" r:id="rId14"/>
    <p:sldId id="284" r:id="rId15"/>
    <p:sldId id="259" r:id="rId16"/>
    <p:sldId id="278" r:id="rId17"/>
    <p:sldId id="285" r:id="rId18"/>
    <p:sldId id="286" r:id="rId19"/>
    <p:sldId id="292" r:id="rId20"/>
    <p:sldId id="293" r:id="rId21"/>
    <p:sldId id="294" r:id="rId22"/>
    <p:sldId id="295" r:id="rId23"/>
    <p:sldId id="296" r:id="rId24"/>
    <p:sldId id="301" r:id="rId25"/>
    <p:sldId id="302" r:id="rId26"/>
    <p:sldId id="303" r:id="rId27"/>
    <p:sldId id="304" r:id="rId28"/>
    <p:sldId id="305" r:id="rId29"/>
    <p:sldId id="306" r:id="rId30"/>
    <p:sldId id="297" r:id="rId31"/>
    <p:sldId id="273" r:id="rId32"/>
    <p:sldId id="298" r:id="rId33"/>
    <p:sldId id="299" r:id="rId34"/>
    <p:sldId id="300" r:id="rId35"/>
    <p:sldId id="307" r:id="rId36"/>
    <p:sldId id="308" r:id="rId37"/>
    <p:sldId id="309" r:id="rId38"/>
    <p:sldId id="310" r:id="rId39"/>
    <p:sldId id="311" r:id="rId40"/>
    <p:sldId id="312" r:id="rId41"/>
    <p:sldId id="261" r:id="rId42"/>
    <p:sldId id="263" r:id="rId43"/>
    <p:sldId id="264" r:id="rId44"/>
    <p:sldId id="265" r:id="rId45"/>
    <p:sldId id="313" r:id="rId46"/>
    <p:sldId id="314" r:id="rId47"/>
    <p:sldId id="315" r:id="rId48"/>
    <p:sldId id="316" r:id="rId49"/>
    <p:sldId id="317" r:id="rId50"/>
    <p:sldId id="267" r:id="rId51"/>
    <p:sldId id="318" r:id="rId52"/>
    <p:sldId id="268" r:id="rId53"/>
    <p:sldId id="275" r:id="rId54"/>
    <p:sldId id="269" r:id="rId55"/>
    <p:sldId id="270" r:id="rId56"/>
    <p:sldId id="319" r:id="rId57"/>
    <p:sldId id="271" r:id="rId58"/>
    <p:sldId id="320" r:id="rId59"/>
    <p:sldId id="321" r:id="rId60"/>
    <p:sldId id="322" r:id="rId61"/>
    <p:sldId id="323" r:id="rId62"/>
    <p:sldId id="324" r:id="rId63"/>
    <p:sldId id="325" r:id="rId64"/>
    <p:sldId id="329" r:id="rId65"/>
    <p:sldId id="330" r:id="rId66"/>
    <p:sldId id="331" r:id="rId67"/>
    <p:sldId id="327" r:id="rId68"/>
    <p:sldId id="333" r:id="rId69"/>
    <p:sldId id="334" r:id="rId70"/>
    <p:sldId id="335" r:id="rId71"/>
    <p:sldId id="332" r:id="rId72"/>
    <p:sldId id="336" r:id="rId73"/>
    <p:sldId id="337" r:id="rId74"/>
    <p:sldId id="338" r:id="rId75"/>
    <p:sldId id="328"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4" r:id="rId90"/>
    <p:sldId id="339" r:id="rId91"/>
    <p:sldId id="355" r:id="rId92"/>
    <p:sldId id="356" r:id="rId93"/>
    <p:sldId id="357" r:id="rId94"/>
    <p:sldId id="358" r:id="rId95"/>
    <p:sldId id="359" r:id="rId96"/>
    <p:sldId id="360" r:id="rId97"/>
    <p:sldId id="361" r:id="rId98"/>
    <p:sldId id="363" r:id="rId99"/>
    <p:sldId id="364" r:id="rId100"/>
    <p:sldId id="365" r:id="rId101"/>
    <p:sldId id="366" r:id="rId102"/>
    <p:sldId id="367" r:id="rId103"/>
    <p:sldId id="368" r:id="rId104"/>
    <p:sldId id="369" r:id="rId105"/>
    <p:sldId id="370" r:id="rId106"/>
    <p:sldId id="371" r:id="rId107"/>
    <p:sldId id="372" r:id="rId108"/>
    <p:sldId id="272"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783" autoAdjust="0"/>
  </p:normalViewPr>
  <p:slideViewPr>
    <p:cSldViewPr snapToGrid="0">
      <p:cViewPr>
        <p:scale>
          <a:sx n="78" d="100"/>
          <a:sy n="78" d="100"/>
        </p:scale>
        <p:origin x="1296" y="976"/>
      </p:cViewPr>
      <p:guideLst>
        <p:guide orient="horz" pos="2160"/>
        <p:guide pos="3840"/>
      </p:guideLst>
    </p:cSldViewPr>
  </p:slideViewPr>
  <p:outlineViewPr>
    <p:cViewPr>
      <p:scale>
        <a:sx n="33" d="100"/>
        <a:sy n="33" d="100"/>
      </p:scale>
      <p:origin x="0" y="326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DBCE5-E7CF-405E-BA9A-DC7F59DE59C4}" type="datetimeFigureOut">
              <a:rPr lang="en-US" smtClean="0"/>
              <a:t>10/5/19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3D576-28BB-41F7-910F-136770F5EEA2}" type="slidenum">
              <a:rPr lang="en-US" smtClean="0"/>
              <a:t>‹#›</a:t>
            </a:fld>
            <a:endParaRPr lang="en-US"/>
          </a:p>
        </p:txBody>
      </p:sp>
    </p:spTree>
    <p:extLst>
      <p:ext uri="{BB962C8B-B14F-4D97-AF65-F5344CB8AC3E}">
        <p14:creationId xmlns:p14="http://schemas.microsoft.com/office/powerpoint/2010/main" val="425337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7D8B33-D73A-4642-8847-18B7A8F19850}" type="datetime1">
              <a:rPr lang="en-US" smtClean="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4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75E22E-41BB-42B0-A443-CB7BFB049810}" type="datetime1">
              <a:rPr lang="en-US" smtClean="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63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FC78F6-DCE0-4EB5-A4A5-2F35A629DBDF}" type="datetime1">
              <a:rPr lang="en-US" smtClean="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4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E2E2D4-0E15-4E48-963B-9C5A96A577BA}" type="datetime1">
              <a:rPr lang="en-US" smtClean="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949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BD6D4D-62A1-4EF3-A36C-E4E42248DE50}" type="datetime1">
              <a:rPr lang="en-US" smtClean="0"/>
              <a:t>10/5/19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084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DA2866-16C3-41BD-855F-A30EA00B2F8D}" type="datetime1">
              <a:rPr lang="en-US" smtClean="0"/>
              <a:t>10/5/19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234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940B84-16CD-4253-A189-7C4497E6E44A}" type="datetime1">
              <a:rPr lang="en-US" smtClean="0"/>
              <a:t>10/5/19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185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0CD5B1-B606-42F0-BDFC-1D2C3BB41AAF}" type="datetime1">
              <a:rPr lang="en-US" smtClean="0"/>
              <a:t>10/5/19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0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294DE-D4CE-46C5-841B-67AC803152DE}" type="datetime1">
              <a:rPr lang="en-US" smtClean="0"/>
              <a:t>10/5/19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93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FA4A8-B56A-4643-8ABE-AB16C675A66D}" type="datetime1">
              <a:rPr lang="en-US" smtClean="0"/>
              <a:t>10/5/19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48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4775D8-427C-4A23-AA1B-BC1CAB4A6AE7}" type="datetime1">
              <a:rPr lang="en-US" smtClean="0"/>
              <a:t>10/5/19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539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E7C05-F83E-4B6D-95E2-68243A2754FB}" type="datetime1">
              <a:rPr lang="en-US" smtClean="0"/>
              <a:t>10/5/19</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8997450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NormalExerciseData.csv"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HierarchicalNormalExampleData.csv"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HierarchicalNormalExerciseData.csv"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GammaExampleData.cs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GammaExerciseData.cs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Codes%20and%20Data%20for%20Examples/LogisticExampleData.csv"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Data%20for%20Exercises/LogisticExerciseData.csv"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Codes%20and%20Data%20for%20Examples/PoissonExampleData.csv" TargetMode="Externa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Data%20for%20Exercises/PoissonExerciseData.cs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NormalExampleData.csv"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Codes%20and%20Data%20for%20Examples/ZIPExampleData.csv"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ZIPExerciseData.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BetaExampleData.csv"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BetaExerciseData.csv"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LongitudinalNormalExampleData.csv"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LongformLongitudinalNormalExampleData.t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LongitudinalNormalExerciseData.csv"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LongitudinalLogisticExampleData.csv"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odes%20and%20Data%20for%20Examples/LongformLongitudnalLogisticExampleData.tx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Data%20for%20Exercises/LongitudinalPoissonExerciseData.csv"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2394F4-4ECF-4340-B4C9-F908B42D19CA}"/>
              </a:ext>
            </a:extLst>
          </p:cNvPr>
          <p:cNvSpPr>
            <a:spLocks noGrp="1"/>
          </p:cNvSpPr>
          <p:nvPr>
            <p:ph type="title"/>
          </p:nvPr>
        </p:nvSpPr>
        <p:spPr>
          <a:xfrm>
            <a:off x="670560" y="1969326"/>
            <a:ext cx="10972800" cy="3480498"/>
          </a:xfrm>
        </p:spPr>
        <p:txBody>
          <a:bodyPr anchor="b">
            <a:normAutofit fontScale="90000"/>
          </a:bodyPr>
          <a:lstStyle/>
          <a:p>
            <a:pPr algn="ctr"/>
            <a:r>
              <a:rPr lang="en-US" sz="4400" dirty="0" smtClean="0">
                <a:solidFill>
                  <a:schemeClr val="tx1"/>
                </a:solidFill>
              </a:rPr>
              <a:t>Advanced Regression Models </a:t>
            </a:r>
            <a:br>
              <a:rPr lang="en-US" sz="4400" dirty="0" smtClean="0">
                <a:solidFill>
                  <a:schemeClr val="tx1"/>
                </a:solidFill>
              </a:rPr>
            </a:br>
            <a:r>
              <a:rPr lang="en-US" sz="4000" dirty="0" smtClean="0">
                <a:solidFill>
                  <a:schemeClr val="tx1"/>
                </a:solidFill>
              </a:rPr>
              <a:t>with R Applications</a:t>
            </a:r>
            <a:r>
              <a:rPr lang="en-US" sz="3600" dirty="0" smtClean="0">
                <a:solidFill>
                  <a:schemeClr val="tx1"/>
                </a:solidFill>
              </a:rPr>
              <a:t/>
            </a:r>
            <a:br>
              <a:rPr lang="en-US" sz="3600" dirty="0" smtClean="0">
                <a:solidFill>
                  <a:schemeClr val="tx1"/>
                </a:solidFill>
              </a:rPr>
            </a:br>
            <a:r>
              <a:rPr lang="en-US" sz="3600" dirty="0" smtClean="0"/>
              <a:t>by </a:t>
            </a:r>
            <a:br>
              <a:rPr lang="en-US" sz="3600" dirty="0" smtClean="0"/>
            </a:br>
            <a:r>
              <a:rPr lang="en-US" sz="3600" dirty="0" smtClean="0"/>
              <a:t>Olga </a:t>
            </a:r>
            <a:r>
              <a:rPr lang="en-US" sz="3600" dirty="0" err="1" smtClean="0"/>
              <a:t>Korosteleva</a:t>
            </a:r>
            <a:r>
              <a:rPr lang="en-US" sz="3600" dirty="0" smtClean="0"/>
              <a:t>, Ph.D.</a:t>
            </a:r>
            <a:br>
              <a:rPr lang="en-US" sz="3600" dirty="0" smtClean="0"/>
            </a:br>
            <a:r>
              <a:rPr lang="en-US" sz="3600" dirty="0" smtClean="0"/>
              <a:t>CSULB</a:t>
            </a:r>
            <a:br>
              <a:rPr lang="en-US" sz="3600" dirty="0" smtClean="0"/>
            </a:br>
            <a:r>
              <a:rPr lang="en-US" dirty="0"/>
              <a:t/>
            </a:r>
            <a:br>
              <a:rPr lang="en-US" dirty="0"/>
            </a:br>
            <a:r>
              <a:rPr lang="en-US" sz="3600" dirty="0" smtClean="0"/>
              <a:t/>
            </a:r>
            <a:br>
              <a:rPr lang="en-US" sz="3600" dirty="0" smtClean="0"/>
            </a:br>
            <a:r>
              <a:rPr lang="en-US" sz="2700" dirty="0" smtClean="0"/>
              <a:t>October 5, 2019, UCI</a:t>
            </a:r>
            <a:endParaRPr lang="en-US" sz="2700" dirty="0">
              <a:solidFill>
                <a:schemeClr val="tx1"/>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718279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a14="http://schemas.microsoft.com/office/drawing/2010/main" xmlns:mc="http://schemas.openxmlformats.org/markup-compatibility/2006" xmlns="" id="{937977FE-7060-4554-8802-D380BB4E77D1}"/>
              </a:ext>
            </a:extLst>
          </p:cNvPr>
          <p:cNvSpPr>
            <a:spLocks noGrp="1"/>
          </p:cNvSpPr>
          <p:nvPr>
            <p:ph type="subTitle" idx="1"/>
          </p:nvPr>
        </p:nvSpPr>
        <p:spPr>
          <a:xfrm>
            <a:off x="603504" y="1403583"/>
            <a:ext cx="10796016" cy="4649560"/>
          </a:xfrm>
        </p:spPr>
        <p:txBody>
          <a:bodyPr>
            <a:noAutofit/>
          </a:bodyPr>
          <a:lstStyle/>
          <a:p>
            <a:pPr marL="457200" indent="-457200" algn="just">
              <a:buFont typeface="Wingdings" panose="05000000000000000000" pitchFamily="2" charset="2"/>
              <a:buChar char="q"/>
            </a:pPr>
            <a:r>
              <a:rPr lang="en-US" sz="2800" i="0" dirty="0" smtClean="0">
                <a:solidFill>
                  <a:schemeClr val="tx1"/>
                </a:solidFill>
              </a:rPr>
              <a:t>A </a:t>
            </a:r>
            <a:r>
              <a:rPr lang="en-US" sz="2800" i="0" dirty="0">
                <a:solidFill>
                  <a:schemeClr val="tx1"/>
                </a:solidFill>
              </a:rPr>
              <a:t>cardiologist conducts a study </a:t>
            </a:r>
            <a:r>
              <a:rPr lang="en-US" sz="2800" i="0" dirty="0" smtClean="0">
                <a:solidFill>
                  <a:schemeClr val="tx1"/>
                </a:solidFill>
              </a:rPr>
              <a:t>to find </a:t>
            </a:r>
            <a:r>
              <a:rPr lang="en-US" sz="2800" i="0" dirty="0">
                <a:solidFill>
                  <a:schemeClr val="tx1"/>
                </a:solidFill>
              </a:rPr>
              <a:t>out what factors </a:t>
            </a:r>
            <a:r>
              <a:rPr lang="en-US" sz="2800" i="0" dirty="0" smtClean="0">
                <a:solidFill>
                  <a:schemeClr val="tx1"/>
                </a:solidFill>
              </a:rPr>
              <a:t>are good </a:t>
            </a:r>
            <a:r>
              <a:rPr lang="en-US" sz="2800" i="0" dirty="0">
                <a:solidFill>
                  <a:schemeClr val="tx1"/>
                </a:solidFill>
              </a:rPr>
              <a:t>predictors of elevated heart rate (HR) in her patients. She </a:t>
            </a:r>
            <a:r>
              <a:rPr lang="en-US" sz="2800" i="0" dirty="0" smtClean="0">
                <a:solidFill>
                  <a:schemeClr val="tx1"/>
                </a:solidFill>
              </a:rPr>
              <a:t>measures heart </a:t>
            </a:r>
            <a:r>
              <a:rPr lang="en-US" sz="2800" i="0" dirty="0">
                <a:solidFill>
                  <a:schemeClr val="tx1"/>
                </a:solidFill>
              </a:rPr>
              <a:t>rate at rest in 30 patients on their next visit, and obtains from </a:t>
            </a:r>
            <a:r>
              <a:rPr lang="en-US" sz="2800" i="0" dirty="0" smtClean="0">
                <a:solidFill>
                  <a:schemeClr val="tx1"/>
                </a:solidFill>
              </a:rPr>
              <a:t>the medical </a:t>
            </a:r>
            <a:r>
              <a:rPr lang="en-US" sz="2800" i="0" dirty="0">
                <a:solidFill>
                  <a:schemeClr val="tx1"/>
                </a:solidFill>
              </a:rPr>
              <a:t>charts additional </a:t>
            </a:r>
            <a:r>
              <a:rPr lang="en-US" sz="2800" i="0" dirty="0" smtClean="0">
                <a:ln>
                  <a:solidFill>
                    <a:srgbClr val="0070C0"/>
                  </a:solidFill>
                </a:ln>
                <a:solidFill>
                  <a:schemeClr val="tx1"/>
                </a:solidFill>
                <a:hlinkClick r:id="rId2" action="ppaction://hlinkfile"/>
              </a:rPr>
              <a:t>data</a:t>
            </a:r>
            <a:r>
              <a:rPr lang="en-US" sz="2800" i="0" dirty="0" smtClean="0">
                <a:solidFill>
                  <a:schemeClr val="tx1"/>
                </a:solidFill>
              </a:rPr>
              <a:t> </a:t>
            </a:r>
            <a:r>
              <a:rPr lang="en-US" sz="2800" i="0" dirty="0">
                <a:solidFill>
                  <a:schemeClr val="tx1"/>
                </a:solidFill>
              </a:rPr>
              <a:t>on their age, gender, </a:t>
            </a:r>
            <a:r>
              <a:rPr lang="en-US" sz="2800" i="0" dirty="0" smtClean="0">
                <a:solidFill>
                  <a:schemeClr val="tx1"/>
                </a:solidFill>
              </a:rPr>
              <a:t>ethnicity, body </a:t>
            </a:r>
            <a:r>
              <a:rPr lang="en-US" sz="2800" i="0" dirty="0">
                <a:solidFill>
                  <a:schemeClr val="tx1"/>
                </a:solidFill>
              </a:rPr>
              <a:t>mass index (BMI), and the number of </a:t>
            </a:r>
            <a:r>
              <a:rPr lang="en-US" sz="2800" i="0" dirty="0" smtClean="0">
                <a:solidFill>
                  <a:schemeClr val="tx1"/>
                </a:solidFill>
              </a:rPr>
              <a:t>currently taken </a:t>
            </a:r>
            <a:r>
              <a:rPr lang="en-US" sz="2800" i="0" dirty="0">
                <a:solidFill>
                  <a:schemeClr val="tx1"/>
                </a:solidFill>
              </a:rPr>
              <a:t>heart medications. She also obtains the air quality index (AQI) for </a:t>
            </a:r>
            <a:r>
              <a:rPr lang="en-US" sz="2800" i="0" dirty="0" smtClean="0">
                <a:solidFill>
                  <a:schemeClr val="tx1"/>
                </a:solidFill>
              </a:rPr>
              <a:t>the area of </a:t>
            </a:r>
            <a:r>
              <a:rPr lang="en-US" sz="2800" i="0" dirty="0">
                <a:solidFill>
                  <a:schemeClr val="tx1"/>
                </a:solidFill>
              </a:rPr>
              <a:t>residence of her </a:t>
            </a:r>
            <a:r>
              <a:rPr lang="en-US" sz="2800" i="0" dirty="0" smtClean="0">
                <a:solidFill>
                  <a:schemeClr val="tx1"/>
                </a:solidFill>
              </a:rPr>
              <a:t>patients. </a:t>
            </a:r>
            <a:endParaRPr lang="en-US" sz="2800" i="0" dirty="0">
              <a:solidFill>
                <a:schemeClr val="tx1"/>
              </a:solidFill>
            </a:endParaRPr>
          </a:p>
          <a:p>
            <a:endParaRPr lang="en-US" sz="240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999488" y="372604"/>
            <a:ext cx="8607553"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a:t>
            </a:r>
            <a:endParaRPr lang="en-US" sz="3600" dirty="0"/>
          </a:p>
        </p:txBody>
      </p:sp>
    </p:spTree>
    <p:extLst>
      <p:ext uri="{BB962C8B-B14F-4D97-AF65-F5344CB8AC3E}">
        <p14:creationId xmlns:p14="http://schemas.microsoft.com/office/powerpoint/2010/main" val="10796781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To predict </a:t>
                </a:r>
                <a:r>
                  <a:rPr lang="en-US" sz="2800" dirty="0">
                    <a:solidFill>
                      <a:schemeClr val="tx1"/>
                    </a:solidFill>
                  </a:rPr>
                  <a:t>the number of psoriatic patches for a patient in the treatment group at five </a:t>
                </a:r>
                <a:r>
                  <a:rPr lang="en-US" sz="2800" dirty="0" smtClean="0">
                    <a:solidFill>
                      <a:schemeClr val="tx1"/>
                    </a:solidFill>
                  </a:rPr>
                  <a:t>weeks, we compute</a:t>
                </a:r>
              </a:p>
              <a:p>
                <a:pPr algn="l"/>
                <a:endParaRPr lang="en-US" sz="2800" dirty="0">
                  <a:solidFill>
                    <a:schemeClr val="tx1"/>
                  </a:solidFill>
                </a:endParaRPr>
              </a:p>
              <a:p>
                <a:pPr algn="l"/>
                <a:r>
                  <a:rPr lang="en-US" sz="2400" dirty="0" smtClean="0">
                    <a:solidFill>
                      <a:schemeClr val="tx1"/>
                    </a:solidFill>
                  </a:rPr>
                  <a:t>           </a:t>
                </a:r>
                <a14:m>
                  <m:oMath xmlns:m="http://schemas.openxmlformats.org/officeDocument/2006/math">
                    <m:sSup>
                      <m:sSupPr>
                        <m:ctrlPr>
                          <a:rPr lang="en-US" sz="2400" i="1">
                            <a:solidFill>
                              <a:schemeClr val="tx1"/>
                            </a:solidFill>
                            <a:latin typeface="Cambria Math" charset="0"/>
                          </a:rPr>
                        </m:ctrlPr>
                      </m:sSupPr>
                      <m:e>
                        <m:r>
                          <a:rPr lang="en-US" sz="2400" i="1">
                            <a:solidFill>
                              <a:schemeClr val="tx1"/>
                            </a:solidFill>
                            <a:latin typeface="Cambria Math"/>
                          </a:rPr>
                          <m:t>𝑛𝑝𝑎𝑡𝑐h𝑒𝑠</m:t>
                        </m:r>
                      </m:e>
                      <m:sup>
                        <m:r>
                          <a:rPr lang="en-US" sz="2400" i="1">
                            <a:solidFill>
                              <a:schemeClr val="tx1"/>
                            </a:solidFill>
                            <a:latin typeface="Cambria Math"/>
                          </a:rPr>
                          <m:t>0</m:t>
                        </m:r>
                      </m:sup>
                    </m:sSup>
                    <m:r>
                      <a:rPr lang="en-US" sz="2400" i="1">
                        <a:solidFill>
                          <a:schemeClr val="tx1"/>
                        </a:solidFill>
                        <a:latin typeface="Cambria Math"/>
                      </a:rPr>
                      <m:t>=</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2.4586+0.1914−0.1568∗5}=6.4624</m:t>
                    </m:r>
                  </m:oMath>
                </a14:m>
                <a:r>
                  <a:rPr lang="en-US" sz="2400" dirty="0" smtClean="0">
                    <a:solidFill>
                      <a:schemeClr val="tx1"/>
                    </a:solidFill>
                  </a:rPr>
                  <a:t>.</a:t>
                </a:r>
              </a:p>
              <a:p>
                <a:pPr algn="l"/>
                <a:endParaRPr lang="en-US" sz="2400" dirty="0">
                  <a:solidFill>
                    <a:schemeClr val="tx1"/>
                  </a:solidFill>
                </a:endParaRPr>
              </a:p>
              <a:p>
                <a:pPr algn="l"/>
                <a:r>
                  <a:rPr lang="en-US" sz="2400" dirty="0" smtClean="0">
                    <a:solidFill>
                      <a:schemeClr val="tx1"/>
                    </a:solidFill>
                  </a:rPr>
                  <a:t>       print(predict(</a:t>
                </a:r>
                <a:r>
                  <a:rPr lang="en-US" sz="2400" dirty="0" err="1" smtClean="0">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a:t>
                </a:r>
                <a:r>
                  <a:rPr lang="en-US" sz="2400" dirty="0" err="1">
                    <a:solidFill>
                      <a:schemeClr val="tx1"/>
                    </a:solidFill>
                  </a:rPr>
                  <a:t>patid</a:t>
                </a:r>
                <a:r>
                  <a:rPr lang="en-US" sz="2400" dirty="0">
                    <a:solidFill>
                      <a:schemeClr val="tx1"/>
                    </a:solidFill>
                  </a:rPr>
                  <a:t>=11, group="</a:t>
                </a:r>
                <a:r>
                  <a:rPr lang="en-US" sz="2400" dirty="0" err="1">
                    <a:solidFill>
                      <a:schemeClr val="tx1"/>
                    </a:solidFill>
                  </a:rPr>
                  <a:t>Tx</a:t>
                </a:r>
                <a:r>
                  <a:rPr lang="en-US" sz="2400" dirty="0">
                    <a:solidFill>
                      <a:schemeClr val="tx1"/>
                    </a:solidFill>
                  </a:rPr>
                  <a:t>", </a:t>
                </a:r>
                <a:r>
                  <a:rPr lang="en-US" sz="2400" dirty="0" smtClean="0">
                    <a:solidFill>
                      <a:schemeClr val="tx1"/>
                    </a:solidFill>
                  </a:rPr>
                  <a:t> weeks=5</a:t>
                </a:r>
                <a:r>
                  <a:rPr lang="en-US" sz="2400" dirty="0">
                    <a:solidFill>
                      <a:schemeClr val="tx1"/>
                    </a:solidFill>
                  </a:rPr>
                  <a:t>), </a:t>
                </a:r>
                <a:r>
                  <a:rPr lang="en-US" sz="2400" dirty="0" err="1">
                    <a:solidFill>
                      <a:schemeClr val="tx1"/>
                    </a:solidFill>
                  </a:rPr>
                  <a:t>re.form</a:t>
                </a:r>
                <a:r>
                  <a:rPr lang="en-US" sz="2400" dirty="0">
                    <a:solidFill>
                      <a:schemeClr val="tx1"/>
                    </a:solidFill>
                  </a:rPr>
                  <a:t>=NA,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type</a:t>
                </a:r>
                <a:r>
                  <a:rPr lang="en-US" sz="2400" dirty="0">
                    <a:solidFill>
                      <a:schemeClr val="tx1"/>
                    </a:solidFill>
                  </a:rPr>
                  <a:t>="response</a:t>
                </a:r>
                <a:r>
                  <a:rPr lang="en-US" sz="2400" dirty="0" smtClean="0">
                    <a:solidFill>
                      <a:schemeClr val="tx1"/>
                    </a:solidFill>
                  </a:rPr>
                  <a:t>"))</a:t>
                </a:r>
              </a:p>
              <a:p>
                <a:pPr algn="l"/>
                <a:endParaRPr lang="en-US" sz="1200" dirty="0" smtClean="0">
                  <a:solidFill>
                    <a:schemeClr val="tx1"/>
                  </a:solidFill>
                </a:endParaRPr>
              </a:p>
              <a:p>
                <a:pPr algn="l"/>
                <a:r>
                  <a:rPr lang="en-US" sz="2400" dirty="0" smtClean="0"/>
                  <a:t>      </a:t>
                </a:r>
                <a:r>
                  <a:rPr lang="en-US" sz="2400" dirty="0" smtClean="0">
                    <a:solidFill>
                      <a:schemeClr val="tx1"/>
                    </a:solidFill>
                  </a:rPr>
                  <a:t>6.462278</a:t>
                </a:r>
                <a:endParaRPr lang="en-US" sz="2400" dirty="0">
                  <a:solidFill>
                    <a:schemeClr val="tx1"/>
                  </a:solidFill>
                </a:endParaRPr>
              </a:p>
              <a:p>
                <a:pPr marL="457200" indent="-457200" algn="l">
                  <a:buFont typeface="Wingdings" panose="05000000000000000000" pitchFamily="2" charset="2"/>
                  <a:buChar char="q"/>
                </a:pP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100</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POISSON REGRESSION: EXERCISE SOLUTION (CONT.)</a:t>
            </a:r>
            <a:endParaRPr lang="en-US" sz="3400" dirty="0"/>
          </a:p>
        </p:txBody>
      </p:sp>
    </p:spTree>
    <p:extLst>
      <p:ext uri="{BB962C8B-B14F-4D97-AF65-F5344CB8AC3E}">
        <p14:creationId xmlns:p14="http://schemas.microsoft.com/office/powerpoint/2010/main" val="12174649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IDEA: Suppose data are collected for school children. We cannot model all responses as completely independent from each other. We expect children within the same classroom (same teacher) to have correlated responses. Also, children within the same school will have correlated responses. So, we need our regression to be able model these dependences (at level 1 = school, level 2= classrooms within the same school, and level 3= children within the same classroom). This can be done with hierarchical regression model with three levels  of hierarchy.</a:t>
            </a:r>
          </a:p>
          <a:p>
            <a:pPr marL="457200" indent="-457200" algn="l">
              <a:buFont typeface="Wingdings" panose="05000000000000000000" pitchFamily="2" charset="2"/>
              <a:buChar char="q"/>
            </a:pPr>
            <a:r>
              <a:rPr lang="en-US" sz="2800" dirty="0" smtClean="0">
                <a:solidFill>
                  <a:schemeClr val="tx1"/>
                </a:solidFill>
              </a:rPr>
              <a:t>We will look at the case when we have several clusters, several individuals within each cluster, and longitudinally collected data for each individual.</a:t>
            </a:r>
            <a:endParaRPr lang="en-US" sz="28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101</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THEORY</a:t>
            </a:r>
            <a:endParaRPr lang="en-US" sz="3400" dirty="0"/>
          </a:p>
        </p:txBody>
      </p:sp>
    </p:spTree>
    <p:extLst>
      <p:ext uri="{BB962C8B-B14F-4D97-AF65-F5344CB8AC3E}">
        <p14:creationId xmlns:p14="http://schemas.microsoft.com/office/powerpoint/2010/main" val="8578306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model a normal response for individual </a:t>
                </a:r>
                <a14:m>
                  <m:oMath xmlns:m="http://schemas.openxmlformats.org/officeDocument/2006/math">
                    <m:r>
                      <a:rPr lang="en-US" sz="2800" b="0" i="1" smtClean="0">
                        <a:solidFill>
                          <a:schemeClr val="tx1"/>
                        </a:solidFill>
                        <a:latin typeface="Cambria Math"/>
                      </a:rPr>
                      <m:t>𝑖</m:t>
                    </m:r>
                  </m:oMath>
                </a14:m>
                <a:r>
                  <a:rPr lang="en-US" sz="2800" dirty="0" smtClean="0">
                    <a:solidFill>
                      <a:schemeClr val="tx1"/>
                    </a:solidFill>
                  </a:rPr>
                  <a:t>, in cluster </a:t>
                </a:r>
                <a14:m>
                  <m:oMath xmlns:m="http://schemas.openxmlformats.org/officeDocument/2006/math">
                    <m:r>
                      <a:rPr lang="en-US" sz="2800" b="0" i="1" smtClean="0">
                        <a:solidFill>
                          <a:schemeClr val="tx1"/>
                        </a:solidFill>
                        <a:latin typeface="Cambria Math"/>
                      </a:rPr>
                      <m:t>𝑚</m:t>
                    </m:r>
                    <m:r>
                      <a:rPr lang="en-US" sz="2800" b="0" i="1" smtClean="0">
                        <a:solidFill>
                          <a:schemeClr val="tx1"/>
                        </a:solidFill>
                        <a:latin typeface="Cambria Math"/>
                      </a:rPr>
                      <m:t>, </m:t>
                    </m:r>
                  </m:oMath>
                </a14:m>
                <a:r>
                  <a:rPr lang="en-US" sz="2800" dirty="0" smtClean="0">
                    <a:solidFill>
                      <a:schemeClr val="tx1"/>
                    </a:solidFill>
                  </a:rPr>
                  <a:t>at time </a:t>
                </a:r>
                <a14:m>
                  <m:oMath xmlns:m="http://schemas.openxmlformats.org/officeDocument/2006/math">
                    <m:sSub>
                      <m:sSubPr>
                        <m:ctrlPr>
                          <a:rPr lang="en-US" sz="2800" i="1" smtClean="0">
                            <a:solidFill>
                              <a:schemeClr val="tx1"/>
                            </a:solidFill>
                            <a:latin typeface="Cambria Math" charset="0"/>
                          </a:rPr>
                        </m:ctrlPr>
                      </m:sSubPr>
                      <m:e>
                        <m:r>
                          <a:rPr lang="en-US" sz="2800" b="0" i="1" smtClean="0">
                            <a:solidFill>
                              <a:schemeClr val="tx1"/>
                            </a:solidFill>
                            <a:latin typeface="Cambria Math"/>
                          </a:rPr>
                          <m:t>𝑡</m:t>
                        </m:r>
                      </m:e>
                      <m:sub>
                        <m:r>
                          <a:rPr lang="en-US" sz="2800" b="0" i="1" smtClean="0">
                            <a:solidFill>
                              <a:schemeClr val="tx1"/>
                            </a:solidFill>
                            <a:latin typeface="Cambria Math"/>
                          </a:rPr>
                          <m:t>𝑗</m:t>
                        </m:r>
                      </m:sub>
                    </m:sSub>
                    <m:r>
                      <a:rPr lang="en-US" sz="2800" b="0" i="0" smtClean="0">
                        <a:solidFill>
                          <a:schemeClr val="tx1"/>
                        </a:solidFill>
                        <a:latin typeface="Cambria Math"/>
                      </a:rPr>
                      <m:t> </m:t>
                    </m:r>
                    <m:r>
                      <m:rPr>
                        <m:sty m:val="p"/>
                      </m:rPr>
                      <a:rPr lang="en-US" sz="2800" b="0" i="0" smtClean="0">
                        <a:solidFill>
                          <a:schemeClr val="tx1"/>
                        </a:solidFill>
                        <a:latin typeface="Cambria Math"/>
                      </a:rPr>
                      <m:t>as</m:t>
                    </m:r>
                  </m:oMath>
                </a14:m>
                <a:endParaRPr lang="en-US" sz="2800" b="0" dirty="0" smtClean="0">
                  <a:solidFill>
                    <a:schemeClr val="tx1"/>
                  </a:solidFill>
                </a:endParaRPr>
              </a:p>
              <a:p>
                <a:pPr marL="457200" indent="-457200" algn="l">
                  <a:buFont typeface="Wingdings" panose="05000000000000000000" pitchFamily="2" charset="2"/>
                  <a:buChar char="q"/>
                </a:pPr>
                <a:endParaRPr lang="en-US" sz="2800" b="0" dirty="0" smtClean="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800" b="0" dirty="0" smtClean="0">
                    <a:solidFill>
                      <a:schemeClr val="tx1"/>
                    </a:solidFill>
                  </a:rPr>
                  <a:t>     where betas are </a:t>
                </a:r>
                <a:r>
                  <a:rPr lang="en-US" sz="2800" b="0" i="1" dirty="0" smtClean="0">
                    <a:solidFill>
                      <a:schemeClr val="tx1"/>
                    </a:solidFill>
                  </a:rPr>
                  <a:t>fixed effects</a:t>
                </a:r>
                <a:r>
                  <a:rPr lang="en-US" sz="2800" b="0" dirty="0" smtClean="0">
                    <a:solidFill>
                      <a:schemeClr val="tx1"/>
                    </a:solidFill>
                  </a:rPr>
                  <a:t>, and the other are </a:t>
                </a:r>
                <a:r>
                  <a:rPr lang="en-US" sz="2800" b="0" i="1" dirty="0" smtClean="0">
                    <a:solidFill>
                      <a:schemeClr val="tx1"/>
                    </a:solidFill>
                  </a:rPr>
                  <a:t>random effects</a:t>
                </a:r>
                <a:r>
                  <a:rPr lang="en-US" sz="2800" b="0" dirty="0" smtClean="0">
                    <a:solidFill>
                      <a:schemeClr val="tx1"/>
                    </a:solidFill>
                  </a:rPr>
                  <a:t>.</a:t>
                </a:r>
              </a:p>
              <a:p>
                <a:pPr marL="457200" indent="-457200" algn="l">
                  <a:buFont typeface="Wingdings" panose="05000000000000000000" pitchFamily="2" charset="2"/>
                  <a:buChar char="q"/>
                </a:pPr>
                <a:r>
                  <a:rPr lang="en-US" sz="2800" dirty="0" smtClean="0">
                    <a:solidFill>
                      <a:schemeClr val="tx1"/>
                    </a:solidFill>
                  </a:rPr>
                  <a:t>Fitted model is </a:t>
                </a:r>
                <a:r>
                  <a:rPr lang="en-US" sz="2800" dirty="0">
                    <a:solidFill>
                      <a:schemeClr val="tx1"/>
                    </a:solidFill>
                  </a:rPr>
                  <a:t> </a:t>
                </a:r>
                <a14:m>
                  <m:oMath xmlns:m="http://schemas.openxmlformats.org/officeDocument/2006/math">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a:solidFill>
                              <a:schemeClr val="tx1"/>
                            </a:solidFill>
                            <a:latin typeface="Cambria Math" charset="0"/>
                            <a:ea typeface="Cambria Math" panose="02040503050406030204" pitchFamily="18" charset="0"/>
                          </a:rPr>
                        </m:ctrlPr>
                      </m:sSubPr>
                      <m:e>
                        <m:r>
                          <a:rPr lang="en-US" sz="2800" i="1">
                            <a:solidFill>
                              <a:schemeClr val="tx1"/>
                            </a:solidFill>
                            <a:latin typeface="Cambria Math"/>
                            <a:ea typeface="Cambria Math" panose="02040503050406030204" pitchFamily="18" charset="0"/>
                          </a:rPr>
                          <m:t>𝑥</m:t>
                        </m:r>
                      </m:e>
                      <m:sub>
                        <m:r>
                          <a:rPr lang="en-US" sz="2800" i="1">
                            <a:solidFill>
                              <a:schemeClr val="tx1"/>
                            </a:solidFill>
                            <a:latin typeface="Cambria Math"/>
                            <a:ea typeface="Cambria Math" panose="02040503050406030204" pitchFamily="18" charset="0"/>
                          </a:rPr>
                          <m:t>𝑘</m:t>
                        </m:r>
                      </m:sub>
                    </m:sSub>
                    <m:r>
                      <a:rPr lang="en-US" sz="2800" i="1">
                        <a:solidFill>
                          <a:schemeClr val="tx1"/>
                        </a:solidFill>
                        <a:latin typeface="Cambria Math"/>
                        <a:ea typeface="Cambria Math" panose="02040503050406030204" pitchFamily="18" charset="0"/>
                      </a:rPr>
                      <m:t>+</m:t>
                    </m:r>
                    <m:sSub>
                      <m:sSubPr>
                        <m:ctrlPr>
                          <a:rPr lang="en-US" sz="2800" i="1">
                            <a:solidFill>
                              <a:schemeClr val="tx1"/>
                            </a:solidFill>
                            <a:latin typeface="Cambria Math" charset="0"/>
                            <a:ea typeface="Cambria Math" panose="02040503050406030204" pitchFamily="18" charset="0"/>
                          </a:rPr>
                        </m:ctrlPr>
                      </m:sSubPr>
                      <m:e>
                        <m:acc>
                          <m:accPr>
                            <m:chr m:val="̂"/>
                            <m:ctrlPr>
                              <a:rPr lang="en-US" sz="2800" i="1">
                                <a:solidFill>
                                  <a:schemeClr val="tx1"/>
                                </a:solidFill>
                                <a:latin typeface="Cambria Math" charset="0"/>
                                <a:ea typeface="Cambria Math" panose="02040503050406030204" pitchFamily="18"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ea typeface="Cambria Math" panose="02040503050406030204" pitchFamily="18" charset="0"/>
                          </a:rPr>
                          <m:t>𝑘</m:t>
                        </m:r>
                        <m:r>
                          <a:rPr lang="en-US" sz="2800" i="1">
                            <a:solidFill>
                              <a:schemeClr val="tx1"/>
                            </a:solidFill>
                            <a:latin typeface="Cambria Math"/>
                            <a:ea typeface="Cambria Math" panose="02040503050406030204" pitchFamily="18" charset="0"/>
                          </a:rPr>
                          <m:t>+1</m:t>
                        </m:r>
                      </m:sub>
                    </m:sSub>
                    <m:r>
                      <a:rPr lang="en-US" sz="2800" i="1">
                        <a:solidFill>
                          <a:schemeClr val="tx1"/>
                        </a:solidFill>
                        <a:latin typeface="Cambria Math"/>
                        <a:ea typeface="Cambria Math" panose="02040503050406030204" pitchFamily="18" charset="0"/>
                      </a:rPr>
                      <m:t>𝑡</m:t>
                    </m:r>
                  </m:oMath>
                </a14:m>
                <a:r>
                  <a:rPr lang="en-US" sz="2800" dirty="0">
                    <a:solidFill>
                      <a:schemeClr val="tx1"/>
                    </a:solidFill>
                  </a:rPr>
                  <a:t>.</a:t>
                </a:r>
                <a:endParaRPr lang="en-US" sz="2800" b="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and prediction is done like in the general linear model.</a:t>
                </a:r>
                <a:endParaRPr lang="en-US" sz="2800" dirty="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102</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THEORY (CONT.)</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1809445"/>
            <a:ext cx="10527128" cy="675325"/>
          </a:xfrm>
          <a:prstGeom prst="rect">
            <a:avLst/>
          </a:prstGeom>
        </p:spPr>
      </p:pic>
    </p:spTree>
    <p:extLst>
      <p:ext uri="{BB962C8B-B14F-4D97-AF65-F5344CB8AC3E}">
        <p14:creationId xmlns:p14="http://schemas.microsoft.com/office/powerpoint/2010/main" val="20974546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Mothers and daughters from 24 families with signs of </a:t>
            </a:r>
            <a:r>
              <a:rPr lang="en-US" sz="2800" dirty="0" smtClean="0">
                <a:solidFill>
                  <a:schemeClr val="tx1"/>
                </a:solidFill>
              </a:rPr>
              <a:t>depression were </a:t>
            </a:r>
            <a:r>
              <a:rPr lang="en-US" sz="2800" dirty="0">
                <a:solidFill>
                  <a:schemeClr val="tx1"/>
                </a:solidFill>
              </a:rPr>
              <a:t>invited for a study of </a:t>
            </a:r>
            <a:r>
              <a:rPr lang="en-US" sz="2800" dirty="0" smtClean="0">
                <a:solidFill>
                  <a:schemeClr val="tx1"/>
                </a:solidFill>
              </a:rPr>
              <a:t>efficacy </a:t>
            </a:r>
            <a:r>
              <a:rPr lang="en-US" sz="2800" dirty="0">
                <a:solidFill>
                  <a:schemeClr val="tx1"/>
                </a:solidFill>
              </a:rPr>
              <a:t>of a new method of </a:t>
            </a:r>
            <a:r>
              <a:rPr lang="en-US" sz="2800" dirty="0" smtClean="0">
                <a:solidFill>
                  <a:schemeClr val="tx1"/>
                </a:solidFill>
              </a:rPr>
              <a:t>intensive psychotherapy</a:t>
            </a:r>
            <a:r>
              <a:rPr lang="en-US" sz="2800" dirty="0">
                <a:solidFill>
                  <a:schemeClr val="tx1"/>
                </a:solidFill>
              </a:rPr>
              <a:t>. At the baseline, one- and three-month visits, the quality </a:t>
            </a:r>
            <a:r>
              <a:rPr lang="en-US" sz="2800" dirty="0" smtClean="0">
                <a:solidFill>
                  <a:schemeClr val="tx1"/>
                </a:solidFill>
              </a:rPr>
              <a:t>of life </a:t>
            </a:r>
            <a:r>
              <a:rPr lang="en-US" sz="2800" dirty="0">
                <a:solidFill>
                  <a:schemeClr val="tx1"/>
                </a:solidFill>
              </a:rPr>
              <a:t>(QOL) questionnaire was </a:t>
            </a:r>
            <a:r>
              <a:rPr lang="en-US" sz="2800" dirty="0" smtClean="0">
                <a:solidFill>
                  <a:schemeClr val="tx1"/>
                </a:solidFill>
              </a:rPr>
              <a:t>filled </a:t>
            </a:r>
            <a:r>
              <a:rPr lang="en-US" sz="2800" dirty="0">
                <a:solidFill>
                  <a:schemeClr val="tx1"/>
                </a:solidFill>
              </a:rPr>
              <a:t>out by each of the participant, and a </a:t>
            </a:r>
            <a:r>
              <a:rPr lang="en-US" sz="2800" dirty="0" smtClean="0">
                <a:solidFill>
                  <a:schemeClr val="tx1"/>
                </a:solidFill>
              </a:rPr>
              <a:t>QOL score </a:t>
            </a:r>
            <a:r>
              <a:rPr lang="en-US" sz="2800" dirty="0">
                <a:solidFill>
                  <a:schemeClr val="tx1"/>
                </a:solidFill>
              </a:rPr>
              <a:t>was computed. Higher values of this score indicate better quality </a:t>
            </a:r>
            <a:r>
              <a:rPr lang="en-US" sz="2800" dirty="0" smtClean="0">
                <a:solidFill>
                  <a:schemeClr val="tx1"/>
                </a:solidFill>
              </a:rPr>
              <a:t>of life</a:t>
            </a:r>
            <a:r>
              <a:rPr lang="en-US" sz="2800" dirty="0">
                <a:solidFill>
                  <a:schemeClr val="tx1"/>
                </a:solidFill>
              </a:rPr>
              <a:t>. Whether signs of depression were present was also recorded (</a:t>
            </a:r>
            <a:r>
              <a:rPr lang="en-US" sz="2800" dirty="0" smtClean="0">
                <a:solidFill>
                  <a:schemeClr val="tx1"/>
                </a:solidFill>
              </a:rPr>
              <a:t>1=present, or </a:t>
            </a:r>
            <a:r>
              <a:rPr lang="en-US" sz="2800" dirty="0">
                <a:solidFill>
                  <a:schemeClr val="tx1"/>
                </a:solidFill>
              </a:rPr>
              <a:t>0=absent). The study was done on mother-daughter dyads. This </a:t>
            </a:r>
            <a:r>
              <a:rPr lang="en-US" sz="2800" dirty="0" smtClean="0">
                <a:solidFill>
                  <a:schemeClr val="tx1"/>
                </a:solidFill>
              </a:rPr>
              <a:t>type of </a:t>
            </a:r>
            <a:r>
              <a:rPr lang="en-US" sz="2800" dirty="0">
                <a:solidFill>
                  <a:schemeClr val="tx1"/>
                </a:solidFill>
              </a:rPr>
              <a:t>study is called </a:t>
            </a:r>
            <a:r>
              <a:rPr lang="en-US" sz="2800" i="1" dirty="0">
                <a:solidFill>
                  <a:schemeClr val="tx1"/>
                </a:solidFill>
              </a:rPr>
              <a:t>familial</a:t>
            </a:r>
            <a:r>
              <a:rPr lang="en-US" sz="2800" dirty="0">
                <a:solidFill>
                  <a:schemeClr val="tx1"/>
                </a:solidFill>
              </a:rPr>
              <a:t> or </a:t>
            </a:r>
            <a:r>
              <a:rPr lang="en-US" sz="2800" i="1" dirty="0">
                <a:solidFill>
                  <a:schemeClr val="tx1"/>
                </a:solidFill>
              </a:rPr>
              <a:t>dyadic</a:t>
            </a:r>
            <a:r>
              <a:rPr lang="en-US" sz="2800" dirty="0">
                <a:solidFill>
                  <a:schemeClr val="tx1"/>
                </a:solidFill>
              </a:rPr>
              <a:t>. The scores are logically expected to </a:t>
            </a:r>
            <a:r>
              <a:rPr lang="en-US" sz="2800" dirty="0" smtClean="0">
                <a:solidFill>
                  <a:schemeClr val="tx1"/>
                </a:solidFill>
              </a:rPr>
              <a:t>be correlated </a:t>
            </a:r>
            <a:r>
              <a:rPr lang="en-US" sz="2800" dirty="0">
                <a:solidFill>
                  <a:schemeClr val="tx1"/>
                </a:solidFill>
              </a:rPr>
              <a:t>over time for each individual, and also members of the same </a:t>
            </a:r>
            <a:r>
              <a:rPr lang="en-US" sz="2800" dirty="0" smtClean="0">
                <a:solidFill>
                  <a:schemeClr val="tx1"/>
                </a:solidFill>
              </a:rPr>
              <a:t>family might </a:t>
            </a:r>
            <a:r>
              <a:rPr lang="en-US" sz="2800" dirty="0">
                <a:solidFill>
                  <a:schemeClr val="tx1"/>
                </a:solidFill>
              </a:rPr>
              <a:t>have correlated responses. </a:t>
            </a:r>
            <a:r>
              <a:rPr lang="en-US" sz="2800" dirty="0" smtClean="0">
                <a:solidFill>
                  <a:schemeClr val="tx1"/>
                </a:solidFill>
              </a:rPr>
              <a:t>We fit a three-stage </a:t>
            </a:r>
            <a:r>
              <a:rPr lang="en-US" sz="2800" dirty="0">
                <a:solidFill>
                  <a:schemeClr val="tx1"/>
                </a:solidFill>
              </a:rPr>
              <a:t>hierarchical model for </a:t>
            </a:r>
            <a:r>
              <a:rPr lang="en-US" sz="2800" dirty="0" smtClean="0">
                <a:solidFill>
                  <a:schemeClr val="tx1"/>
                </a:solidFill>
              </a:rPr>
              <a:t>these </a:t>
            </a:r>
            <a:r>
              <a:rPr lang="en-US" sz="2800" dirty="0">
                <a:solidFill>
                  <a:schemeClr val="tx1"/>
                </a:solidFill>
                <a:hlinkClick r:id="rId2" action="ppaction://hlinkfile"/>
              </a:rPr>
              <a:t>data</a:t>
            </a:r>
            <a:r>
              <a:rPr lang="en-US" sz="2800" dirty="0">
                <a:solidFill>
                  <a:schemeClr val="tx1"/>
                </a:solidFill>
              </a:rPr>
              <a:t>.</a:t>
            </a: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103</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EXAMPLE</a:t>
            </a:r>
            <a:endParaRPr lang="en-US" sz="3400" dirty="0"/>
          </a:p>
        </p:txBody>
      </p:sp>
    </p:spTree>
    <p:extLst>
      <p:ext uri="{BB962C8B-B14F-4D97-AF65-F5344CB8AC3E}">
        <p14:creationId xmlns:p14="http://schemas.microsoft.com/office/powerpoint/2010/main" val="33799655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create a long-form data set and run the regression.</a:t>
            </a:r>
          </a:p>
          <a:p>
            <a:pPr algn="l"/>
            <a:endParaRPr lang="en-US" sz="2800" dirty="0" smtClean="0">
              <a:solidFill>
                <a:schemeClr val="tx1"/>
              </a:solidFill>
            </a:endParaRP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lmer</a:t>
            </a:r>
            <a:r>
              <a:rPr lang="en-US" sz="2400" dirty="0">
                <a:solidFill>
                  <a:schemeClr val="tx1"/>
                </a:solidFill>
              </a:rPr>
              <a:t>(</a:t>
            </a:r>
            <a:r>
              <a:rPr lang="en-US" sz="2400" dirty="0" err="1">
                <a:solidFill>
                  <a:schemeClr val="tx1"/>
                </a:solidFill>
              </a:rPr>
              <a:t>qol</a:t>
            </a:r>
            <a:r>
              <a:rPr lang="en-US" sz="2400" dirty="0">
                <a:solidFill>
                  <a:schemeClr val="tx1"/>
                </a:solidFill>
              </a:rPr>
              <a:t> ~ relation + depression + visit </a:t>
            </a:r>
            <a:r>
              <a:rPr lang="en-US" sz="2400" dirty="0" smtClean="0">
                <a:solidFill>
                  <a:schemeClr val="tx1"/>
                </a:solidFill>
              </a:rPr>
              <a:t> + </a:t>
            </a:r>
            <a:r>
              <a:rPr lang="en-US" sz="2400" dirty="0">
                <a:solidFill>
                  <a:schemeClr val="tx1"/>
                </a:solidFill>
              </a:rPr>
              <a:t>(1 + </a:t>
            </a:r>
            <a:r>
              <a:rPr lang="en-US" sz="2400" dirty="0" err="1">
                <a:solidFill>
                  <a:schemeClr val="tx1"/>
                </a:solidFill>
              </a:rPr>
              <a:t>visit|family</a:t>
            </a:r>
            <a:r>
              <a:rPr lang="en-US" sz="2400" dirty="0">
                <a:solidFill>
                  <a:schemeClr val="tx1"/>
                </a:solidFill>
              </a:rPr>
              <a:t>)+ (1 + </a:t>
            </a:r>
            <a:r>
              <a:rPr lang="en-US" sz="2400" dirty="0" err="1" smtClean="0">
                <a:solidFill>
                  <a:schemeClr val="tx1"/>
                </a:solidFill>
              </a:rPr>
              <a:t>visit|family:individual</a:t>
            </a:r>
            <a:r>
              <a:rPr lang="en-US" sz="2400" dirty="0">
                <a:solidFill>
                  <a:schemeClr val="tx1"/>
                </a:solidFill>
              </a:rPr>
              <a:t>), </a:t>
            </a:r>
            <a:r>
              <a:rPr lang="en-US" sz="2400" dirty="0" smtClean="0">
                <a:solidFill>
                  <a:schemeClr val="tx1"/>
                </a:solidFill>
              </a:rPr>
              <a:t> control=</a:t>
            </a:r>
            <a:r>
              <a:rPr lang="en-US" sz="2400" dirty="0" err="1" smtClean="0">
                <a:solidFill>
                  <a:schemeClr val="tx1"/>
                </a:solidFill>
              </a:rPr>
              <a:t>lmerControl</a:t>
            </a:r>
            <a:r>
              <a:rPr lang="en-US" sz="2400" dirty="0" smtClean="0">
                <a:solidFill>
                  <a:schemeClr val="tx1"/>
                </a:solidFill>
              </a:rPr>
              <a:t>(</a:t>
            </a:r>
            <a:r>
              <a:rPr lang="en-US" sz="2400" dirty="0" err="1" smtClean="0">
                <a:solidFill>
                  <a:schemeClr val="tx1"/>
                </a:solidFill>
              </a:rPr>
              <a:t>calc.derivs</a:t>
            </a:r>
            <a:r>
              <a:rPr lang="en-US" sz="2400" dirty="0" smtClean="0">
                <a:solidFill>
                  <a:schemeClr val="tx1"/>
                </a:solidFill>
              </a:rPr>
              <a:t> </a:t>
            </a:r>
            <a:r>
              <a:rPr lang="en-US" sz="2400" dirty="0">
                <a:solidFill>
                  <a:schemeClr val="tx1"/>
                </a:solidFill>
              </a:rPr>
              <a:t>= FALSE), data=</a:t>
            </a:r>
            <a:r>
              <a:rPr lang="en-US" sz="2400" dirty="0" err="1">
                <a:solidFill>
                  <a:schemeClr val="tx1"/>
                </a:solidFill>
              </a:rPr>
              <a:t>longform.data</a:t>
            </a:r>
            <a:r>
              <a:rPr lang="en-US" sz="2400" dirty="0">
                <a:solidFill>
                  <a:schemeClr val="tx1"/>
                </a:solidFill>
              </a:rPr>
              <a:t>))</a:t>
            </a: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104</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19" y="3126042"/>
            <a:ext cx="7401959" cy="3629532"/>
          </a:xfrm>
          <a:prstGeom prst="rect">
            <a:avLst/>
          </a:prstGeom>
        </p:spPr>
      </p:pic>
      <p:sp>
        <p:nvSpPr>
          <p:cNvPr id="6" name="Oval 5"/>
          <p:cNvSpPr/>
          <p:nvPr/>
        </p:nvSpPr>
        <p:spPr>
          <a:xfrm>
            <a:off x="2520127" y="5205984"/>
            <a:ext cx="1588577"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4009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a:solidFill>
                  <a:schemeClr val="tx1"/>
                </a:solidFill>
              </a:rPr>
              <a:t>A team of school inspectors is studying scores on tests </a:t>
            </a:r>
            <a:r>
              <a:rPr lang="en-US" sz="2800" dirty="0" smtClean="0">
                <a:solidFill>
                  <a:schemeClr val="tx1"/>
                </a:solidFill>
              </a:rPr>
              <a:t>in English </a:t>
            </a:r>
            <a:r>
              <a:rPr lang="en-US" sz="2800" dirty="0">
                <a:solidFill>
                  <a:schemeClr val="tx1"/>
                </a:solidFill>
              </a:rPr>
              <a:t>Language Arts (ELA), Mathematics, and Science and their </a:t>
            </a:r>
            <a:r>
              <a:rPr lang="en-US" sz="2800" dirty="0" smtClean="0">
                <a:solidFill>
                  <a:schemeClr val="tx1"/>
                </a:solidFill>
              </a:rPr>
              <a:t>relation to schools’ </a:t>
            </a:r>
            <a:r>
              <a:rPr lang="en-US" sz="2800" dirty="0">
                <a:solidFill>
                  <a:schemeClr val="tx1"/>
                </a:solidFill>
              </a:rPr>
              <a:t>Academic Performance Index (API) and classroom size.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on average </a:t>
            </a:r>
            <a:r>
              <a:rPr lang="en-US" sz="2800" dirty="0">
                <a:solidFill>
                  <a:schemeClr val="tx1"/>
                </a:solidFill>
              </a:rPr>
              <a:t>classroom scores for </a:t>
            </a:r>
            <a:r>
              <a:rPr lang="en-US" sz="2800" dirty="0" smtClean="0">
                <a:solidFill>
                  <a:schemeClr val="tx1"/>
                </a:solidFill>
              </a:rPr>
              <a:t>five </a:t>
            </a:r>
            <a:r>
              <a:rPr lang="en-US" sz="2800" dirty="0">
                <a:solidFill>
                  <a:schemeClr val="tx1"/>
                </a:solidFill>
              </a:rPr>
              <a:t>consecutive years at two schools are available</a:t>
            </a:r>
            <a:r>
              <a:rPr lang="en-US" sz="2800" dirty="0" smtClean="0"/>
              <a:t>. </a:t>
            </a:r>
            <a:r>
              <a:rPr lang="en-US" sz="2800" dirty="0" smtClean="0">
                <a:solidFill>
                  <a:schemeClr val="tx1"/>
                </a:solidFill>
              </a:rPr>
              <a:t>Note that the data are already in the long-form format.</a:t>
            </a:r>
          </a:p>
          <a:p>
            <a:pPr algn="l"/>
            <a:endParaRPr lang="en-US" sz="2800" dirty="0" smtClean="0">
              <a:solidFill>
                <a:schemeClr val="tx1"/>
              </a:solidFill>
            </a:endParaRPr>
          </a:p>
          <a:p>
            <a:pPr marL="514350" indent="-514350" algn="l">
              <a:buAutoNum type="arabicParenBoth"/>
            </a:pPr>
            <a:r>
              <a:rPr lang="en-US" sz="2800" dirty="0" smtClean="0">
                <a:solidFill>
                  <a:schemeClr val="tx1"/>
                </a:solidFill>
              </a:rPr>
              <a:t>Identify the three levels of hierarchy in this model.</a:t>
            </a:r>
          </a:p>
          <a:p>
            <a:pPr marL="514350" indent="-514350" algn="l">
              <a:buAutoNum type="arabicParenBoth"/>
            </a:pPr>
            <a:r>
              <a:rPr lang="en-US" sz="2800" dirty="0" smtClean="0">
                <a:solidFill>
                  <a:schemeClr val="tx1"/>
                </a:solidFill>
              </a:rPr>
              <a:t>Plot a histogram for API to confirm that it has normal distribution.</a:t>
            </a:r>
          </a:p>
          <a:p>
            <a:pPr marL="514350" indent="-514350" algn="l">
              <a:buAutoNum type="arabicParenBoth"/>
            </a:pPr>
            <a:r>
              <a:rPr lang="en-US" sz="2800" dirty="0">
                <a:solidFill>
                  <a:schemeClr val="tx1"/>
                </a:solidFill>
              </a:rPr>
              <a:t>F</a:t>
            </a:r>
            <a:r>
              <a:rPr lang="en-US" sz="2800" dirty="0" smtClean="0">
                <a:solidFill>
                  <a:schemeClr val="tx1"/>
                </a:solidFill>
              </a:rPr>
              <a:t>it a proper hierarchical regression to model API.</a:t>
            </a: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105</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REGRESSION FOR NORMAL RESPONSE: EXERCISE</a:t>
            </a:r>
            <a:endParaRPr lang="en-US" sz="3400" dirty="0"/>
          </a:p>
        </p:txBody>
      </p:sp>
    </p:spTree>
    <p:extLst>
      <p:ext uri="{BB962C8B-B14F-4D97-AF65-F5344CB8AC3E}">
        <p14:creationId xmlns:p14="http://schemas.microsoft.com/office/powerpoint/2010/main" val="10665195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smtClean="0">
                <a:solidFill>
                  <a:schemeClr val="tx1"/>
                </a:solidFill>
              </a:rPr>
              <a:t>The levels of hierarchy are: schools (level 1), subjects within school (level 2), and different years within each subject (level 3).</a:t>
            </a:r>
          </a:p>
          <a:p>
            <a:pPr algn="l"/>
            <a:endParaRPr lang="en-US" sz="2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Plot a histogram for API to confirm that it has normal distribution.</a:t>
            </a:r>
          </a:p>
          <a:p>
            <a:pPr algn="l"/>
            <a:r>
              <a:rPr lang="en-US" sz="2400" dirty="0">
                <a:solidFill>
                  <a:schemeClr val="tx1"/>
                </a:solidFill>
              </a:rPr>
              <a:t>library(</a:t>
            </a:r>
            <a:r>
              <a:rPr lang="en-US" sz="2400" dirty="0" err="1">
                <a:solidFill>
                  <a:schemeClr val="tx1"/>
                </a:solidFill>
              </a:rPr>
              <a:t>rcompanion</a:t>
            </a:r>
            <a:r>
              <a:rPr lang="en-US" sz="2400" dirty="0" smtClean="0">
                <a:solidFill>
                  <a:schemeClr val="tx1"/>
                </a:solidFill>
              </a:rPr>
              <a:t>)</a:t>
            </a:r>
            <a:endParaRPr lang="en-US" sz="2400" dirty="0">
              <a:solidFill>
                <a:schemeClr val="tx1"/>
              </a:solidFill>
            </a:endParaRPr>
          </a:p>
          <a:p>
            <a:pPr algn="l"/>
            <a:r>
              <a:rPr lang="en-US" sz="2400" dirty="0" err="1">
                <a:solidFill>
                  <a:schemeClr val="tx1"/>
                </a:solidFill>
              </a:rPr>
              <a:t>plotNormalHistogram</a:t>
            </a:r>
            <a:r>
              <a:rPr lang="en-US" sz="2400" dirty="0">
                <a:solidFill>
                  <a:schemeClr val="tx1"/>
                </a:solidFill>
              </a:rPr>
              <a:t>(</a:t>
            </a:r>
            <a:r>
              <a:rPr lang="en-US" sz="2400" dirty="0" err="1">
                <a:solidFill>
                  <a:schemeClr val="tx1"/>
                </a:solidFill>
              </a:rPr>
              <a:t>school$score</a:t>
            </a:r>
            <a:r>
              <a:rPr lang="en-US" sz="2400" dirty="0" smtClean="0">
                <a:solidFill>
                  <a:schemeClr val="tx1"/>
                </a:solidFill>
              </a:rPr>
              <a:t>)</a:t>
            </a: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106</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NORMAL REGRESSION: 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454" y="3258312"/>
            <a:ext cx="5325219" cy="3353268"/>
          </a:xfrm>
          <a:prstGeom prst="rect">
            <a:avLst/>
          </a:prstGeom>
        </p:spPr>
      </p:pic>
    </p:spTree>
    <p:extLst>
      <p:ext uri="{BB962C8B-B14F-4D97-AF65-F5344CB8AC3E}">
        <p14:creationId xmlns:p14="http://schemas.microsoft.com/office/powerpoint/2010/main" val="33187550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Fit a proper hierarchical regression to model API.</a:t>
            </a:r>
          </a:p>
          <a:p>
            <a:pPr marL="457200" indent="-457200" algn="l">
              <a:buFont typeface="Wingdings" panose="05000000000000000000" pitchFamily="2" charset="2"/>
              <a:buChar char="q"/>
            </a:pPr>
            <a:endParaRPr lang="en-US" sz="1200" dirty="0" smtClean="0">
              <a:solidFill>
                <a:schemeClr val="tx1"/>
              </a:solidFill>
            </a:endParaRPr>
          </a:p>
          <a:p>
            <a:pPr algn="l"/>
            <a:r>
              <a:rPr lang="en-US" sz="2400" dirty="0">
                <a:solidFill>
                  <a:schemeClr val="tx1"/>
                </a:solidFill>
              </a:rPr>
              <a:t>library(lme4)</a:t>
            </a: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lmer</a:t>
            </a:r>
            <a:r>
              <a:rPr lang="en-US" sz="2400" dirty="0">
                <a:solidFill>
                  <a:schemeClr val="tx1"/>
                </a:solidFill>
              </a:rPr>
              <a:t>(</a:t>
            </a:r>
            <a:r>
              <a:rPr lang="en-US" sz="2400" dirty="0" err="1">
                <a:solidFill>
                  <a:schemeClr val="tx1"/>
                </a:solidFill>
              </a:rPr>
              <a:t>score~API+classsize+year</a:t>
            </a:r>
            <a:r>
              <a:rPr lang="en-US" sz="2400" dirty="0">
                <a:solidFill>
                  <a:schemeClr val="tx1"/>
                </a:solidFill>
              </a:rPr>
              <a:t>+(1+year|school)</a:t>
            </a:r>
          </a:p>
          <a:p>
            <a:pPr algn="l"/>
            <a:r>
              <a:rPr lang="en-US" sz="2400" dirty="0">
                <a:solidFill>
                  <a:schemeClr val="tx1"/>
                </a:solidFill>
              </a:rPr>
              <a:t>+(</a:t>
            </a:r>
            <a:r>
              <a:rPr lang="en-US" sz="2400" dirty="0" smtClean="0">
                <a:solidFill>
                  <a:schemeClr val="tx1"/>
                </a:solidFill>
              </a:rPr>
              <a:t>1+year|school:subject</a:t>
            </a:r>
            <a:r>
              <a:rPr lang="en-US" sz="2800" dirty="0">
                <a:solidFill>
                  <a:schemeClr val="tx1"/>
                </a:solidFill>
              </a:rPr>
              <a:t>),</a:t>
            </a:r>
            <a:r>
              <a:rPr lang="en-US" sz="2800" dirty="0" smtClean="0">
                <a:solidFill>
                  <a:schemeClr val="tx1"/>
                </a:solidFill>
              </a:rPr>
              <a:t>data=school))</a:t>
            </a:r>
          </a:p>
          <a:p>
            <a:pPr algn="l"/>
            <a:endParaRPr lang="en-US" sz="2800" dirty="0">
              <a:solidFill>
                <a:schemeClr val="tx1"/>
              </a:solidFill>
            </a:endParaRPr>
          </a:p>
          <a:p>
            <a:pPr algn="l"/>
            <a:endParaRPr lang="en-US" sz="280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107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HIERARCHICAL NORMAL REGRESSION: EXERCISE SOLUTION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44" y="3741435"/>
            <a:ext cx="6442087" cy="2199420"/>
          </a:xfrm>
          <a:prstGeom prst="rect">
            <a:avLst/>
          </a:prstGeom>
        </p:spPr>
      </p:pic>
      <p:sp>
        <p:nvSpPr>
          <p:cNvPr id="6" name="Oval 5"/>
          <p:cNvSpPr/>
          <p:nvPr/>
        </p:nvSpPr>
        <p:spPr>
          <a:xfrm>
            <a:off x="3749162" y="4288839"/>
            <a:ext cx="1737238" cy="165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9227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C5BDD1EA-D8C1-45AF-9F0A-14A2A137BA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FDE2D6A-EB0F-4F67-8847-35AECB8A3F6B}"/>
              </a:ext>
            </a:extLst>
          </p:cNvPr>
          <p:cNvSpPr>
            <a:spLocks noGrp="1"/>
          </p:cNvSpPr>
          <p:nvPr>
            <p:ph type="ctrTitle"/>
          </p:nvPr>
        </p:nvSpPr>
        <p:spPr>
          <a:xfrm>
            <a:off x="7532714" y="628625"/>
            <a:ext cx="3971903" cy="3028983"/>
          </a:xfrm>
        </p:spPr>
        <p:txBody>
          <a:bodyPr vert="horz" lIns="91440" tIns="45720" rIns="91440" bIns="45720" rtlCol="0">
            <a:normAutofit/>
          </a:bodyPr>
          <a:lstStyle/>
          <a:p>
            <a:pPr algn="ctr">
              <a:lnSpc>
                <a:spcPct val="90000"/>
              </a:lnSpc>
            </a:pPr>
            <a:r>
              <a:rPr lang="en-US" sz="4000" dirty="0"/>
              <a:t>Thank you</a:t>
            </a:r>
            <a:r>
              <a:rPr lang="en-US" sz="3400" dirty="0"/>
              <a:t/>
            </a:r>
            <a:br>
              <a:rPr lang="en-US" sz="3400" dirty="0"/>
            </a:br>
            <a:r>
              <a:rPr lang="en-US" sz="3400" dirty="0"/>
              <a:t>    </a:t>
            </a:r>
            <a:br>
              <a:rPr lang="en-US" sz="3400" dirty="0"/>
            </a:br>
            <a:r>
              <a:rPr lang="en-US" sz="3400" dirty="0"/>
              <a:t/>
            </a:r>
            <a:br>
              <a:rPr lang="en-US" sz="3400" dirty="0"/>
            </a:br>
            <a:endParaRPr lang="en-US" sz="3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712" y="2499142"/>
            <a:ext cx="5023104" cy="342484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18" y="879658"/>
            <a:ext cx="3963980" cy="4019255"/>
          </a:xfrm>
          <a:prstGeom prst="rect">
            <a:avLst/>
          </a:prstGeom>
          <a:ln w="3175">
            <a:solidFill>
              <a:schemeClr val="tx1"/>
            </a:solidFill>
          </a:ln>
        </p:spPr>
      </p:pic>
    </p:spTree>
    <p:extLst>
      <p:ext uri="{BB962C8B-B14F-4D97-AF65-F5344CB8AC3E}">
        <p14:creationId xmlns:p14="http://schemas.microsoft.com/office/powerpoint/2010/main" val="3613806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a14="http://schemas.microsoft.com/office/drawing/2010/main" xmlns:mc="http://schemas.openxmlformats.org/markup-compatibility/2006" xmlns="" id="{937977FE-7060-4554-8802-D380BB4E77D1}"/>
              </a:ext>
            </a:extLst>
          </p:cNvPr>
          <p:cNvSpPr>
            <a:spLocks noGrp="1"/>
          </p:cNvSpPr>
          <p:nvPr>
            <p:ph type="subTitle" idx="1"/>
          </p:nvPr>
        </p:nvSpPr>
        <p:spPr>
          <a:xfrm>
            <a:off x="526765" y="1552658"/>
            <a:ext cx="11448288" cy="4649560"/>
          </a:xfrm>
        </p:spPr>
        <p:txBody>
          <a:bodyPr>
            <a:noAutofit/>
          </a:bodyPr>
          <a:lstStyle/>
          <a:p>
            <a:pPr algn="l"/>
            <a:r>
              <a:rPr lang="en-US" sz="2800" i="0" dirty="0" smtClean="0">
                <a:solidFill>
                  <a:schemeClr val="tx1"/>
                </a:solidFill>
              </a:rPr>
              <a:t>(1) Check  normality of the heart </a:t>
            </a:r>
            <a:r>
              <a:rPr lang="en-US" sz="2800" i="0" dirty="0">
                <a:solidFill>
                  <a:schemeClr val="tx1"/>
                </a:solidFill>
              </a:rPr>
              <a:t>rate </a:t>
            </a:r>
            <a:r>
              <a:rPr lang="en-US" sz="2800" i="0" dirty="0" smtClean="0">
                <a:solidFill>
                  <a:schemeClr val="tx1"/>
                </a:solidFill>
              </a:rPr>
              <a:t>measurements.</a:t>
            </a:r>
          </a:p>
          <a:p>
            <a:pPr algn="l"/>
            <a:r>
              <a:rPr lang="en-US" sz="2800" i="0" dirty="0" smtClean="0">
                <a:solidFill>
                  <a:schemeClr val="tx1"/>
                </a:solidFill>
              </a:rPr>
              <a:t>(2) Fit </a:t>
            </a:r>
            <a:r>
              <a:rPr lang="en-US" sz="2800" i="0" dirty="0">
                <a:solidFill>
                  <a:schemeClr val="tx1"/>
                </a:solidFill>
              </a:rPr>
              <a:t>the </a:t>
            </a:r>
            <a:r>
              <a:rPr lang="en-US" sz="2800" i="0" dirty="0" smtClean="0">
                <a:solidFill>
                  <a:schemeClr val="tx1"/>
                </a:solidFill>
              </a:rPr>
              <a:t>general linear regression model.  Write down the fitted model.</a:t>
            </a:r>
          </a:p>
          <a:p>
            <a:pPr algn="l"/>
            <a:r>
              <a:rPr lang="en-US" sz="2800" i="0" dirty="0" smtClean="0">
                <a:solidFill>
                  <a:schemeClr val="tx1"/>
                </a:solidFill>
              </a:rPr>
              <a:t>(3) Give </a:t>
            </a:r>
            <a:r>
              <a:rPr lang="en-US" sz="2800" i="0" dirty="0">
                <a:solidFill>
                  <a:schemeClr val="tx1"/>
                </a:solidFill>
              </a:rPr>
              <a:t>interpretation of the estimated </a:t>
            </a:r>
            <a:r>
              <a:rPr lang="en-US" sz="2800" i="0" dirty="0" smtClean="0">
                <a:solidFill>
                  <a:schemeClr val="tx1"/>
                </a:solidFill>
              </a:rPr>
              <a:t>regression coefficients</a:t>
            </a:r>
            <a:r>
              <a:rPr lang="en-US" sz="2800" i="0" dirty="0">
                <a:solidFill>
                  <a:schemeClr val="tx1"/>
                </a:solidFill>
              </a:rPr>
              <a:t>.</a:t>
            </a:r>
          </a:p>
          <a:p>
            <a:pPr algn="l"/>
            <a:r>
              <a:rPr lang="en-US" sz="2800" i="0" dirty="0" smtClean="0">
                <a:solidFill>
                  <a:schemeClr val="tx1"/>
                </a:solidFill>
              </a:rPr>
              <a:t>(4) Compute </a:t>
            </a:r>
            <a:r>
              <a:rPr lang="en-US" sz="2800" i="0" dirty="0">
                <a:solidFill>
                  <a:schemeClr val="tx1"/>
                </a:solidFill>
              </a:rPr>
              <a:t>the predicted heart rate of a 50-year-old Hispanic male </a:t>
            </a:r>
            <a:r>
              <a:rPr lang="en-US" sz="2800" i="0" dirty="0" smtClean="0">
                <a:solidFill>
                  <a:schemeClr val="tx1"/>
                </a:solidFill>
              </a:rPr>
              <a:t>who has </a:t>
            </a:r>
            <a:r>
              <a:rPr lang="en-US" sz="2800" i="0" dirty="0">
                <a:solidFill>
                  <a:schemeClr val="tx1"/>
                </a:solidFill>
              </a:rPr>
              <a:t>a BMI of 20, is not taking any heart medications, and resides in an </a:t>
            </a:r>
            <a:r>
              <a:rPr lang="en-US" sz="2800" i="0" dirty="0" smtClean="0">
                <a:solidFill>
                  <a:schemeClr val="tx1"/>
                </a:solidFill>
              </a:rPr>
              <a:t>area with </a:t>
            </a:r>
            <a:r>
              <a:rPr lang="en-US" sz="2800" i="0" dirty="0">
                <a:solidFill>
                  <a:schemeClr val="tx1"/>
                </a:solidFill>
              </a:rPr>
              <a:t>a moderate air quality</a:t>
            </a:r>
            <a:r>
              <a:rPr lang="en-US" sz="2800" i="0" dirty="0" smtClean="0">
                <a:solidFill>
                  <a:schemeClr val="tx1"/>
                </a:solidFill>
              </a:rPr>
              <a:t>.</a:t>
            </a:r>
            <a:endParaRPr lang="en-US" sz="2800" i="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077918" y="353954"/>
            <a:ext cx="1065078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(cont.)</a:t>
            </a:r>
            <a:endParaRPr lang="en-US" sz="3600" dirty="0"/>
          </a:p>
        </p:txBody>
      </p:sp>
    </p:spTree>
    <p:extLst>
      <p:ext uri="{BB962C8B-B14F-4D97-AF65-F5344CB8AC3E}">
        <p14:creationId xmlns:p14="http://schemas.microsoft.com/office/powerpoint/2010/main" val="3410006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a14="http://schemas.microsoft.com/office/drawing/2010/main" xmlns:mc="http://schemas.openxmlformats.org/markup-compatibility/2006" xmlns="" id="{937977FE-7060-4554-8802-D380BB4E77D1}"/>
              </a:ext>
            </a:extLst>
          </p:cNvPr>
          <p:cNvSpPr>
            <a:spLocks noGrp="1"/>
          </p:cNvSpPr>
          <p:nvPr>
            <p:ph type="subTitle" idx="1"/>
          </p:nvPr>
        </p:nvSpPr>
        <p:spPr>
          <a:xfrm>
            <a:off x="429233" y="1092872"/>
            <a:ext cx="11448288" cy="4649560"/>
          </a:xfrm>
        </p:spPr>
        <p:txBody>
          <a:bodyPr>
            <a:noAutofit/>
          </a:bodyPr>
          <a:lstStyle/>
          <a:p>
            <a:pPr algn="l"/>
            <a:r>
              <a:rPr lang="en-US" sz="2000" i="0" dirty="0" err="1">
                <a:solidFill>
                  <a:schemeClr val="tx1"/>
                </a:solidFill>
              </a:rPr>
              <a:t>HR.data</a:t>
            </a:r>
            <a:r>
              <a:rPr lang="en-US" sz="2000" i="0" dirty="0">
                <a:solidFill>
                  <a:schemeClr val="tx1"/>
                </a:solidFill>
              </a:rPr>
              <a:t>&lt;- read.csv(file</a:t>
            </a:r>
            <a:r>
              <a:rPr lang="en-US" sz="2000" i="0" dirty="0" smtClean="0">
                <a:solidFill>
                  <a:schemeClr val="tx1"/>
                </a:solidFill>
              </a:rPr>
              <a:t>=“./</a:t>
            </a:r>
            <a:r>
              <a:rPr lang="en-US" sz="2000" i="0" dirty="0">
                <a:solidFill>
                  <a:schemeClr val="tx1"/>
                </a:solidFill>
              </a:rPr>
              <a:t>NormalExerciseData.csv", header=TRUE, </a:t>
            </a:r>
            <a:r>
              <a:rPr lang="en-US" sz="2000" i="0" dirty="0" err="1">
                <a:solidFill>
                  <a:schemeClr val="tx1"/>
                </a:solidFill>
              </a:rPr>
              <a:t>sep</a:t>
            </a:r>
            <a:r>
              <a:rPr lang="en-US" sz="2000" i="0" dirty="0" smtClean="0">
                <a:solidFill>
                  <a:schemeClr val="tx1"/>
                </a:solidFill>
              </a:rPr>
              <a:t>=",")</a:t>
            </a:r>
          </a:p>
          <a:p>
            <a:pPr marL="342900" indent="-342900" algn="l">
              <a:buFont typeface="Wingdings" panose="05000000000000000000" pitchFamily="2" charset="2"/>
              <a:buChar char="q"/>
            </a:pPr>
            <a:r>
              <a:rPr lang="en-US" sz="2600" i="0" dirty="0" smtClean="0">
                <a:solidFill>
                  <a:schemeClr val="tx1"/>
                </a:solidFill>
              </a:rPr>
              <a:t>Construct histogram</a:t>
            </a:r>
            <a:endParaRPr lang="en-US" sz="2600" i="0" dirty="0">
              <a:solidFill>
                <a:schemeClr val="tx1"/>
              </a:solidFill>
            </a:endParaRPr>
          </a:p>
          <a:p>
            <a:pPr algn="l"/>
            <a:r>
              <a:rPr lang="en-US" sz="2000" dirty="0" smtClean="0">
                <a:solidFill>
                  <a:schemeClr val="tx1"/>
                </a:solidFill>
              </a:rPr>
              <a:t>            </a:t>
            </a:r>
            <a:r>
              <a:rPr lang="en-US" sz="2000" dirty="0" err="1" smtClean="0">
                <a:solidFill>
                  <a:schemeClr val="tx1"/>
                </a:solidFill>
              </a:rPr>
              <a:t>install.packages</a:t>
            </a:r>
            <a:r>
              <a:rPr lang="en-US" sz="2000" dirty="0">
                <a:solidFill>
                  <a:schemeClr val="tx1"/>
                </a:solidFill>
              </a:rPr>
              <a:t>("</a:t>
            </a:r>
            <a:r>
              <a:rPr lang="en-US" sz="2000" dirty="0" err="1">
                <a:solidFill>
                  <a:schemeClr val="tx1"/>
                </a:solidFill>
              </a:rPr>
              <a:t>rcompanion</a:t>
            </a:r>
            <a:r>
              <a:rPr lang="en-US" sz="2000" dirty="0">
                <a:solidFill>
                  <a:schemeClr val="tx1"/>
                </a:solidFill>
              </a:rPr>
              <a:t>")</a:t>
            </a:r>
          </a:p>
          <a:p>
            <a:pPr algn="l"/>
            <a:r>
              <a:rPr lang="en-US" sz="2000" dirty="0" smtClean="0">
                <a:solidFill>
                  <a:schemeClr val="tx1"/>
                </a:solidFill>
              </a:rPr>
              <a:t>            library(</a:t>
            </a:r>
            <a:r>
              <a:rPr lang="en-US" sz="2000" dirty="0" err="1" smtClean="0">
                <a:solidFill>
                  <a:schemeClr val="tx1"/>
                </a:solidFill>
              </a:rPr>
              <a:t>rcompanion</a:t>
            </a:r>
            <a:r>
              <a:rPr lang="en-US" sz="2000" dirty="0">
                <a:solidFill>
                  <a:schemeClr val="tx1"/>
                </a:solidFill>
              </a:rPr>
              <a:t>)</a:t>
            </a:r>
          </a:p>
          <a:p>
            <a:pPr algn="l"/>
            <a:r>
              <a:rPr lang="en-US" sz="2000" dirty="0" smtClean="0">
                <a:solidFill>
                  <a:schemeClr val="tx1"/>
                </a:solidFill>
              </a:rPr>
              <a:t>            </a:t>
            </a:r>
            <a:r>
              <a:rPr lang="en-US" sz="2000" dirty="0" err="1" smtClean="0">
                <a:solidFill>
                  <a:schemeClr val="tx1"/>
                </a:solidFill>
              </a:rPr>
              <a:t>plotNormalHistogram</a:t>
            </a:r>
            <a:r>
              <a:rPr lang="en-US" sz="2000" dirty="0" smtClean="0">
                <a:solidFill>
                  <a:schemeClr val="tx1"/>
                </a:solidFill>
              </a:rPr>
              <a:t>(</a:t>
            </a:r>
            <a:r>
              <a:rPr lang="en-US" sz="2000" dirty="0" err="1" smtClean="0">
                <a:solidFill>
                  <a:schemeClr val="tx1"/>
                </a:solidFill>
              </a:rPr>
              <a:t>HR.data$HR</a:t>
            </a:r>
            <a:r>
              <a:rPr lang="en-US" sz="2000" dirty="0">
                <a:solidFill>
                  <a:schemeClr val="tx1"/>
                </a:solidFill>
              </a:rPr>
              <a:t>)</a:t>
            </a:r>
            <a:endParaRPr lang="en-US" sz="2000" i="0" dirty="0" smtClean="0">
              <a:solidFill>
                <a:schemeClr val="tx1"/>
              </a:solidFill>
            </a:endParaRPr>
          </a:p>
          <a:p>
            <a:pPr marL="342900" indent="-342900" algn="l">
              <a:buFont typeface="Wingdings" panose="05000000000000000000" pitchFamily="2" charset="2"/>
              <a:buChar char="q"/>
            </a:pPr>
            <a:r>
              <a:rPr lang="en-US" sz="2600" i="0" dirty="0" smtClean="0">
                <a:solidFill>
                  <a:schemeClr val="tx1"/>
                </a:solidFill>
              </a:rPr>
              <a:t>Fit the model</a:t>
            </a:r>
            <a:endParaRPr lang="en-US" sz="2600" i="0" dirty="0">
              <a:solidFill>
                <a:schemeClr val="tx1"/>
              </a:solidFill>
            </a:endParaRPr>
          </a:p>
          <a:p>
            <a:pPr algn="l"/>
            <a:r>
              <a:rPr lang="en-US" sz="2000" i="0" dirty="0" smtClean="0">
                <a:solidFill>
                  <a:schemeClr val="tx1"/>
                </a:solidFill>
              </a:rPr>
              <a:t>  summary(</a:t>
            </a:r>
            <a:r>
              <a:rPr lang="en-US" sz="2000" i="0" dirty="0" err="1" smtClean="0">
                <a:solidFill>
                  <a:schemeClr val="tx1"/>
                </a:solidFill>
              </a:rPr>
              <a:t>fitted.model</a:t>
            </a:r>
            <a:r>
              <a:rPr lang="en-US" sz="2000" i="0" dirty="0">
                <a:solidFill>
                  <a:schemeClr val="tx1"/>
                </a:solidFill>
              </a:rPr>
              <a:t>&lt;- </a:t>
            </a:r>
            <a:r>
              <a:rPr lang="en-US" sz="2000" i="0" dirty="0" err="1">
                <a:solidFill>
                  <a:schemeClr val="tx1"/>
                </a:solidFill>
              </a:rPr>
              <a:t>glm</a:t>
            </a:r>
            <a:r>
              <a:rPr lang="en-US" sz="2000" i="0" dirty="0">
                <a:solidFill>
                  <a:schemeClr val="tx1"/>
                </a:solidFill>
              </a:rPr>
              <a:t>(HR ~ </a:t>
            </a:r>
            <a:r>
              <a:rPr lang="en-US" sz="2000" i="0" dirty="0" err="1" smtClean="0">
                <a:solidFill>
                  <a:schemeClr val="tx1"/>
                </a:solidFill>
              </a:rPr>
              <a:t>age+gender+ethnicity+BMI</a:t>
            </a:r>
            <a:endParaRPr lang="en-US" sz="2000" i="0" dirty="0" smtClean="0">
              <a:solidFill>
                <a:schemeClr val="tx1"/>
              </a:solidFill>
            </a:endParaRPr>
          </a:p>
          <a:p>
            <a:pPr algn="l"/>
            <a:r>
              <a:rPr lang="en-US" sz="2000" dirty="0">
                <a:solidFill>
                  <a:schemeClr val="tx1"/>
                </a:solidFill>
              </a:rPr>
              <a:t> </a:t>
            </a:r>
            <a:r>
              <a:rPr lang="en-US" sz="2000" dirty="0" smtClean="0">
                <a:solidFill>
                  <a:schemeClr val="tx1"/>
                </a:solidFill>
              </a:rPr>
              <a:t> </a:t>
            </a:r>
            <a:r>
              <a:rPr lang="en-US" sz="2000" i="0" dirty="0" smtClean="0">
                <a:solidFill>
                  <a:schemeClr val="tx1"/>
                </a:solidFill>
              </a:rPr>
              <a:t>+</a:t>
            </a:r>
            <a:r>
              <a:rPr lang="en-US" sz="2000" i="0" dirty="0" err="1" smtClean="0">
                <a:solidFill>
                  <a:schemeClr val="tx1"/>
                </a:solidFill>
              </a:rPr>
              <a:t>nmeds+AQI</a:t>
            </a:r>
            <a:r>
              <a:rPr lang="en-US" sz="2000" i="0" dirty="0" smtClean="0">
                <a:solidFill>
                  <a:schemeClr val="tx1"/>
                </a:solidFill>
              </a:rPr>
              <a:t>, data=</a:t>
            </a:r>
            <a:r>
              <a:rPr lang="en-US" sz="2000" i="0" dirty="0" err="1" smtClean="0">
                <a:solidFill>
                  <a:schemeClr val="tx1"/>
                </a:solidFill>
              </a:rPr>
              <a:t>HR.data</a:t>
            </a:r>
            <a:r>
              <a:rPr lang="en-US" sz="2000" i="0" dirty="0">
                <a:solidFill>
                  <a:schemeClr val="tx1"/>
                </a:solidFill>
              </a:rPr>
              <a:t>, family=</a:t>
            </a:r>
            <a:r>
              <a:rPr lang="en-US" sz="2000" i="0" dirty="0" err="1">
                <a:solidFill>
                  <a:schemeClr val="tx1"/>
                </a:solidFill>
              </a:rPr>
              <a:t>gaussian</a:t>
            </a:r>
            <a:r>
              <a:rPr lang="en-US" sz="2000" i="0" dirty="0">
                <a:solidFill>
                  <a:schemeClr val="tx1"/>
                </a:solidFill>
              </a:rPr>
              <a:t>(link=identity)))</a:t>
            </a:r>
          </a:p>
          <a:p>
            <a:pPr algn="l"/>
            <a:endParaRPr lang="en-US" sz="2000" i="0" dirty="0" smtClean="0">
              <a:solidFill>
                <a:schemeClr val="tx1"/>
              </a:solidFill>
            </a:endParaRPr>
          </a:p>
          <a:p>
            <a:endParaRPr lang="en-US" sz="20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solution</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471" y="4387575"/>
            <a:ext cx="4953539" cy="1856274"/>
          </a:xfrm>
          <a:prstGeom prst="rect">
            <a:avLst/>
          </a:prstGeom>
        </p:spPr>
      </p:pic>
      <p:sp>
        <p:nvSpPr>
          <p:cNvPr id="7" name="Oval 6"/>
          <p:cNvSpPr/>
          <p:nvPr/>
        </p:nvSpPr>
        <p:spPr>
          <a:xfrm>
            <a:off x="3803906" y="4389120"/>
            <a:ext cx="1022335" cy="1926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011" y="1706680"/>
            <a:ext cx="4212568" cy="2436747"/>
          </a:xfrm>
          <a:prstGeom prst="rect">
            <a:avLst/>
          </a:prstGeom>
        </p:spPr>
      </p:pic>
    </p:spTree>
    <p:extLst>
      <p:ext uri="{BB962C8B-B14F-4D97-AF65-F5344CB8AC3E}">
        <p14:creationId xmlns:p14="http://schemas.microsoft.com/office/powerpoint/2010/main" val="25902118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429233" y="1182625"/>
                <a:ext cx="11448288" cy="4524776"/>
              </a:xfrm>
            </p:spPr>
            <p:txBody>
              <a:bodyPr>
                <a:noAutofit/>
              </a:bodyPr>
              <a:lstStyle/>
              <a:p>
                <a:pPr marL="342900" indent="-342900" algn="l">
                  <a:buFont typeface="Wingdings" panose="05000000000000000000" pitchFamily="2" charset="2"/>
                  <a:buChar char="q"/>
                </a:pPr>
                <a:r>
                  <a:rPr lang="en-US" sz="2600" i="0" dirty="0" smtClean="0">
                    <a:solidFill>
                      <a:schemeClr val="tx1"/>
                    </a:solidFill>
                  </a:rPr>
                  <a:t>Write down the fitted model.</a:t>
                </a:r>
              </a:p>
              <a:p>
                <a:pPr algn="l"/>
                <a:endParaRPr lang="en-US" sz="1200" i="0" dirty="0" smtClean="0">
                  <a:solidFill>
                    <a:schemeClr val="tx1"/>
                  </a:solidFill>
                </a:endParaRPr>
              </a:p>
              <a:p>
                <a:pPr algn="l"/>
                <a:r>
                  <a:rPr lang="en-US" sz="2400" b="0" i="0" dirty="0">
                    <a:solidFill>
                      <a:schemeClr val="tx1"/>
                    </a:solidFill>
                  </a:rPr>
                  <a:t> </a:t>
                </a:r>
                <a:r>
                  <a:rPr lang="en-US" sz="2400" b="0" i="0" dirty="0" smtClean="0">
                    <a:solidFill>
                      <a:schemeClr val="tx1"/>
                    </a:solidFill>
                  </a:rPr>
                  <a:t>           </a:t>
                </a:r>
                <a14:m>
                  <m:oMath xmlns:m="http://schemas.openxmlformats.org/officeDocument/2006/math">
                    <m:acc>
                      <m:accPr>
                        <m:chr m:val="̂"/>
                        <m:ctrlPr>
                          <a:rPr lang="en-US" sz="2200" b="0" i="1" smtClean="0">
                            <a:solidFill>
                              <a:schemeClr val="tx1"/>
                            </a:solidFill>
                            <a:latin typeface="Cambria Math" charset="0"/>
                          </a:rPr>
                        </m:ctrlPr>
                      </m:accPr>
                      <m:e>
                        <m:r>
                          <a:rPr lang="en-US" sz="2200" b="0" i="1" smtClean="0">
                            <a:solidFill>
                              <a:schemeClr val="tx1"/>
                            </a:solidFill>
                            <a:latin typeface="Cambria Math"/>
                          </a:rPr>
                          <m:t>𝐸</m:t>
                        </m:r>
                      </m:e>
                    </m:acc>
                    <m:d>
                      <m:dPr>
                        <m:ctrlPr>
                          <a:rPr lang="en-US" sz="2200" b="0" i="1" smtClean="0">
                            <a:solidFill>
                              <a:schemeClr val="tx1"/>
                            </a:solidFill>
                            <a:latin typeface="Cambria Math" charset="0"/>
                          </a:rPr>
                        </m:ctrlPr>
                      </m:dPr>
                      <m:e>
                        <m:r>
                          <a:rPr lang="en-US" sz="2200" b="0" i="1" smtClean="0">
                            <a:solidFill>
                              <a:schemeClr val="tx1"/>
                            </a:solidFill>
                            <a:latin typeface="Cambria Math"/>
                          </a:rPr>
                          <m:t>𝐻𝑅</m:t>
                        </m:r>
                      </m:e>
                    </m:d>
                    <m:r>
                      <a:rPr lang="en-US" sz="2200" b="0" i="1" smtClean="0">
                        <a:solidFill>
                          <a:schemeClr val="tx1"/>
                        </a:solidFill>
                        <a:latin typeface="Cambria Math"/>
                      </a:rPr>
                      <m:t>=</m:t>
                    </m:r>
                  </m:oMath>
                </a14:m>
                <a:r>
                  <a:rPr lang="en-US" sz="2200" i="0" dirty="0">
                    <a:solidFill>
                      <a:schemeClr val="tx1"/>
                    </a:solidFill>
                  </a:rPr>
                  <a:t>97.2961+0.1073∗age−3.1295∗male−9.0546∗</a:t>
                </a:r>
                <a:r>
                  <a:rPr lang="en-US" sz="2200" i="0" dirty="0" smtClean="0">
                    <a:solidFill>
                      <a:schemeClr val="tx1"/>
                    </a:solidFill>
                  </a:rPr>
                  <a:t>Hispanic</a:t>
                </a:r>
                <a:r>
                  <a:rPr lang="en-US" sz="2200" dirty="0"/>
                  <a:t> − </a:t>
                </a:r>
                <a:r>
                  <a:rPr lang="en-US" sz="2200" i="0" dirty="0" smtClean="0">
                    <a:solidFill>
                      <a:schemeClr val="tx1"/>
                    </a:solidFill>
                  </a:rPr>
                  <a:t>2.0565*White</a:t>
                </a:r>
              </a:p>
              <a:p>
                <a:pPr algn="l"/>
                <a:r>
                  <a:rPr lang="en-US" sz="2200" i="0" dirty="0" smtClean="0">
                    <a:solidFill>
                      <a:schemeClr val="tx1"/>
                    </a:solidFill>
                  </a:rPr>
                  <a:t>                           </a:t>
                </a:r>
                <a:r>
                  <a:rPr lang="en-US" sz="2200" dirty="0"/>
                  <a:t>− </a:t>
                </a:r>
                <a:r>
                  <a:rPr lang="en-US" sz="2200" i="0" dirty="0" smtClean="0">
                    <a:solidFill>
                      <a:schemeClr val="tx1"/>
                    </a:solidFill>
                  </a:rPr>
                  <a:t>0.3230*BMI+1.2430*nmeds+10.5783*AQImoderate+5.5243*</a:t>
                </a:r>
                <a:r>
                  <a:rPr lang="en-US" sz="2200" i="0" dirty="0" err="1" smtClean="0">
                    <a:solidFill>
                      <a:schemeClr val="tx1"/>
                    </a:solidFill>
                  </a:rPr>
                  <a:t>AQIunhealthy</a:t>
                </a:r>
                <a:endParaRPr lang="en-US" sz="2200" i="0" dirty="0" smtClean="0">
                  <a:solidFill>
                    <a:schemeClr val="tx1"/>
                  </a:solidFill>
                </a:endParaRPr>
              </a:p>
              <a:p>
                <a:pPr algn="l"/>
                <a:endParaRPr lang="en-US" sz="2200" i="0" dirty="0">
                  <a:solidFill>
                    <a:schemeClr val="tx1"/>
                  </a:solidFill>
                </a:endParaRPr>
              </a:p>
              <a:p>
                <a:pPr marL="342900" indent="-342900" algn="l">
                  <a:buFont typeface="Wingdings" panose="05000000000000000000" pitchFamily="2" charset="2"/>
                  <a:buChar char="q"/>
                </a:pPr>
                <a:r>
                  <a:rPr lang="en-US" sz="2600" i="0" dirty="0" smtClean="0">
                    <a:solidFill>
                      <a:schemeClr val="tx1"/>
                    </a:solidFill>
                  </a:rPr>
                  <a:t>Give interpretation of estimated regression coefficients. For example,</a:t>
                </a:r>
              </a:p>
              <a:p>
                <a:pPr algn="l"/>
                <a:r>
                  <a:rPr lang="en-US" sz="2400" i="0" dirty="0">
                    <a:solidFill>
                      <a:schemeClr val="tx1"/>
                    </a:solidFill>
                  </a:rPr>
                  <a:t> </a:t>
                </a:r>
                <a:r>
                  <a:rPr lang="en-US" sz="2400" i="0" dirty="0" smtClean="0">
                    <a:solidFill>
                      <a:schemeClr val="tx1"/>
                    </a:solidFill>
                  </a:rPr>
                  <a:t>    </a:t>
                </a:r>
                <a:r>
                  <a:rPr lang="en-US" sz="2400" i="0" dirty="0" smtClean="0">
                    <a:solidFill>
                      <a:schemeClr val="tx1"/>
                    </a:solidFill>
                    <a:latin typeface="Segoe UI"/>
                    <a:ea typeface="Segoe UI"/>
                    <a:cs typeface="Segoe UI"/>
                  </a:rPr>
                  <a:t>● </a:t>
                </a:r>
                <a:r>
                  <a:rPr lang="en-US" sz="2400" i="0" dirty="0" smtClean="0">
                    <a:solidFill>
                      <a:schemeClr val="tx1"/>
                    </a:solidFill>
                  </a:rPr>
                  <a:t> </a:t>
                </a:r>
                <a:r>
                  <a:rPr lang="en-US" sz="2400" i="0" dirty="0">
                    <a:solidFill>
                      <a:schemeClr val="tx1"/>
                    </a:solidFill>
                  </a:rPr>
                  <a:t>A</a:t>
                </a:r>
                <a:r>
                  <a:rPr lang="en-US" sz="2400" i="0" dirty="0" smtClean="0">
                    <a:solidFill>
                      <a:schemeClr val="tx1"/>
                    </a:solidFill>
                  </a:rPr>
                  <a:t>ge: as age increases by one year, the estimated mean heart rate increases by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0.1073 units.</a:t>
                </a:r>
              </a:p>
              <a:p>
                <a:pPr algn="l"/>
                <a:r>
                  <a:rPr lang="en-US" sz="2400" i="0" dirty="0" smtClean="0">
                    <a:solidFill>
                      <a:schemeClr val="tx1"/>
                    </a:solidFill>
                    <a:latin typeface="Segoe UI"/>
                    <a:ea typeface="Segoe UI"/>
                    <a:cs typeface="Segoe UI"/>
                  </a:rPr>
                  <a:t>    ● </a:t>
                </a:r>
                <a:r>
                  <a:rPr lang="en-US" sz="2400" i="0" dirty="0" smtClean="0">
                    <a:solidFill>
                      <a:schemeClr val="tx1"/>
                    </a:solidFill>
                  </a:rPr>
                  <a:t>Gender: the estimated average heart rate for males is 3.1295 points below that for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females.</a:t>
                </a:r>
              </a:p>
              <a:p>
                <a:endParaRPr lang="en-US" sz="20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29233" y="1182625"/>
                <a:ext cx="11448288" cy="4524776"/>
              </a:xfrm>
              <a:blipFill rotWithShape="1">
                <a:blip r:embed="rId2"/>
                <a:stretch>
                  <a:fillRect l="-799" t="-10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980382" y="329184"/>
            <a:ext cx="10345991" cy="676247"/>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General Linear regression: EXERCISE solution (Cont.)</a:t>
            </a:r>
            <a:endParaRPr lang="en-US" sz="3600" dirty="0"/>
          </a:p>
        </p:txBody>
      </p:sp>
    </p:spTree>
    <p:extLst>
      <p:ext uri="{BB962C8B-B14F-4D97-AF65-F5344CB8AC3E}">
        <p14:creationId xmlns:p14="http://schemas.microsoft.com/office/powerpoint/2010/main" val="1645318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865376" y="378716"/>
            <a:ext cx="903427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General Linear regression: EXERCISE solution (cont.)</a:t>
            </a:r>
            <a:endParaRPr lang="en-US" sz="2800" dirty="0"/>
          </a:p>
        </p:txBody>
      </p:sp>
      <mc:AlternateContent xmlns:mc="http://schemas.openxmlformats.org/markup-compatibility/2006" xmlns:a14="http://schemas.microsoft.com/office/drawing/2010/main">
        <mc:Choice Requires="a14">
          <p:sp>
            <p:nvSpPr>
              <p:cNvPr id="8" name="Rectangle 7"/>
              <p:cNvSpPr/>
              <p:nvPr/>
            </p:nvSpPr>
            <p:spPr>
              <a:xfrm>
                <a:off x="902208" y="1403657"/>
                <a:ext cx="10643616" cy="4401205"/>
              </a:xfrm>
              <a:prstGeom prst="rect">
                <a:avLst/>
              </a:prstGeom>
            </p:spPr>
            <p:txBody>
              <a:bodyPr wrap="square">
                <a:spAutoFit/>
              </a:bodyPr>
              <a:lstStyle/>
              <a:p>
                <a:r>
                  <a:rPr lang="en-US" sz="2200" dirty="0" smtClean="0"/>
                  <a:t>        </a:t>
                </a:r>
                <a14:m>
                  <m:oMath xmlns:m="http://schemas.openxmlformats.org/officeDocument/2006/math">
                    <m:acc>
                      <m:accPr>
                        <m:chr m:val="̂"/>
                        <m:ctrlPr>
                          <a:rPr lang="en-US" sz="2000" i="1">
                            <a:latin typeface="Cambria Math" charset="0"/>
                          </a:rPr>
                        </m:ctrlPr>
                      </m:accPr>
                      <m:e>
                        <m:r>
                          <a:rPr lang="en-US" sz="2000" i="1">
                            <a:latin typeface="Cambria Math"/>
                          </a:rPr>
                          <m:t>𝐸</m:t>
                        </m:r>
                      </m:e>
                    </m:acc>
                    <m:d>
                      <m:dPr>
                        <m:ctrlPr>
                          <a:rPr lang="en-US" sz="2000" i="1">
                            <a:latin typeface="Cambria Math" charset="0"/>
                          </a:rPr>
                        </m:ctrlPr>
                      </m:dPr>
                      <m:e>
                        <m:r>
                          <a:rPr lang="en-US" sz="2000" i="1">
                            <a:latin typeface="Cambria Math"/>
                          </a:rPr>
                          <m:t>𝐻𝑅</m:t>
                        </m:r>
                      </m:e>
                    </m:d>
                    <m:r>
                      <a:rPr lang="en-US" sz="2000" i="1">
                        <a:latin typeface="Cambria Math"/>
                      </a:rPr>
                      <m:t>=</m:t>
                    </m:r>
                  </m:oMath>
                </a14:m>
                <a:r>
                  <a:rPr lang="en-US" sz="2000" dirty="0"/>
                  <a:t>97.2961+0.1073∗age−3.1295∗male−9.0546∗</a:t>
                </a:r>
                <a:r>
                  <a:rPr lang="en-US" sz="2000" dirty="0" smtClean="0"/>
                  <a:t>Hispanic</a:t>
                </a:r>
                <a:r>
                  <a:rPr lang="en-US" sz="2000" dirty="0"/>
                  <a:t> − </a:t>
                </a:r>
                <a:r>
                  <a:rPr lang="en-US" sz="2000" dirty="0" smtClean="0"/>
                  <a:t>2.0565*White</a:t>
                </a:r>
                <a:endParaRPr lang="en-US" sz="2000" dirty="0"/>
              </a:p>
              <a:p>
                <a:r>
                  <a:rPr lang="en-US" sz="2000" dirty="0" smtClean="0"/>
                  <a:t>                          </a:t>
                </a:r>
                <a:r>
                  <a:rPr lang="en-US" sz="2000" dirty="0"/>
                  <a:t>− </a:t>
                </a:r>
                <a:r>
                  <a:rPr lang="en-US" sz="2000" dirty="0" smtClean="0"/>
                  <a:t>0.3230*BMI+1.2430*nmeds+10.5783*AQImoderate+5.5243*</a:t>
                </a:r>
                <a:r>
                  <a:rPr lang="en-US" sz="2000" dirty="0" err="1" smtClean="0"/>
                  <a:t>AQIunhealthy</a:t>
                </a:r>
                <a:endParaRPr lang="en-US" sz="2000" dirty="0" smtClean="0"/>
              </a:p>
              <a:p>
                <a:endParaRPr lang="en-US" sz="1000" dirty="0" smtClean="0"/>
              </a:p>
              <a:p>
                <a:pPr marL="457200" indent="-457200">
                  <a:buFont typeface="Wingdings" panose="05000000000000000000" pitchFamily="2" charset="2"/>
                  <a:buChar char="q"/>
                </a:pPr>
                <a:r>
                  <a:rPr lang="en-US" sz="2600" dirty="0" smtClean="0"/>
                  <a:t>Compute </a:t>
                </a:r>
                <a:r>
                  <a:rPr lang="en-US" sz="2600" dirty="0"/>
                  <a:t>the predicted heart rate of a 50-year-old Hispanic male who has a BMI of 20, is not taking any heart medications, and resides in an area with a moderate air quality</a:t>
                </a:r>
                <a:r>
                  <a:rPr lang="en-US" sz="2600" dirty="0" smtClean="0"/>
                  <a:t>.</a:t>
                </a:r>
              </a:p>
              <a:p>
                <a:endParaRPr lang="en-US" sz="1200" dirty="0" smtClean="0"/>
              </a:p>
              <a:p>
                <a:pPr algn="ctr"/>
                <a:r>
                  <a:rPr lang="en-US" sz="2200" dirty="0" smtClean="0"/>
                  <a:t>Predicted HR</a:t>
                </a:r>
                <a:r>
                  <a:rPr lang="en-US" sz="2400" dirty="0"/>
                  <a:t> </a:t>
                </a:r>
                <a:r>
                  <a:rPr lang="en-US" sz="2400" dirty="0" smtClean="0"/>
                  <a:t>=97.2961+0.1073*50</a:t>
                </a:r>
                <a:r>
                  <a:rPr lang="en-US" sz="2400" dirty="0"/>
                  <a:t> − </a:t>
                </a:r>
                <a:r>
                  <a:rPr lang="en-US" sz="2400" dirty="0" smtClean="0"/>
                  <a:t>3.1295</a:t>
                </a:r>
                <a:r>
                  <a:rPr lang="en-US" sz="2400" dirty="0"/>
                  <a:t> − </a:t>
                </a:r>
                <a:r>
                  <a:rPr lang="en-US" sz="2400" dirty="0" smtClean="0"/>
                  <a:t>9.0546</a:t>
                </a:r>
                <a:r>
                  <a:rPr lang="en-US" sz="2400" dirty="0"/>
                  <a:t> − </a:t>
                </a:r>
                <a:r>
                  <a:rPr lang="en-US" sz="2400" dirty="0" smtClean="0"/>
                  <a:t>0.3230*20+10.5783=94.5953</a:t>
                </a:r>
                <a:endParaRPr lang="en-US" sz="1200" dirty="0" smtClean="0"/>
              </a:p>
              <a:p>
                <a:endParaRPr lang="en-US" sz="1200" dirty="0"/>
              </a:p>
              <a:p>
                <a:endParaRPr lang="en-US" sz="1200" dirty="0"/>
              </a:p>
              <a:p>
                <a:r>
                  <a:rPr lang="en-US" sz="2800" dirty="0" smtClean="0"/>
                  <a:t>   </a:t>
                </a:r>
                <a:r>
                  <a:rPr lang="en-US" sz="2200" dirty="0" smtClean="0"/>
                  <a:t>print(predict(</a:t>
                </a:r>
                <a:r>
                  <a:rPr lang="en-US" sz="2200" dirty="0" err="1" smtClean="0"/>
                  <a:t>fitted.model</a:t>
                </a:r>
                <a:r>
                  <a:rPr lang="en-US" sz="2200" dirty="0" smtClean="0"/>
                  <a:t>, </a:t>
                </a:r>
                <a:r>
                  <a:rPr lang="en-US" sz="2200" dirty="0" err="1" smtClean="0"/>
                  <a:t>data.frame</a:t>
                </a:r>
                <a:r>
                  <a:rPr lang="en-US" sz="2200" dirty="0" smtClean="0"/>
                  <a:t>(age=50, gender="M", ethnicity="Hispanic", </a:t>
                </a:r>
                <a:r>
                  <a:rPr lang="en-US" sz="2200" dirty="0"/>
                  <a:t> </a:t>
                </a:r>
                <a:r>
                  <a:rPr lang="en-US" sz="2200" dirty="0" smtClean="0"/>
                  <a:t>     </a:t>
                </a:r>
              </a:p>
              <a:p>
                <a:r>
                  <a:rPr lang="en-US" sz="2200" dirty="0"/>
                  <a:t> </a:t>
                </a:r>
                <a:r>
                  <a:rPr lang="en-US" sz="2200" dirty="0" smtClean="0"/>
                  <a:t>   BMI=20,  </a:t>
                </a:r>
                <a:r>
                  <a:rPr lang="en-US" sz="2200" dirty="0" err="1" smtClean="0"/>
                  <a:t>nmeds</a:t>
                </a:r>
                <a:r>
                  <a:rPr lang="en-US" sz="2200" dirty="0" smtClean="0"/>
                  <a:t>=0,AQI="moderate")))</a:t>
                </a:r>
              </a:p>
              <a:p>
                <a:endParaRPr lang="en-US" sz="2000" dirty="0" smtClean="0"/>
              </a:p>
              <a:p>
                <a:r>
                  <a:rPr lang="en-US" sz="2200" dirty="0" smtClean="0">
                    <a:solidFill>
                      <a:schemeClr val="bg1"/>
                    </a:solidFill>
                  </a:rPr>
                  <a:t>94</a:t>
                </a:r>
                <a:r>
                  <a:rPr lang="en-US" sz="2200" dirty="0" smtClean="0"/>
                  <a:t>94.59647</a:t>
                </a:r>
                <a:endParaRPr lang="en-US" sz="22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02208" y="1403657"/>
                <a:ext cx="10643616" cy="4401205"/>
              </a:xfrm>
              <a:prstGeom prst="rect">
                <a:avLst/>
              </a:prstGeom>
              <a:blipFill rotWithShape="1">
                <a:blip r:embed="rId2"/>
                <a:stretch>
                  <a:fillRect l="-859" t="-554" r="-344" b="-2493"/>
                </a:stretch>
              </a:blipFill>
            </p:spPr>
            <p:txBody>
              <a:bodyPr/>
              <a:lstStyle/>
              <a:p>
                <a:r>
                  <a:rPr lang="en-US">
                    <a:noFill/>
                  </a:rPr>
                  <a:t> </a:t>
                </a:r>
              </a:p>
            </p:txBody>
          </p:sp>
        </mc:Fallback>
      </mc:AlternateContent>
    </p:spTree>
    <p:extLst>
      <p:ext uri="{BB962C8B-B14F-4D97-AF65-F5344CB8AC3E}">
        <p14:creationId xmlns:p14="http://schemas.microsoft.com/office/powerpoint/2010/main" val="1930840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1475232" y="365760"/>
            <a:ext cx="9180576" cy="585216"/>
          </a:xfrm>
        </p:spPr>
        <p:txBody>
          <a:bodyPr>
            <a:normAutofit/>
          </a:bodyPr>
          <a:lstStyle/>
          <a:p>
            <a:pPr algn="l"/>
            <a:r>
              <a:rPr lang="en-US" sz="3200" dirty="0" smtClean="0"/>
              <a:t>GENERALIZED LINEAR REGRESSION MODELS: THEORY</a:t>
            </a:r>
            <a:endParaRPr lang="en-US" sz="3200" dirty="0"/>
          </a:p>
        </p:txBody>
      </p:sp>
      <p:sp>
        <p:nvSpPr>
          <p:cNvPr id="4" name="Slide Number Placeholder 3">
            <a:extLst>
              <a:ext uri="{FF2B5EF4-FFF2-40B4-BE49-F238E27FC236}">
                <a16:creationId xmlns:a16="http://schemas.microsoft.com/office/drawing/2014/main" xmlns="" id="{05B8BEBE-32E0-4CC2-A586-A497028B50EE}"/>
              </a:ext>
            </a:extLst>
          </p:cNvPr>
          <p:cNvSpPr>
            <a:spLocks noGrp="1"/>
          </p:cNvSpPr>
          <p:nvPr>
            <p:ph type="sldNum" sz="quarter" idx="12"/>
          </p:nvPr>
        </p:nvSpPr>
        <p:spPr/>
        <p:txBody>
          <a:bodyPr>
            <a:normAutofit/>
          </a:bodyPr>
          <a:lstStyle/>
          <a:p>
            <a:pPr>
              <a:spcAft>
                <a:spcPts val="600"/>
              </a:spcAft>
            </a:pPr>
            <a:fld id="{3A98EE3D-8CD1-4C3F-BD1C-C98C9596463C}" type="slidenum">
              <a:rPr lang="en-US">
                <a:solidFill>
                  <a:schemeClr val="tx1"/>
                </a:solidFill>
              </a:rPr>
              <a:pPr>
                <a:spcAft>
                  <a:spcPts val="600"/>
                </a:spcAft>
              </a:pPr>
              <a:t>15</a:t>
            </a:fld>
            <a:endParaRPr lang="en-US">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21C9CDE9-0E88-4AD0-9613-3270037E002F}"/>
                  </a:ext>
                </a:extLst>
              </p:cNvPr>
              <p:cNvSpPr txBox="1"/>
              <p:nvPr/>
            </p:nvSpPr>
            <p:spPr>
              <a:xfrm>
                <a:off x="707136" y="1077876"/>
                <a:ext cx="10338816" cy="5734775"/>
              </a:xfrm>
              <a:prstGeom prst="rect">
                <a:avLst/>
              </a:prstGeom>
              <a:noFill/>
            </p:spPr>
            <p:txBody>
              <a:bodyPr wrap="square" rtlCol="0">
                <a:spAutoFit/>
              </a:bodyPr>
              <a:lstStyle/>
              <a:p>
                <a:pPr marL="342900" indent="-342900">
                  <a:buFont typeface="Wingdings" panose="05000000000000000000" pitchFamily="2" charset="2"/>
                  <a:buChar char="q"/>
                </a:pPr>
                <a:r>
                  <a:rPr lang="en-US" sz="2800" dirty="0" smtClean="0"/>
                  <a:t>Model response </a:t>
                </a:r>
                <a14:m>
                  <m:oMath xmlns:m="http://schemas.openxmlformats.org/officeDocument/2006/math">
                    <m:r>
                      <a:rPr lang="en-US" sz="2800" b="0" i="1" smtClean="0">
                        <a:latin typeface="Cambria Math" panose="02040503050406030204" pitchFamily="18" charset="0"/>
                      </a:rPr>
                      <m:t>𝑦</m:t>
                    </m:r>
                  </m:oMath>
                </a14:m>
                <a:r>
                  <a:rPr lang="en-US" sz="2800" dirty="0"/>
                  <a:t> as having </a:t>
                </a:r>
                <a:r>
                  <a:rPr lang="en-US" sz="2800" dirty="0" smtClean="0"/>
                  <a:t>a certain </a:t>
                </a:r>
                <a:r>
                  <a:rPr lang="en-US" sz="2800" dirty="0"/>
                  <a:t>distribution defined by the </a:t>
                </a:r>
                <a:r>
                  <a:rPr lang="en-US" sz="2800" dirty="0" smtClean="0"/>
                  <a:t>setting.</a:t>
                </a:r>
              </a:p>
              <a:p>
                <a:pPr marL="342900" indent="-342900">
                  <a:buFont typeface="Wingdings" panose="05000000000000000000" pitchFamily="2" charset="2"/>
                  <a:buChar char="q"/>
                </a:pPr>
                <a:endParaRPr lang="en-US" sz="1200" dirty="0" smtClean="0"/>
              </a:p>
              <a:p>
                <a:pPr marL="342900" indent="-342900">
                  <a:buFont typeface="Wingdings" panose="05000000000000000000" pitchFamily="2" charset="2"/>
                  <a:buChar char="q"/>
                </a:pPr>
                <a:r>
                  <a:rPr lang="en-US" sz="2800" dirty="0"/>
                  <a:t>Model mean </a:t>
                </a:r>
                <a14:m>
                  <m:oMath xmlns:m="http://schemas.openxmlformats.org/officeDocument/2006/math">
                    <m:r>
                      <a:rPr lang="en-US" sz="2800" i="1">
                        <a:latin typeface="Cambria Math" panose="02040503050406030204" pitchFamily="18" charset="0"/>
                      </a:rPr>
                      <m:t>𝐸𝑦</m:t>
                    </m:r>
                  </m:oMath>
                </a14:m>
                <a:r>
                  <a:rPr lang="en-US" sz="2800" dirty="0"/>
                  <a:t> as a certain function of linear regression </a:t>
                </a:r>
                <a:r>
                  <a:rPr lang="en-US" sz="2800" dirty="0" smtClean="0"/>
                  <a:t>term</a:t>
                </a:r>
              </a:p>
              <a:p>
                <a14:m>
                  <m:oMath xmlns:m="http://schemas.openxmlformats.org/officeDocument/2006/math">
                    <m:r>
                      <a:rPr lang="en-US" sz="2800" b="0" i="1" smtClean="0">
                        <a:latin typeface="Cambria Math"/>
                      </a:rPr>
                      <m:t>𝑔</m:t>
                    </m:r>
                    <m:d>
                      <m:dPr>
                        <m:ctrlPr>
                          <a:rPr lang="en-US" sz="2800" b="0" i="1" smtClean="0">
                            <a:latin typeface="Cambria Math" charset="0"/>
                          </a:rPr>
                        </m:ctrlPr>
                      </m:dPr>
                      <m:e>
                        <m:r>
                          <a:rPr lang="en-US" sz="2800" b="0" i="1" smtClean="0">
                            <a:latin typeface="Cambria Math"/>
                          </a:rPr>
                          <m:t>𝐸𝑦</m:t>
                        </m:r>
                      </m:e>
                    </m:d>
                    <m:r>
                      <a:rPr lang="en-US" sz="2800" b="0" i="1" smtClean="0">
                        <a:latin typeface="Cambria Math"/>
                      </a:rPr>
                      <m:t>=</m:t>
                    </m:r>
                    <m:sSub>
                      <m:sSubPr>
                        <m:ctrlPr>
                          <a:rPr lang="en-US" sz="2800" i="1">
                            <a:latin typeface="Cambria Math"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charset="0"/>
                          </a:rPr>
                        </m:ctrlPr>
                      </m:sSubPr>
                      <m:e>
                        <m:sSub>
                          <m:sSubPr>
                            <m:ctrlPr>
                              <a:rPr lang="en-US" sz="2800" i="1">
                                <a:latin typeface="Cambria Math"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1</m:t>
                            </m:r>
                          </m:sub>
                        </m:sSub>
                        <m:r>
                          <a:rPr lang="en-US" sz="2800" i="1">
                            <a:latin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charset="0"/>
                          </a:rPr>
                        </m:ctrlPr>
                      </m:sSubPr>
                      <m:e>
                        <m:sSub>
                          <m:sSubPr>
                            <m:ctrlPr>
                              <a:rPr lang="en-US" sz="2800" i="1">
                                <a:latin typeface="Cambria Math"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rPr>
                          <m:t>𝑥</m:t>
                        </m:r>
                      </m:e>
                      <m:sub>
                        <m:r>
                          <a:rPr lang="en-US" sz="2800" i="1">
                            <a:latin typeface="Cambria Math" panose="02040503050406030204" pitchFamily="18" charset="0"/>
                          </a:rPr>
                          <m:t>𝑘</m:t>
                        </m:r>
                      </m:sub>
                    </m:sSub>
                  </m:oMath>
                </a14:m>
                <a:r>
                  <a:rPr lang="en-US" sz="2800" b="0" i="1" dirty="0" smtClean="0">
                    <a:latin typeface="Cambria Math" panose="02040503050406030204" pitchFamily="18" charset="0"/>
                  </a:rPr>
                  <a:t>, </a:t>
                </a:r>
                <a:r>
                  <a:rPr lang="en-US" sz="2800" dirty="0"/>
                  <a:t>where</a:t>
                </a:r>
                <a:r>
                  <a:rPr lang="en-US" sz="2800" i="1" dirty="0">
                    <a:latin typeface="Cambria Math" panose="02040503050406030204" pitchFamily="18" charset="0"/>
                  </a:rPr>
                  <a:t>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oMath>
                </a14:m>
                <a:r>
                  <a:rPr lang="en-US" sz="2800" i="1" dirty="0"/>
                  <a:t> </a:t>
                </a:r>
                <a:r>
                  <a:rPr lang="en-US" sz="2800" dirty="0"/>
                  <a:t>is called a </a:t>
                </a:r>
                <a:r>
                  <a:rPr lang="en-US" sz="2800" i="1" dirty="0"/>
                  <a:t>link function</a:t>
                </a:r>
                <a:r>
                  <a:rPr lang="en-US" sz="2800" i="1" dirty="0" smtClean="0"/>
                  <a:t>.</a:t>
                </a:r>
              </a:p>
              <a:p>
                <a:endParaRPr lang="en-US" sz="1200" i="1" dirty="0"/>
              </a:p>
              <a:p>
                <a:pPr marL="457200" indent="-457200">
                  <a:buFont typeface="Wingdings" panose="05000000000000000000" pitchFamily="2" charset="2"/>
                  <a:buChar char="q"/>
                </a:pPr>
                <a:r>
                  <a:rPr lang="en-US" sz="2800" dirty="0" smtClean="0"/>
                  <a:t>Fitted model looks like: </a:t>
                </a:r>
                <a14:m>
                  <m:oMath xmlns:m="http://schemas.openxmlformats.org/officeDocument/2006/math">
                    <m:r>
                      <a:rPr lang="en-US" sz="2800" i="1">
                        <a:latin typeface="Cambria Math"/>
                      </a:rPr>
                      <m:t>𝑔</m:t>
                    </m:r>
                    <m:d>
                      <m:dPr>
                        <m:ctrlPr>
                          <a:rPr lang="en-US" sz="2800" i="1">
                            <a:latin typeface="Cambria Math" charset="0"/>
                          </a:rPr>
                        </m:ctrlPr>
                      </m:dPr>
                      <m:e>
                        <m:acc>
                          <m:accPr>
                            <m:chr m:val="̂"/>
                            <m:ctrlPr>
                              <a:rPr lang="en-US" sz="2800" i="1" smtClean="0">
                                <a:latin typeface="Cambria Math" charset="0"/>
                              </a:rPr>
                            </m:ctrlPr>
                          </m:accPr>
                          <m:e>
                            <m:r>
                              <a:rPr lang="en-US" sz="2800" b="0" i="1" smtClean="0">
                                <a:latin typeface="Cambria Math"/>
                              </a:rPr>
                              <m:t>𝐸</m:t>
                            </m:r>
                          </m:e>
                        </m:acc>
                        <m:r>
                          <a:rPr lang="en-US" sz="2800" i="1">
                            <a:latin typeface="Cambria Math"/>
                          </a:rPr>
                          <m:t>𝑦</m:t>
                        </m:r>
                      </m:e>
                    </m:d>
                    <m:r>
                      <a:rPr lang="en-US" sz="2800" i="1">
                        <a:latin typeface="Cambria Math" panose="02040503050406030204" pitchFamily="18" charset="0"/>
                      </a:rPr>
                      <m:t>=</m:t>
                    </m:r>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ea typeface="Cambria Math" panose="02040503050406030204" pitchFamily="18" charset="0"/>
                          </a:rPr>
                          <m:t>𝑘</m:t>
                        </m:r>
                      </m:sub>
                    </m:sSub>
                    <m:sSub>
                      <m:sSubPr>
                        <m:ctrlPr>
                          <a:rPr lang="en-US" sz="2800" i="1">
                            <a:latin typeface="Cambria Math"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𝑘</m:t>
                        </m:r>
                      </m:sub>
                    </m:sSub>
                  </m:oMath>
                </a14:m>
                <a:r>
                  <a:rPr lang="en-US" sz="2800" dirty="0"/>
                  <a:t>.</a:t>
                </a:r>
                <a:endParaRPr lang="en-US" sz="2800" dirty="0" smtClean="0"/>
              </a:p>
              <a:p>
                <a:pPr marL="457200" indent="-457200">
                  <a:buFont typeface="Wingdings" panose="05000000000000000000" pitchFamily="2" charset="2"/>
                  <a:buChar char="q"/>
                </a:pPr>
                <a:endParaRPr lang="en-US" sz="1200" dirty="0"/>
              </a:p>
              <a:p>
                <a:pPr marL="342900" indent="-342900">
                  <a:buFont typeface="Wingdings" panose="05000000000000000000" pitchFamily="2" charset="2"/>
                  <a:buChar char="q"/>
                </a:pPr>
                <a:r>
                  <a:rPr lang="en-US" sz="2800" dirty="0" smtClean="0"/>
                  <a:t>Interpret the estimated regression coefficients as </a:t>
                </a:r>
                <a:endParaRPr lang="en-US" sz="2800" dirty="0"/>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a:rPr>
                      <m:t> </m:t>
                    </m:r>
                  </m:oMath>
                </a14:m>
                <a:r>
                  <a:rPr lang="en-US" sz="2800" dirty="0" smtClean="0"/>
                  <a:t>is </a:t>
                </a:r>
                <a:r>
                  <a:rPr lang="en-US" sz="2800" dirty="0"/>
                  <a:t>continuous, </a:t>
                </a:r>
                <a14:m>
                  <m:oMath xmlns:m="http://schemas.openxmlformats.org/officeDocument/2006/math">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smtClean="0">
                            <a:latin typeface="Cambria Math" charset="0"/>
                          </a:rPr>
                        </m:ctrlPr>
                      </m:accPr>
                      <m:e>
                        <m:r>
                          <a:rPr lang="en-US" sz="2800" i="1">
                            <a:latin typeface="Cambria Math" panose="02040503050406030204" pitchFamily="18" charset="0"/>
                          </a:rPr>
                          <m:t>𝐸</m:t>
                        </m:r>
                      </m:e>
                    </m:acc>
                    <m:sSub>
                      <m:sSubPr>
                        <m:ctrlPr>
                          <a:rPr lang="en-US" sz="2800" i="1">
                            <a:latin typeface="Cambria Math"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charset="0"/>
                          </a:rPr>
                        </m:ctrlPr>
                      </m:accPr>
                      <m:e>
                        <m:r>
                          <a:rPr lang="en-US" sz="2800" i="1">
                            <a:latin typeface="Cambria Math" panose="02040503050406030204" pitchFamily="18" charset="0"/>
                          </a:rPr>
                          <m:t>𝐸</m:t>
                        </m:r>
                      </m:e>
                    </m:acc>
                    <m:sSub>
                      <m:sSubPr>
                        <m:ctrlPr>
                          <a:rPr lang="en-US" sz="2800" i="1">
                            <a:latin typeface="Cambria Math"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sub>
                    </m:sSub>
                  </m:oMath>
                </a14:m>
                <a:r>
                  <a:rPr lang="en-US" sz="2800" dirty="0"/>
                  <a:t>.</a:t>
                </a:r>
              </a:p>
              <a:p>
                <a:r>
                  <a:rPr lang="en-US" sz="2800" dirty="0">
                    <a:latin typeface="Bodoni MT Black" panose="02070A03080606020203" pitchFamily="18" charset="0"/>
                  </a:rPr>
                  <a:t>     • </a:t>
                </a:r>
                <a:r>
                  <a:rPr lang="en-US" sz="2800" dirty="0"/>
                  <a:t>If </a:t>
                </a:r>
                <a14:m>
                  <m:oMath xmlns:m="http://schemas.openxmlformats.org/officeDocument/2006/math">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t> is </a:t>
                </a:r>
                <a:r>
                  <a:rPr lang="en-US" sz="2800" dirty="0" smtClean="0"/>
                  <a:t>a 0 </a:t>
                </a:r>
                <a:r>
                  <a:rPr lang="en-US" sz="2800" dirty="0"/>
                  <a:t>-1 variable, </a:t>
                </a:r>
                <a14:m>
                  <m:oMath xmlns:m="http://schemas.openxmlformats.org/officeDocument/2006/math">
                    <m:sSub>
                      <m:sSubPr>
                        <m:ctrlPr>
                          <a:rPr lang="en-US" sz="2800" i="1">
                            <a:latin typeface="Cambria Math" charset="0"/>
                          </a:rPr>
                        </m:ctrlPr>
                      </m:sSubPr>
                      <m:e>
                        <m:acc>
                          <m:accPr>
                            <m:chr m:val="̂"/>
                            <m:ctrlPr>
                              <a:rPr lang="en-US" sz="2800" i="1">
                                <a:latin typeface="Cambria Math" charset="0"/>
                              </a:rPr>
                            </m:ctrlPr>
                          </m:accPr>
                          <m:e>
                            <m:r>
                              <a:rPr lang="en-US" sz="2800" i="1">
                                <a:latin typeface="Cambria Math" panose="02040503050406030204" pitchFamily="18" charset="0"/>
                                <a:ea typeface="Cambria Math" panose="02040503050406030204" pitchFamily="18" charset="0"/>
                              </a:rPr>
                              <m:t>𝛽</m:t>
                            </m:r>
                          </m:e>
                        </m:acc>
                      </m:e>
                      <m: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charset="0"/>
                          </a:rPr>
                        </m:ctrlPr>
                      </m:accPr>
                      <m:e>
                        <m:r>
                          <a:rPr lang="en-US" sz="2800" i="1">
                            <a:latin typeface="Cambria Math" panose="02040503050406030204" pitchFamily="18" charset="0"/>
                          </a:rPr>
                          <m:t>𝐸</m:t>
                        </m:r>
                      </m:e>
                    </m:acc>
                    <m:sSub>
                      <m:sSubPr>
                        <m:ctrlPr>
                          <a:rPr lang="en-US" sz="2800" i="1">
                            <a:latin typeface="Cambria Math"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=1</m:t>
                        </m:r>
                      </m:sub>
                    </m:sSub>
                    <m:r>
                      <a:rPr lang="en-US" sz="2800" i="1">
                        <a:latin typeface="Cambria Math" panose="02040503050406030204" pitchFamily="18" charset="0"/>
                      </a:rPr>
                      <m:t>−</m:t>
                    </m:r>
                    <m:sSup>
                      <m:sSupPr>
                        <m:ctrlPr>
                          <a:rPr lang="en-US" sz="2800" i="1" smtClean="0">
                            <a:latin typeface="Cambria Math" charset="0"/>
                          </a:rPr>
                        </m:ctrlPr>
                      </m:sSupPr>
                      <m:e>
                        <m:r>
                          <a:rPr lang="en-US" sz="2800" b="0" i="1" smtClean="0">
                            <a:latin typeface="Cambria Math" panose="02040503050406030204" pitchFamily="18" charset="0"/>
                          </a:rPr>
                          <m:t>𝑔</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acc>
                      <m:accPr>
                        <m:chr m:val="̂"/>
                        <m:ctrlPr>
                          <a:rPr lang="en-US" sz="2800" i="1">
                            <a:latin typeface="Cambria Math" charset="0"/>
                          </a:rPr>
                        </m:ctrlPr>
                      </m:accPr>
                      <m:e>
                        <m:r>
                          <a:rPr lang="en-US" sz="2800" i="1">
                            <a:latin typeface="Cambria Math" panose="02040503050406030204" pitchFamily="18" charset="0"/>
                          </a:rPr>
                          <m:t>𝐸</m:t>
                        </m:r>
                      </m:e>
                    </m:acc>
                    <m:sSub>
                      <m:sSubPr>
                        <m:ctrlPr>
                          <a:rPr lang="en-US" sz="2800" i="1">
                            <a:latin typeface="Cambria Math" charset="0"/>
                          </a:rPr>
                        </m:ctrlPr>
                      </m:sSubPr>
                      <m:e>
                        <m:r>
                          <a:rPr lang="en-US" sz="2800" i="1">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m:t>
                        </m:r>
                      </m:e>
                      <m: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=0</m:t>
                        </m:r>
                      </m:sub>
                    </m:sSub>
                  </m:oMath>
                </a14:m>
                <a:r>
                  <a:rPr lang="en-US" sz="2800" i="1" dirty="0"/>
                  <a:t>.</a:t>
                </a:r>
                <a:endParaRPr lang="en-US" sz="2800" i="1" dirty="0" smtClean="0"/>
              </a:p>
              <a:p>
                <a:endParaRPr lang="en-US" sz="1200" i="1" dirty="0" smtClean="0"/>
              </a:p>
              <a:p>
                <a:pPr marL="457200" indent="-457200">
                  <a:buFont typeface="Wingdings" panose="05000000000000000000" pitchFamily="2" charset="2"/>
                  <a:buChar char="q"/>
                </a:pPr>
                <a:r>
                  <a:rPr lang="en-US" sz="2800" dirty="0"/>
                  <a:t>Predict as </a:t>
                </a:r>
                <a14:m>
                  <m:oMath xmlns:m="http://schemas.openxmlformats.org/officeDocument/2006/math">
                    <m:sSup>
                      <m:sSupPr>
                        <m:ctrlPr>
                          <a:rPr lang="en-US" sz="2800" i="1">
                            <a:latin typeface="Cambria Math" charset="0"/>
                          </a:rPr>
                        </m:ctrlPr>
                      </m:sSupPr>
                      <m:e>
                        <m:r>
                          <a:rPr lang="en-US" sz="2800" i="1">
                            <a:latin typeface="Cambria Math"/>
                          </a:rPr>
                          <m:t>𝑦</m:t>
                        </m:r>
                      </m:e>
                      <m:sup>
                        <m:r>
                          <a:rPr lang="en-US" sz="2800" i="1">
                            <a:latin typeface="Cambria Math"/>
                          </a:rPr>
                          <m:t>0</m:t>
                        </m:r>
                      </m:sup>
                    </m:sSup>
                    <m:r>
                      <a:rPr lang="en-US" sz="2800" i="1">
                        <a:latin typeface="Cambria Math"/>
                      </a:rPr>
                      <m:t>=</m:t>
                    </m:r>
                    <m:sSup>
                      <m:sSupPr>
                        <m:ctrlPr>
                          <a:rPr lang="en-US" sz="2800" i="1">
                            <a:latin typeface="Cambria Math" charset="0"/>
                          </a:rPr>
                        </m:ctrlPr>
                      </m:sSupPr>
                      <m:e>
                        <m:r>
                          <a:rPr lang="en-US" sz="2800" i="1">
                            <a:latin typeface="Cambria Math"/>
                          </a:rPr>
                          <m:t>𝑔</m:t>
                        </m:r>
                      </m:e>
                      <m:sup>
                        <m:r>
                          <a:rPr lang="en-US" sz="2800" i="1">
                            <a:latin typeface="Cambria Math"/>
                          </a:rPr>
                          <m:t>−1</m:t>
                        </m:r>
                      </m:sup>
                    </m:sSup>
                    <m:d>
                      <m:dPr>
                        <m:ctrlPr>
                          <a:rPr lang="en-US" sz="2800" i="1">
                            <a:latin typeface="Cambria Math" charset="0"/>
                          </a:rPr>
                        </m:ctrlPr>
                      </m:dPr>
                      <m:e>
                        <m:sSub>
                          <m:sSubPr>
                            <m:ctrlPr>
                              <a:rPr lang="en-US" sz="2800" i="1">
                                <a:latin typeface="Cambria Math" charset="0"/>
                              </a:rPr>
                            </m:ctrlPr>
                          </m:sSubPr>
                          <m:e>
                            <m:acc>
                              <m:accPr>
                                <m:chr m:val="̂"/>
                                <m:ctrlPr>
                                  <a:rPr lang="en-US" sz="2800" i="1">
                                    <a:latin typeface="Cambria Math" charset="0"/>
                                  </a:rPr>
                                </m:ctrlPr>
                              </m:accPr>
                              <m:e>
                                <m:r>
                                  <a:rPr lang="en-US" sz="2800" i="1">
                                    <a:latin typeface="Cambria Math"/>
                                  </a:rPr>
                                  <m:t>𝛽</m:t>
                                </m:r>
                              </m:e>
                            </m:acc>
                          </m:e>
                          <m:sub>
                            <m:r>
                              <a:rPr lang="en-US" sz="2800" i="1">
                                <a:latin typeface="Cambria Math"/>
                              </a:rPr>
                              <m:t>0</m:t>
                            </m:r>
                          </m:sub>
                        </m:sSub>
                        <m:r>
                          <a:rPr lang="en-US" sz="2800" i="1">
                            <a:latin typeface="Cambria Math"/>
                          </a:rPr>
                          <m:t>+</m:t>
                        </m:r>
                        <m:sSub>
                          <m:sSubPr>
                            <m:ctrlPr>
                              <a:rPr lang="en-US" sz="2800" i="1">
                                <a:latin typeface="Cambria Math" charset="0"/>
                              </a:rPr>
                            </m:ctrlPr>
                          </m:sSubPr>
                          <m:e>
                            <m:acc>
                              <m:accPr>
                                <m:chr m:val="̂"/>
                                <m:ctrlPr>
                                  <a:rPr lang="en-US" sz="2800" i="1">
                                    <a:latin typeface="Cambria Math" charset="0"/>
                                  </a:rPr>
                                </m:ctrlPr>
                              </m:accPr>
                              <m:e>
                                <m:r>
                                  <a:rPr lang="en-US" sz="2800" i="1">
                                    <a:latin typeface="Cambria Math"/>
                                  </a:rPr>
                                  <m:t>𝛽</m:t>
                                </m:r>
                              </m:e>
                            </m:acc>
                          </m:e>
                          <m:sub>
                            <m:r>
                              <a:rPr lang="en-US" sz="2800" i="1">
                                <a:latin typeface="Cambria Math"/>
                              </a:rPr>
                              <m:t>1</m:t>
                            </m:r>
                          </m:sub>
                        </m:sSub>
                        <m:sSubSup>
                          <m:sSubSupPr>
                            <m:ctrlPr>
                              <a:rPr lang="en-US" sz="2800" i="1">
                                <a:latin typeface="Cambria Math" charset="0"/>
                              </a:rPr>
                            </m:ctrlPr>
                          </m:sSubSupPr>
                          <m:e>
                            <m:r>
                              <a:rPr lang="en-US" sz="2800" i="1">
                                <a:latin typeface="Cambria Math"/>
                              </a:rPr>
                              <m:t>𝑥</m:t>
                            </m:r>
                          </m:e>
                          <m:sub>
                            <m:r>
                              <a:rPr lang="en-US" sz="2800" i="1">
                                <a:latin typeface="Cambria Math"/>
                              </a:rPr>
                              <m:t>1</m:t>
                            </m:r>
                          </m:sub>
                          <m:sup>
                            <m:r>
                              <a:rPr lang="en-US" sz="2800" i="1">
                                <a:latin typeface="Cambria Math"/>
                              </a:rPr>
                              <m:t>0</m:t>
                            </m:r>
                          </m:sup>
                        </m:sSubSup>
                        <m:r>
                          <a:rPr lang="en-US" sz="2800" i="1">
                            <a:latin typeface="Cambria Math"/>
                          </a:rPr>
                          <m:t>+…+</m:t>
                        </m:r>
                        <m:sSub>
                          <m:sSubPr>
                            <m:ctrlPr>
                              <a:rPr lang="en-US" sz="2800" i="1">
                                <a:latin typeface="Cambria Math" charset="0"/>
                              </a:rPr>
                            </m:ctrlPr>
                          </m:sSubPr>
                          <m:e>
                            <m:acc>
                              <m:accPr>
                                <m:chr m:val="̂"/>
                                <m:ctrlPr>
                                  <a:rPr lang="en-US" sz="2800" i="1">
                                    <a:latin typeface="Cambria Math" charset="0"/>
                                  </a:rPr>
                                </m:ctrlPr>
                              </m:accPr>
                              <m:e>
                                <m:r>
                                  <a:rPr lang="en-US" sz="2800" i="1">
                                    <a:latin typeface="Cambria Math"/>
                                  </a:rPr>
                                  <m:t>𝛽</m:t>
                                </m:r>
                              </m:e>
                            </m:acc>
                          </m:e>
                          <m:sub>
                            <m:r>
                              <a:rPr lang="en-US" sz="2800" i="1">
                                <a:latin typeface="Cambria Math"/>
                              </a:rPr>
                              <m:t>𝑘</m:t>
                            </m:r>
                          </m:sub>
                        </m:sSub>
                        <m:sSubSup>
                          <m:sSubSupPr>
                            <m:ctrlPr>
                              <a:rPr lang="en-US" sz="2800" i="1">
                                <a:latin typeface="Cambria Math" charset="0"/>
                              </a:rPr>
                            </m:ctrlPr>
                          </m:sSubSupPr>
                          <m:e>
                            <m:r>
                              <a:rPr lang="en-US" sz="2800" i="1">
                                <a:latin typeface="Cambria Math"/>
                              </a:rPr>
                              <m:t>𝑥</m:t>
                            </m:r>
                          </m:e>
                          <m:sub>
                            <m:r>
                              <a:rPr lang="en-US" sz="2800" i="1">
                                <a:latin typeface="Cambria Math"/>
                              </a:rPr>
                              <m:t>𝑘</m:t>
                            </m:r>
                          </m:sub>
                          <m:sup>
                            <m:r>
                              <a:rPr lang="en-US" sz="2800" i="1">
                                <a:latin typeface="Cambria Math"/>
                              </a:rPr>
                              <m:t>0</m:t>
                            </m:r>
                          </m:sup>
                        </m:sSubSup>
                        <m:r>
                          <m:rPr>
                            <m:nor/>
                          </m:rPr>
                          <a:rPr lang="en-US" sz="2800"/>
                          <m:t> </m:t>
                        </m:r>
                      </m:e>
                    </m:d>
                  </m:oMath>
                </a14:m>
                <a:r>
                  <a:rPr lang="en-US" sz="2800" dirty="0"/>
                  <a:t>.</a:t>
                </a:r>
              </a:p>
              <a:p>
                <a:endParaRPr lang="en-US" sz="2800" i="1" dirty="0"/>
              </a:p>
              <a:p>
                <a:endParaRPr lang="en-US" sz="2200" i="1" dirty="0"/>
              </a:p>
            </p:txBody>
          </p:sp>
        </mc:Choice>
        <mc:Fallback xmlns="">
          <p:sp>
            <p:nvSpPr>
              <p:cNvPr id="7" name="TextBox 6">
                <a:extLst>
                  <a:ext uri="{FF2B5EF4-FFF2-40B4-BE49-F238E27FC236}">
                    <a16:creationId xmlns="" xmlns:a16="http://schemas.microsoft.com/office/drawing/2014/main" xmlns:a14="http://schemas.microsoft.com/office/drawing/2010/main" id="{21C9CDE9-0E88-4AD0-9613-3270037E002F}"/>
                  </a:ext>
                </a:extLst>
              </p:cNvPr>
              <p:cNvSpPr txBox="1">
                <a:spLocks noRot="1" noChangeAspect="1" noMove="1" noResize="1" noEditPoints="1" noAdjustHandles="1" noChangeArrowheads="1" noChangeShapeType="1" noTextEdit="1"/>
              </p:cNvSpPr>
              <p:nvPr/>
            </p:nvSpPr>
            <p:spPr>
              <a:xfrm>
                <a:off x="707136" y="1077876"/>
                <a:ext cx="10338816" cy="5734775"/>
              </a:xfrm>
              <a:prstGeom prst="rect">
                <a:avLst/>
              </a:prstGeom>
              <a:blipFill rotWithShape="1">
                <a:blip r:embed="rId2"/>
                <a:stretch>
                  <a:fillRect l="-1002" t="-956"/>
                </a:stretch>
              </a:blipFill>
            </p:spPr>
            <p:txBody>
              <a:bodyPr/>
              <a:lstStyle/>
              <a:p>
                <a:r>
                  <a:rPr lang="en-US">
                    <a:noFill/>
                  </a:rPr>
                  <a:t> </a:t>
                </a:r>
              </a:p>
            </p:txBody>
          </p:sp>
        </mc:Fallback>
      </mc:AlternateContent>
    </p:spTree>
    <p:extLst>
      <p:ext uri="{BB962C8B-B14F-4D97-AF65-F5344CB8AC3E}">
        <p14:creationId xmlns:p14="http://schemas.microsoft.com/office/powerpoint/2010/main" val="1902691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974963" y="895703"/>
                <a:ext cx="10424557" cy="5167135"/>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If distribution of </a:t>
                </a:r>
                <a14:m>
                  <m:oMath xmlns:m="http://schemas.openxmlformats.org/officeDocument/2006/math">
                    <m:r>
                      <a:rPr lang="en-US" sz="2600" b="0" i="1" smtClean="0">
                        <a:solidFill>
                          <a:schemeClr val="tx1"/>
                        </a:solidFill>
                        <a:latin typeface="Cambria Math"/>
                      </a:rPr>
                      <m:t>𝑦</m:t>
                    </m:r>
                  </m:oMath>
                </a14:m>
                <a:r>
                  <a:rPr lang="en-US" sz="2600" i="0" dirty="0" smtClean="0">
                    <a:solidFill>
                      <a:schemeClr val="tx1"/>
                    </a:solidFill>
                  </a:rPr>
                  <a:t> is skewed to the right (has a long right tail), gamma regression is appropriate.</a:t>
                </a:r>
                <a:endParaRPr lang="en-US" sz="2600" dirty="0">
                  <a:solidFill>
                    <a:schemeClr val="tx1"/>
                  </a:solidFill>
                </a:endParaRPr>
              </a:p>
              <a:p>
                <a:r>
                  <a:rPr lang="en-US" sz="2400" dirty="0" smtClean="0">
                    <a:solidFill>
                      <a:schemeClr val="tx1"/>
                    </a:solidFill>
                  </a:rPr>
                  <a:t>                                                   </a:t>
                </a:r>
                <a:r>
                  <a:rPr lang="en-US" sz="2400" dirty="0" smtClean="0">
                    <a:solidFill>
                      <a:schemeClr val="tx1"/>
                    </a:solidFill>
                    <a:latin typeface="Segoe UI"/>
                    <a:ea typeface="Segoe UI"/>
                    <a:cs typeface="Segoe UI"/>
                  </a:rPr>
                  <a:t>●</a:t>
                </a:r>
                <a:r>
                  <a:rPr lang="en-US" sz="2400" dirty="0" smtClean="0">
                    <a:solidFill>
                      <a:schemeClr val="tx1"/>
                    </a:solidFill>
                  </a:rPr>
                  <a:t>   </a:t>
                </a:r>
                <a14:m>
                  <m:oMath xmlns:m="http://schemas.openxmlformats.org/officeDocument/2006/math">
                    <m:r>
                      <a:rPr lang="en-US" sz="2400" b="0" i="1" smtClean="0">
                        <a:solidFill>
                          <a:schemeClr val="tx1"/>
                        </a:solidFill>
                        <a:latin typeface="Cambria Math"/>
                      </a:rPr>
                      <m:t>𝑓</m:t>
                    </m:r>
                    <m:d>
                      <m:dPr>
                        <m:ctrlPr>
                          <a:rPr lang="en-US" sz="2400" b="0" i="1" smtClean="0">
                            <a:solidFill>
                              <a:schemeClr val="tx1"/>
                            </a:solidFill>
                            <a:latin typeface="Cambria Math" charset="0"/>
                          </a:rPr>
                        </m:ctrlPr>
                      </m:dPr>
                      <m:e>
                        <m:r>
                          <a:rPr lang="en-US" sz="2400" b="0" i="1" smtClean="0">
                            <a:solidFill>
                              <a:schemeClr val="tx1"/>
                            </a:solidFill>
                            <a:latin typeface="Cambria Math"/>
                          </a:rPr>
                          <m:t>𝑦</m:t>
                        </m:r>
                      </m:e>
                    </m:d>
                    <m:r>
                      <a:rPr lang="en-US" sz="2400" b="0" i="1" smtClean="0">
                        <a:solidFill>
                          <a:schemeClr val="tx1"/>
                        </a:solidFill>
                        <a:latin typeface="Cambria Math"/>
                      </a:rPr>
                      <m:t>=</m:t>
                    </m:r>
                    <m:f>
                      <m:fPr>
                        <m:ctrlPr>
                          <a:rPr lang="en-US" sz="2400" b="0" i="1" smtClean="0">
                            <a:solidFill>
                              <a:schemeClr val="tx1"/>
                            </a:solidFill>
                            <a:latin typeface="Cambria Math" charset="0"/>
                          </a:rPr>
                        </m:ctrlPr>
                      </m:fPr>
                      <m:num>
                        <m:sSup>
                          <m:sSupPr>
                            <m:ctrlPr>
                              <a:rPr lang="en-US" sz="2400" b="0" i="1" smtClean="0">
                                <a:solidFill>
                                  <a:schemeClr val="tx1"/>
                                </a:solidFill>
                                <a:latin typeface="Cambria Math" charset="0"/>
                              </a:rPr>
                            </m:ctrlPr>
                          </m:sSupPr>
                          <m:e>
                            <m:r>
                              <a:rPr lang="en-US" sz="2400" b="0" i="1" smtClean="0">
                                <a:solidFill>
                                  <a:schemeClr val="tx1"/>
                                </a:solidFill>
                                <a:latin typeface="Cambria Math"/>
                              </a:rPr>
                              <m:t>𝑦</m:t>
                            </m:r>
                          </m:e>
                          <m:sup>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−1</m:t>
                            </m:r>
                          </m:sup>
                        </m:sSup>
                      </m:num>
                      <m:den>
                        <m:r>
                          <m:rPr>
                            <m:sty m:val="p"/>
                          </m:rPr>
                          <a:rPr lang="el-GR" sz="2400" b="0" i="1" smtClean="0">
                            <a:solidFill>
                              <a:schemeClr val="tx1"/>
                            </a:solidFill>
                            <a:latin typeface="Cambria Math"/>
                            <a:ea typeface="Cambria Math"/>
                          </a:rPr>
                          <m:t>Γ</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m:t>
                        </m:r>
                        <m:sSup>
                          <m:sSupPr>
                            <m:ctrlPr>
                              <a:rPr lang="en-US" sz="2400" b="0" i="1" smtClean="0">
                                <a:solidFill>
                                  <a:schemeClr val="tx1"/>
                                </a:solidFill>
                                <a:latin typeface="Cambria Math" charset="0"/>
                                <a:ea typeface="Cambria Math"/>
                              </a:rPr>
                            </m:ctrlPr>
                          </m:sSupPr>
                          <m:e>
                            <m:r>
                              <a:rPr lang="en-US" sz="2400" b="0" i="1" smtClean="0">
                                <a:solidFill>
                                  <a:schemeClr val="tx1"/>
                                </a:solidFill>
                                <a:latin typeface="Cambria Math"/>
                                <a:ea typeface="Cambria Math"/>
                              </a:rPr>
                              <m:t>𝛽</m:t>
                            </m:r>
                          </m:e>
                          <m:sup>
                            <m:r>
                              <a:rPr lang="en-US" sz="2400" b="0" i="1" smtClean="0">
                                <a:solidFill>
                                  <a:schemeClr val="tx1"/>
                                </a:solidFill>
                                <a:latin typeface="Cambria Math"/>
                                <a:ea typeface="Cambria Math"/>
                              </a:rPr>
                              <m:t>𝛼</m:t>
                            </m:r>
                          </m:sup>
                        </m:sSup>
                      </m:den>
                    </m:f>
                    <m:sSup>
                      <m:sSupPr>
                        <m:ctrlPr>
                          <a:rPr lang="en-US" sz="2400" b="0" i="1" smtClean="0">
                            <a:solidFill>
                              <a:schemeClr val="tx1"/>
                            </a:solidFill>
                            <a:latin typeface="Cambria Math" charset="0"/>
                          </a:rPr>
                        </m:ctrlPr>
                      </m:sSupPr>
                      <m:e>
                        <m:r>
                          <a:rPr lang="en-US" sz="2400" b="0" i="1" smtClean="0">
                            <a:solidFill>
                              <a:schemeClr val="tx1"/>
                            </a:solidFill>
                            <a:latin typeface="Cambria Math"/>
                          </a:rPr>
                          <m:t>𝑒</m:t>
                        </m:r>
                      </m:e>
                      <m:sup>
                        <m:r>
                          <a:rPr lang="en-US" sz="2400" b="0" i="1" smtClean="0">
                            <a:solidFill>
                              <a:schemeClr val="tx1"/>
                            </a:solidFill>
                            <a:latin typeface="Cambria Math"/>
                          </a:rPr>
                          <m:t>−</m:t>
                        </m:r>
                        <m:r>
                          <a:rPr lang="en-US" sz="2400" b="0" i="1" smtClean="0">
                            <a:solidFill>
                              <a:schemeClr val="tx1"/>
                            </a:solidFill>
                            <a:latin typeface="Cambria Math"/>
                          </a:rPr>
                          <m:t>𝑦</m:t>
                        </m:r>
                        <m:r>
                          <a:rPr lang="en-US" sz="2400" b="0" i="1" smtClean="0">
                            <a:solidFill>
                              <a:schemeClr val="tx1"/>
                            </a:solidFill>
                            <a:latin typeface="Cambria Math"/>
                          </a:rPr>
                          <m:t>/</m:t>
                        </m:r>
                        <m:r>
                          <a:rPr lang="en-US" sz="2400" b="0" i="1" smtClean="0">
                            <a:solidFill>
                              <a:schemeClr val="tx1"/>
                            </a:solidFill>
                            <a:latin typeface="Cambria Math"/>
                            <a:ea typeface="Cambria Math"/>
                          </a:rPr>
                          <m:t>𝛽</m:t>
                        </m:r>
                      </m:sup>
                    </m:sSup>
                    <m:r>
                      <a:rPr lang="en-US" sz="2400" b="0" i="1" smtClean="0">
                        <a:solidFill>
                          <a:schemeClr val="tx1"/>
                        </a:solidFill>
                        <a:latin typeface="Cambria Math"/>
                      </a:rPr>
                      <m:t>, </m:t>
                    </m:r>
                    <m:r>
                      <a:rPr lang="en-US" sz="2400" b="0" i="1" smtClean="0">
                        <a:solidFill>
                          <a:schemeClr val="tx1"/>
                        </a:solidFill>
                        <a:latin typeface="Cambria Math"/>
                      </a:rPr>
                      <m:t>𝑦</m:t>
                    </m:r>
                    <m:r>
                      <a:rPr lang="en-US" sz="2400" b="0" i="1" smtClean="0">
                        <a:solidFill>
                          <a:schemeClr val="tx1"/>
                        </a:solidFill>
                        <a:latin typeface="Cambria Math"/>
                      </a:rPr>
                      <m:t>&gt;0, </m:t>
                    </m:r>
                    <m:r>
                      <a:rPr lang="en-US" sz="2400" b="0" i="1" smtClean="0">
                        <a:solidFill>
                          <a:schemeClr val="tx1"/>
                        </a:solidFill>
                        <a:latin typeface="Cambria Math"/>
                        <a:ea typeface="Cambria Math"/>
                      </a:rPr>
                      <m:t>𝛼</m:t>
                    </m:r>
                    <m:r>
                      <a:rPr lang="en-US" sz="2400" b="0" i="1" smtClean="0">
                        <a:solidFill>
                          <a:schemeClr val="tx1"/>
                        </a:solidFill>
                        <a:latin typeface="Cambria Math"/>
                        <a:ea typeface="Cambria Math"/>
                      </a:rPr>
                      <m:t>, </m:t>
                    </m:r>
                    <m:r>
                      <a:rPr lang="en-US" sz="2400" b="0" i="1" smtClean="0">
                        <a:solidFill>
                          <a:schemeClr val="tx1"/>
                        </a:solidFill>
                        <a:latin typeface="Cambria Math"/>
                        <a:ea typeface="Cambria Math"/>
                      </a:rPr>
                      <m:t>𝛽</m:t>
                    </m:r>
                    <m:r>
                      <a:rPr lang="en-US" sz="2400" b="0" i="1" smtClean="0">
                        <a:solidFill>
                          <a:schemeClr val="tx1"/>
                        </a:solidFill>
                        <a:latin typeface="Cambria Math"/>
                        <a:ea typeface="Cambria Math"/>
                      </a:rPr>
                      <m:t>&gt;0</m:t>
                    </m:r>
                  </m:oMath>
                </a14:m>
                <a:r>
                  <a:rPr lang="en-US" sz="2400" dirty="0" smtClean="0">
                    <a:solidFill>
                      <a:schemeClr val="tx1"/>
                    </a:solidFill>
                  </a:rPr>
                  <a:t>.</a:t>
                </a:r>
              </a:p>
              <a:p>
                <a:r>
                  <a:rPr lang="en-US" sz="2400" dirty="0">
                    <a:solidFill>
                      <a:schemeClr val="tx1"/>
                    </a:solidFill>
                  </a:rPr>
                  <a:t> </a:t>
                </a:r>
                <a:r>
                  <a:rPr lang="en-US" sz="2400" dirty="0" smtClean="0">
                    <a:solidFill>
                      <a:schemeClr val="tx1"/>
                    </a:solidFill>
                  </a:rPr>
                  <a:t>                                                       </a:t>
                </a:r>
                <a:r>
                  <a:rPr lang="en-US" sz="2400" dirty="0" smtClean="0">
                    <a:solidFill>
                      <a:schemeClr val="tx1"/>
                    </a:solidFill>
                    <a:latin typeface="Segoe UI"/>
                    <a:ea typeface="Segoe UI"/>
                    <a:cs typeface="Segoe UI"/>
                  </a:rPr>
                  <a:t>● </a:t>
                </a:r>
                <a14:m>
                  <m:oMath xmlns:m="http://schemas.openxmlformats.org/officeDocument/2006/math">
                    <m:r>
                      <a:rPr lang="en-US" sz="2400" b="0" i="1" smtClean="0">
                        <a:solidFill>
                          <a:schemeClr val="tx1"/>
                        </a:solidFill>
                        <a:latin typeface="Cambria Math"/>
                        <a:ea typeface="Segoe UI"/>
                        <a:cs typeface="Segoe UI"/>
                      </a:rPr>
                      <m:t>𝐸𝑦</m:t>
                    </m:r>
                    <m:r>
                      <a:rPr lang="en-US" sz="2400" b="0" i="1" smtClean="0">
                        <a:solidFill>
                          <a:schemeClr val="tx1"/>
                        </a:solidFill>
                        <a:latin typeface="Cambria Math"/>
                        <a:ea typeface="Segoe UI"/>
                        <a:cs typeface="Segoe UI"/>
                      </a:rPr>
                      <m:t>=</m:t>
                    </m:r>
                    <m:r>
                      <a:rPr lang="en-US" sz="2400" b="0" i="1" smtClean="0">
                        <a:solidFill>
                          <a:schemeClr val="tx1"/>
                        </a:solidFill>
                        <a:latin typeface="Cambria Math"/>
                        <a:ea typeface="Cambria Math"/>
                        <a:cs typeface="Segoe UI"/>
                      </a:rPr>
                      <m:t>𝛼𝛽</m:t>
                    </m:r>
                    <m:r>
                      <a:rPr lang="en-US" sz="2400" b="0" i="1" smtClean="0">
                        <a:solidFill>
                          <a:schemeClr val="tx1"/>
                        </a:solidFill>
                        <a:latin typeface="Cambria Math"/>
                        <a:ea typeface="Cambria Math"/>
                        <a:cs typeface="Segoe UI"/>
                      </a:rPr>
                      <m:t>=</m:t>
                    </m:r>
                    <m:r>
                      <m:rPr>
                        <m:sty m:val="p"/>
                      </m:rPr>
                      <a:rPr lang="en-US" sz="2400" b="0" i="0" smtClean="0">
                        <a:solidFill>
                          <a:schemeClr val="tx1"/>
                        </a:solidFill>
                        <a:latin typeface="Cambria Math"/>
                        <a:ea typeface="Cambria Math"/>
                        <a:cs typeface="Segoe UI"/>
                      </a:rPr>
                      <m:t>exp</m:t>
                    </m:r>
                    <m:r>
                      <a:rPr lang="en-US" sz="2400" b="0" i="1" smtClean="0">
                        <a:solidFill>
                          <a:schemeClr val="tx1"/>
                        </a:solidFill>
                        <a:latin typeface="Cambria Math"/>
                        <a:ea typeface="Cambria Math"/>
                        <a:cs typeface="Segoe UI"/>
                      </a:rPr>
                      <m:t>⁡</m:t>
                    </m:r>
                    <m:d>
                      <m:dPr>
                        <m:begChr m:val="{"/>
                        <m:endChr m:val="}"/>
                        <m:ctrlPr>
                          <a:rPr lang="en-US" sz="2400" b="0" i="1" smtClean="0">
                            <a:solidFill>
                              <a:schemeClr val="tx1"/>
                            </a:solidFill>
                            <a:latin typeface="Cambria Math" charset="0"/>
                            <a:ea typeface="Cambria Math"/>
                            <a:cs typeface="Segoe UI"/>
                          </a:rPr>
                        </m:ctrlPr>
                      </m:dPr>
                      <m:e>
                        <m:sSub>
                          <m:sSubPr>
                            <m:ctrlPr>
                              <a:rPr lang="en-US" sz="2400" b="0" i="1" smtClean="0">
                                <a:solidFill>
                                  <a:schemeClr val="tx1"/>
                                </a:solidFill>
                                <a:latin typeface="Cambria Math"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1</m:t>
                            </m:r>
                          </m:sub>
                        </m:sSub>
                        <m:sSub>
                          <m:sSubPr>
                            <m:ctrlPr>
                              <a:rPr lang="en-US" sz="2400" b="0" i="1" smtClean="0">
                                <a:solidFill>
                                  <a:schemeClr val="tx1"/>
                                </a:solidFill>
                                <a:latin typeface="Cambria Math" charset="0"/>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m:t>
                        </m:r>
                        <m:sSub>
                          <m:sSubPr>
                            <m:ctrlPr>
                              <a:rPr lang="en-US" sz="2400" b="0" i="1" smtClean="0">
                                <a:solidFill>
                                  <a:schemeClr val="tx1"/>
                                </a:solidFill>
                                <a:latin typeface="Cambria Math" charset="0"/>
                                <a:ea typeface="Cambria Math"/>
                                <a:cs typeface="Segoe UI"/>
                              </a:rPr>
                            </m:ctrlPr>
                          </m:sSubPr>
                          <m:e>
                            <m:r>
                              <a:rPr lang="en-US" sz="2400" b="0" i="1" smtClean="0">
                                <a:solidFill>
                                  <a:schemeClr val="tx1"/>
                                </a:solidFill>
                                <a:latin typeface="Cambria Math"/>
                                <a:ea typeface="Cambria Math"/>
                                <a:cs typeface="Segoe UI"/>
                              </a:rPr>
                              <m:t>𝛽</m:t>
                            </m:r>
                          </m:e>
                          <m:sub>
                            <m:r>
                              <a:rPr lang="en-US" sz="2400" b="0" i="1" smtClean="0">
                                <a:solidFill>
                                  <a:schemeClr val="tx1"/>
                                </a:solidFill>
                                <a:latin typeface="Cambria Math"/>
                                <a:ea typeface="Cambria Math"/>
                                <a:cs typeface="Segoe UI"/>
                              </a:rPr>
                              <m:t>𝑘</m:t>
                            </m:r>
                          </m:sub>
                        </m:sSub>
                        <m:sSub>
                          <m:sSubPr>
                            <m:ctrlPr>
                              <a:rPr lang="en-US" sz="2400" b="0" i="1" smtClean="0">
                                <a:solidFill>
                                  <a:schemeClr val="tx1"/>
                                </a:solidFill>
                                <a:latin typeface="Cambria Math" charset="0"/>
                                <a:ea typeface="Cambria Math"/>
                                <a:cs typeface="Segoe UI"/>
                              </a:rPr>
                            </m:ctrlPr>
                          </m:sSubPr>
                          <m:e>
                            <m:r>
                              <a:rPr lang="en-US" sz="2400" b="0" i="1" smtClean="0">
                                <a:solidFill>
                                  <a:schemeClr val="tx1"/>
                                </a:solidFill>
                                <a:latin typeface="Cambria Math"/>
                                <a:ea typeface="Cambria Math"/>
                                <a:cs typeface="Segoe UI"/>
                              </a:rPr>
                              <m:t>𝑥</m:t>
                            </m:r>
                          </m:e>
                          <m:sub>
                            <m:r>
                              <a:rPr lang="en-US" sz="2400" b="0" i="1" smtClean="0">
                                <a:solidFill>
                                  <a:schemeClr val="tx1"/>
                                </a:solidFill>
                                <a:latin typeface="Cambria Math"/>
                                <a:ea typeface="Cambria Math"/>
                                <a:cs typeface="Segoe UI"/>
                              </a:rPr>
                              <m:t>𝑘</m:t>
                            </m:r>
                          </m:sub>
                        </m:sSub>
                      </m:e>
                    </m:d>
                  </m:oMath>
                </a14:m>
                <a:r>
                  <a:rPr lang="en-US" sz="2400" dirty="0" smtClean="0">
                    <a:solidFill>
                      <a:schemeClr val="tx1"/>
                    </a:solidFill>
                  </a:rPr>
                  <a:t>.</a:t>
                </a:r>
              </a:p>
              <a:p>
                <a:r>
                  <a:rPr lang="en-US" sz="2400" dirty="0" smtClean="0">
                    <a:solidFill>
                      <a:schemeClr val="tx1"/>
                    </a:solidFill>
                  </a:rPr>
                  <a:t>                                                       </a:t>
                </a:r>
                <a:r>
                  <a:rPr lang="en-US" sz="2400" dirty="0" smtClean="0">
                    <a:solidFill>
                      <a:schemeClr val="tx1"/>
                    </a:solidFill>
                    <a:latin typeface="Segoe UI"/>
                    <a:ea typeface="Segoe UI"/>
                    <a:cs typeface="Segoe UI"/>
                  </a:rPr>
                  <a:t>● </a:t>
                </a:r>
                <a:r>
                  <a:rPr lang="en-US" sz="2400" i="0" dirty="0" smtClean="0">
                    <a:solidFill>
                      <a:schemeClr val="tx1"/>
                    </a:solidFill>
                    <a:latin typeface="Segoe UI"/>
                    <a:ea typeface="Segoe UI"/>
                    <a:cs typeface="Segoe UI"/>
                  </a:rPr>
                  <a:t>Generalized linear model with log link function:</a:t>
                </a:r>
              </a:p>
              <a:p>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14:m>
                  <m:oMath xmlns:m="http://schemas.openxmlformats.org/officeDocument/2006/math">
                    <m:func>
                      <m:funcPr>
                        <m:ctrlPr>
                          <a:rPr lang="en-US" sz="2400" b="0" i="1" smtClean="0">
                            <a:solidFill>
                              <a:schemeClr val="tx1"/>
                            </a:solidFill>
                            <a:latin typeface="Cambria Math" charset="0"/>
                            <a:ea typeface="Segoe UI"/>
                            <a:cs typeface="Segoe UI"/>
                          </a:rPr>
                        </m:ctrlPr>
                      </m:funcPr>
                      <m:fName>
                        <m:r>
                          <m:rPr>
                            <m:sty m:val="p"/>
                          </m:rPr>
                          <a:rPr lang="en-US" sz="2400" b="0" i="0" smtClean="0">
                            <a:solidFill>
                              <a:schemeClr val="tx1"/>
                            </a:solidFill>
                            <a:latin typeface="Cambria Math"/>
                            <a:ea typeface="Segoe UI"/>
                            <a:cs typeface="Segoe UI"/>
                          </a:rPr>
                          <m:t>ln</m:t>
                        </m:r>
                      </m:fName>
                      <m:e>
                        <m:d>
                          <m:dPr>
                            <m:ctrlPr>
                              <a:rPr lang="en-US" sz="2400" b="0" i="1" smtClean="0">
                                <a:solidFill>
                                  <a:schemeClr val="tx1"/>
                                </a:solidFill>
                                <a:latin typeface="Cambria Math" charset="0"/>
                                <a:ea typeface="Segoe UI"/>
                                <a:cs typeface="Segoe UI"/>
                              </a:rPr>
                            </m:ctrlPr>
                          </m:dPr>
                          <m:e>
                            <m:r>
                              <a:rPr lang="en-US" sz="2400" b="0" i="1" smtClean="0">
                                <a:solidFill>
                                  <a:schemeClr val="tx1"/>
                                </a:solidFill>
                                <a:latin typeface="Cambria Math"/>
                                <a:ea typeface="Segoe UI"/>
                                <a:cs typeface="Segoe UI"/>
                              </a:rPr>
                              <m:t>𝐸𝑦</m:t>
                            </m:r>
                          </m:e>
                        </m:d>
                      </m:e>
                    </m:func>
                    <m:r>
                      <a:rPr lang="en-US" sz="2400" b="0" i="1" smtClean="0">
                        <a:solidFill>
                          <a:schemeClr val="tx1"/>
                        </a:solidFill>
                        <a:latin typeface="Cambria Math"/>
                        <a:ea typeface="Segoe UI"/>
                        <a:cs typeface="Segoe UI"/>
                      </a:rPr>
                      <m:t>=</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1</m:t>
                        </m:r>
                      </m:sub>
                    </m:sSub>
                    <m:r>
                      <a:rPr lang="en-US" sz="2400" i="1">
                        <a:solidFill>
                          <a:schemeClr val="tx1"/>
                        </a:solidFill>
                        <a:latin typeface="Cambria Math"/>
                        <a:ea typeface="Cambria Math"/>
                        <a:cs typeface="Segoe UI"/>
                      </a:rPr>
                      <m:t>+…+</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𝑥</m:t>
                        </m:r>
                      </m:e>
                      <m:sub>
                        <m:r>
                          <a:rPr lang="en-US" sz="2400" i="1">
                            <a:solidFill>
                              <a:schemeClr val="tx1"/>
                            </a:solidFill>
                            <a:latin typeface="Cambria Math"/>
                            <a:ea typeface="Cambria Math"/>
                            <a:cs typeface="Segoe UI"/>
                          </a:rPr>
                          <m:t>𝑘</m:t>
                        </m:r>
                      </m:sub>
                    </m:sSub>
                  </m:oMath>
                </a14:m>
                <a:r>
                  <a:rPr lang="en-US" sz="2400" dirty="0" smtClean="0">
                    <a:solidFill>
                      <a:schemeClr val="tx1"/>
                    </a:solidFill>
                  </a:rPr>
                  <a:t>.</a:t>
                </a:r>
                <a:r>
                  <a:rPr lang="en-US" sz="2400" dirty="0">
                    <a:solidFill>
                      <a:schemeClr val="tx1"/>
                    </a:solidFill>
                  </a:rPr>
                  <a:t> </a:t>
                </a:r>
                <a:r>
                  <a:rPr lang="en-US" sz="2400" dirty="0" smtClean="0">
                    <a:solidFill>
                      <a:schemeClr val="tx1"/>
                    </a:solidFill>
                  </a:rPr>
                  <a:t>   </a:t>
                </a:r>
                <a:endParaRPr lang="en-US" sz="2400" dirty="0">
                  <a:solidFill>
                    <a:schemeClr val="tx1"/>
                  </a:solidFill>
                </a:endParaRPr>
              </a:p>
              <a:p>
                <a:pPr algn="l"/>
                <a:r>
                  <a:rPr lang="en-US" sz="2400" i="0" dirty="0" smtClean="0">
                    <a:solidFill>
                      <a:schemeClr val="tx1"/>
                    </a:solidFill>
                    <a:latin typeface="Segoe UI"/>
                    <a:ea typeface="Segoe UI"/>
                    <a:cs typeface="Segoe UI"/>
                  </a:rPr>
                  <a:t>                                                   ● Parameters of the model are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14:m>
                  <m:oMath xmlns:m="http://schemas.openxmlformats.org/officeDocument/2006/math">
                    <m:r>
                      <a:rPr lang="en-US" sz="2400" i="1" smtClean="0">
                        <a:solidFill>
                          <a:schemeClr val="tx1"/>
                        </a:solidFill>
                        <a:latin typeface="Cambria Math"/>
                        <a:ea typeface="Cambria Math"/>
                        <a:cs typeface="Segoe UI"/>
                      </a:rPr>
                      <m:t>𝛼</m:t>
                    </m:r>
                    <m:r>
                      <a:rPr lang="en-US" sz="2400" b="0" i="1" smtClean="0">
                        <a:solidFill>
                          <a:schemeClr val="tx1"/>
                        </a:solidFill>
                        <a:latin typeface="Cambria Math"/>
                        <a:ea typeface="Cambria Math"/>
                        <a:cs typeface="Segoe UI"/>
                      </a:rPr>
                      <m:t>,</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0</m:t>
                        </m:r>
                      </m:sub>
                    </m:sSub>
                    <m:r>
                      <a:rPr lang="en-US" sz="2400" b="0" i="1" smtClean="0">
                        <a:solidFill>
                          <a:schemeClr val="tx1"/>
                        </a:solidFill>
                        <a:latin typeface="Cambria Math"/>
                        <a:ea typeface="Cambria Math"/>
                        <a:cs typeface="Segoe UI"/>
                      </a:rPr>
                      <m:t>, </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1</m:t>
                        </m:r>
                      </m:sub>
                    </m:sSub>
                    <m:r>
                      <a:rPr lang="en-US" sz="2400" b="0" i="1" smtClean="0">
                        <a:solidFill>
                          <a:schemeClr val="tx1"/>
                        </a:solidFill>
                        <a:latin typeface="Cambria Math"/>
                        <a:ea typeface="Cambria Math"/>
                        <a:cs typeface="Segoe UI"/>
                      </a:rPr>
                      <m:t>, …, </m:t>
                    </m:r>
                    <m:sSub>
                      <m:sSubPr>
                        <m:ctrlPr>
                          <a:rPr lang="en-US" sz="2400" i="1">
                            <a:solidFill>
                              <a:schemeClr val="tx1"/>
                            </a:solidFill>
                            <a:latin typeface="Cambria Math" charset="0"/>
                            <a:ea typeface="Cambria Math"/>
                            <a:cs typeface="Segoe UI"/>
                          </a:rPr>
                        </m:ctrlPr>
                      </m:sSubPr>
                      <m:e>
                        <m:r>
                          <a:rPr lang="en-US" sz="2400" i="1">
                            <a:solidFill>
                              <a:schemeClr val="tx1"/>
                            </a:solidFill>
                            <a:latin typeface="Cambria Math"/>
                            <a:ea typeface="Cambria Math"/>
                            <a:cs typeface="Segoe UI"/>
                          </a:rPr>
                          <m:t>𝛽</m:t>
                        </m:r>
                      </m:e>
                      <m:sub>
                        <m:r>
                          <a:rPr lang="en-US" sz="2400" i="1">
                            <a:solidFill>
                              <a:schemeClr val="tx1"/>
                            </a:solidFill>
                            <a:latin typeface="Cambria Math"/>
                            <a:ea typeface="Cambria Math"/>
                            <a:cs typeface="Segoe UI"/>
                          </a:rPr>
                          <m:t>𝑘</m:t>
                        </m:r>
                      </m:sub>
                    </m:sSub>
                    <m:r>
                      <a:rPr lang="en-US" sz="2400" b="0" i="1" smtClean="0">
                        <a:solidFill>
                          <a:schemeClr val="tx1"/>
                        </a:solidFill>
                        <a:latin typeface="Cambria Math"/>
                        <a:ea typeface="Cambria Math"/>
                        <a:cs typeface="Segoe UI"/>
                      </a:rPr>
                      <m:t>, </m:t>
                    </m:r>
                    <m:r>
                      <m:rPr>
                        <m:sty m:val="p"/>
                      </m:rPr>
                      <a:rPr lang="en-US" sz="2400" b="0" i="0" smtClean="0">
                        <a:solidFill>
                          <a:schemeClr val="tx1"/>
                        </a:solidFill>
                        <a:latin typeface="Cambria Math"/>
                        <a:ea typeface="Cambria Math"/>
                        <a:cs typeface="Segoe UI"/>
                      </a:rPr>
                      <m:t>where</m:t>
                    </m:r>
                    <m:r>
                      <a:rPr lang="en-US" sz="2400" b="0" i="0" smtClean="0">
                        <a:solidFill>
                          <a:schemeClr val="tx1"/>
                        </a:solidFill>
                        <a:latin typeface="Cambria Math"/>
                        <a:ea typeface="Cambria Math"/>
                        <a:cs typeface="Segoe UI"/>
                      </a:rPr>
                      <m:t>  </m:t>
                    </m:r>
                    <m:r>
                      <a:rPr lang="en-US" sz="2400" i="1" dirty="0" smtClean="0">
                        <a:solidFill>
                          <a:schemeClr val="tx1"/>
                        </a:solidFill>
                        <a:latin typeface="Cambria Math"/>
                        <a:ea typeface="Cambria Math"/>
                      </a:rPr>
                      <m:t>𝛼</m:t>
                    </m:r>
                  </m:oMath>
                </a14:m>
                <a:r>
                  <a:rPr lang="en-US" sz="2400" dirty="0" smtClean="0">
                    <a:solidFill>
                      <a:schemeClr val="tx1"/>
                    </a:solidFill>
                  </a:rPr>
                  <a:t> </a:t>
                </a:r>
                <a:r>
                  <a:rPr lang="en-US" sz="2400" i="0" dirty="0" smtClean="0">
                    <a:solidFill>
                      <a:schemeClr val="tx1"/>
                    </a:solidFill>
                  </a:rPr>
                  <a:t>is called a </a:t>
                </a:r>
                <a:r>
                  <a:rPr lang="en-US" sz="2400" i="1" dirty="0" smtClean="0">
                    <a:solidFill>
                      <a:schemeClr val="tx1"/>
                    </a:solidFill>
                  </a:rPr>
                  <a:t>scale</a:t>
                </a:r>
                <a:r>
                  <a:rPr lang="en-US" sz="2400" i="0" dirty="0" smtClean="0">
                    <a:solidFill>
                      <a:schemeClr val="tx1"/>
                    </a:solidFill>
                  </a:rPr>
                  <a:t> or</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 </a:t>
                </a:r>
                <a:r>
                  <a:rPr lang="en-US" sz="2400" i="1" dirty="0" smtClean="0">
                    <a:solidFill>
                      <a:schemeClr val="tx1"/>
                    </a:solidFill>
                  </a:rPr>
                  <a:t>dispersion</a:t>
                </a:r>
                <a:r>
                  <a:rPr lang="en-US" sz="2400" dirty="0" smtClean="0">
                    <a:solidFill>
                      <a:schemeClr val="tx1"/>
                    </a:solidFill>
                  </a:rPr>
                  <a:t> </a:t>
                </a:r>
                <a:r>
                  <a:rPr lang="en-US" sz="2400" i="0" dirty="0" smtClean="0">
                    <a:solidFill>
                      <a:schemeClr val="tx1"/>
                    </a:solidFill>
                  </a:rPr>
                  <a:t>parameter.</a:t>
                </a:r>
                <a:endParaRPr lang="en-US" sz="2400" i="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974963" y="895703"/>
                <a:ext cx="10424557" cy="5167135"/>
              </a:xfrm>
              <a:blipFill rotWithShape="1">
                <a:blip r:embed="rId2"/>
                <a:stretch>
                  <a:fillRect l="-936" t="-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968925" y="146304"/>
            <a:ext cx="7565220" cy="74939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mbria Math"/>
                <a:ea typeface="+mn-ea"/>
                <a:cs typeface="+mn-cs"/>
              </a:rPr>
              <a:t>GAMMA</a:t>
            </a:r>
            <a:r>
              <a:rPr lang="en-US" sz="3200" dirty="0" smtClean="0"/>
              <a:t> REGRESSION MODEL: THEORY</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362" y="1959992"/>
            <a:ext cx="3639397" cy="2886671"/>
          </a:xfrm>
          <a:prstGeom prst="rect">
            <a:avLst/>
          </a:prstGeom>
        </p:spPr>
      </p:pic>
    </p:spTree>
    <p:extLst>
      <p:ext uri="{BB962C8B-B14F-4D97-AF65-F5344CB8AC3E}">
        <p14:creationId xmlns:p14="http://schemas.microsoft.com/office/powerpoint/2010/main" val="3240988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267828" y="1237076"/>
                <a:ext cx="11607181" cy="5249073"/>
              </a:xfrm>
            </p:spPr>
            <p:txBody>
              <a:bodyPr>
                <a:noAutofit/>
              </a:bodyPr>
              <a:lstStyle/>
              <a:p>
                <a:pPr marL="342900" indent="-342900" algn="l">
                  <a:buFont typeface="Wingdings" panose="05000000000000000000" pitchFamily="2" charset="2"/>
                  <a:buChar char="q"/>
                </a:pPr>
                <a:r>
                  <a:rPr lang="en-US" sz="2600" i="0" dirty="0" smtClean="0">
                    <a:solidFill>
                      <a:schemeClr val="tx1"/>
                    </a:solidFill>
                  </a:rPr>
                  <a:t>Interpretation </a:t>
                </a:r>
                <a:r>
                  <a:rPr lang="en-US" sz="2600" i="0" dirty="0">
                    <a:solidFill>
                      <a:schemeClr val="tx1"/>
                    </a:solidFill>
                  </a:rPr>
                  <a:t>of </a:t>
                </a:r>
                <a:r>
                  <a:rPr lang="en-US" sz="2600" i="0" dirty="0" smtClean="0">
                    <a:solidFill>
                      <a:schemeClr val="tx1"/>
                    </a:solidFill>
                  </a:rPr>
                  <a:t>the estimated regression coefficients:</a:t>
                </a:r>
              </a:p>
              <a:p>
                <a:pPr algn="l"/>
                <a:r>
                  <a:rPr lang="en-US" sz="2400" dirty="0" smtClean="0">
                    <a:solidFill>
                      <a:schemeClr val="tx1"/>
                    </a:solidFill>
                  </a:rPr>
                  <a:t>     </a:t>
                </a:r>
                <a:r>
                  <a:rPr lang="en-US" sz="2400" dirty="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continuous, </a:t>
                </a:r>
                <a14:m>
                  <m:oMath xmlns:m="http://schemas.openxmlformats.org/officeDocument/2006/math">
                    <m:d>
                      <m:dPr>
                        <m:ctrlPr>
                          <a:rPr lang="en-US" sz="2400" i="1" smtClean="0">
                            <a:solidFill>
                              <a:schemeClr val="tx1"/>
                            </a:solidFill>
                            <a:latin typeface="Cambria Math" charset="0"/>
                          </a:rPr>
                        </m:ctrlPr>
                      </m:dPr>
                      <m:e>
                        <m:sSup>
                          <m:sSupPr>
                            <m:ctrlPr>
                              <a:rPr lang="en-US" sz="2400" i="1" smtClean="0">
                                <a:solidFill>
                                  <a:schemeClr val="tx1"/>
                                </a:solidFill>
                                <a:latin typeface="Cambria Math" charset="0"/>
                              </a:rPr>
                            </m:ctrlPr>
                          </m:sSupPr>
                          <m:e>
                            <m:r>
                              <a:rPr lang="en-US" sz="2400" b="0" i="1" smtClean="0">
                                <a:solidFill>
                                  <a:schemeClr val="tx1"/>
                                </a:solidFill>
                                <a:latin typeface="Cambria Math"/>
                              </a:rPr>
                              <m:t>𝑒</m:t>
                            </m:r>
                          </m:e>
                          <m:sup>
                            <m:sSub>
                              <m:sSubPr>
                                <m:ctrlPr>
                                  <a:rPr lang="en-US" sz="2400" i="1" smtClean="0">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1</m:t>
                                </m:r>
                              </m:sub>
                            </m:sSub>
                          </m:sup>
                        </m:sSup>
                        <m:r>
                          <a:rPr lang="en-US" sz="2400" b="0" i="1" smtClean="0">
                            <a:solidFill>
                              <a:schemeClr val="tx1"/>
                            </a:solidFill>
                            <a:latin typeface="Cambria Math"/>
                          </a:rPr>
                          <m:t>−1</m:t>
                        </m:r>
                      </m:e>
                    </m:d>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smtClean="0">
                    <a:solidFill>
                      <a:schemeClr val="tx1"/>
                    </a:solidFill>
                  </a:rPr>
                  <a:t>  </a:t>
                </a:r>
                <a:r>
                  <a:rPr lang="en-US" sz="2400" i="0" dirty="0" smtClean="0">
                    <a:solidFill>
                      <a:schemeClr val="tx1"/>
                    </a:solidFill>
                  </a:rPr>
                  <a:t>represents percent change in the estimated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mean response for a one-unit increase in</a:t>
                </a:r>
                <a:r>
                  <a:rPr lang="en-US" sz="2400" dirty="0" smtClean="0">
                    <a:solidFill>
                      <a:schemeClr val="tx1"/>
                    </a:solidFill>
                  </a:rPr>
                  <a:t> </a:t>
                </a:r>
                <a14:m>
                  <m:oMath xmlns:m="http://schemas.openxmlformats.org/officeDocument/2006/math">
                    <m:sSub>
                      <m:sSubPr>
                        <m:ctrlPr>
                          <a:rPr lang="en-US" sz="2400" i="1" dirty="0">
                            <a:solidFill>
                              <a:schemeClr val="tx1"/>
                            </a:solidFill>
                            <a:latin typeface="Cambria Math"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dirty="0" smtClean="0">
                    <a:solidFill>
                      <a:schemeClr val="tx1"/>
                    </a:solidFill>
                  </a:rPr>
                  <a:t>, </a:t>
                </a:r>
                <a:r>
                  <a:rPr lang="en-US" sz="2400" i="0" dirty="0" smtClean="0">
                    <a:solidFill>
                      <a:schemeClr val="tx1"/>
                    </a:solidFill>
                  </a:rPr>
                  <a:t>provided all the other variables stay </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intact. Indeed, </a:t>
                </a:r>
              </a:p>
              <a:p>
                <a:pPr algn="l"/>
                <a:endParaRPr lang="en-US" sz="2400" i="0" dirty="0" smtClean="0">
                  <a:solidFill>
                    <a:schemeClr val="tx1"/>
                  </a:solidFill>
                </a:endParaRPr>
              </a:p>
              <a:p>
                <a:pPr algn="l"/>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charset="0"/>
                            </a:rPr>
                          </m:ctrlPr>
                        </m:fPr>
                        <m:num>
                          <m:acc>
                            <m:accPr>
                              <m:chr m:val="̂"/>
                              <m:ctrlPr>
                                <a:rPr lang="en-US" sz="2000" i="1" smtClean="0">
                                  <a:solidFill>
                                    <a:schemeClr val="tx1"/>
                                  </a:solidFill>
                                  <a:latin typeface="Cambria Math"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r>
                                <a:rPr lang="en-US" sz="2000" b="0" i="1" smtClean="0">
                                  <a:solidFill>
                                    <a:schemeClr val="tx1"/>
                                  </a:solidFill>
                                  <a:latin typeface="Cambria Math"/>
                                </a:rPr>
                                <m:t>+1</m:t>
                              </m:r>
                            </m:sub>
                          </m:sSub>
                          <m:r>
                            <a:rPr lang="en-US" sz="2000" b="0" i="1" smtClean="0">
                              <a:solidFill>
                                <a:schemeClr val="tx1"/>
                              </a:solidFill>
                              <a:latin typeface="Cambria Math"/>
                            </a:rPr>
                            <m:t>−</m:t>
                          </m:r>
                          <m:acc>
                            <m:accPr>
                              <m:chr m:val="̂"/>
                              <m:ctrlPr>
                                <a:rPr lang="en-US" sz="2000" b="0" i="1" smtClean="0">
                                  <a:solidFill>
                                    <a:schemeClr val="tx1"/>
                                  </a:solidFill>
                                  <a:latin typeface="Cambria Math" charset="0"/>
                                </a:rPr>
                              </m:ctrlPr>
                            </m:accPr>
                            <m:e>
                              <m:r>
                                <a:rPr lang="en-US" sz="2000" b="0" i="1" smtClean="0">
                                  <a:solidFill>
                                    <a:schemeClr val="tx1"/>
                                  </a:solidFill>
                                  <a:latin typeface="Cambria Math"/>
                                </a:rPr>
                                <m:t>𝐸</m:t>
                              </m:r>
                            </m:e>
                          </m:acc>
                          <m:r>
                            <a:rPr lang="en-US" sz="2000" b="0" i="1" smtClean="0">
                              <a:solidFill>
                                <a:schemeClr val="tx1"/>
                              </a:solidFill>
                              <a:latin typeface="Cambria Math"/>
                            </a:rPr>
                            <m:t>𝑦</m:t>
                          </m:r>
                          <m:sSub>
                            <m:sSubPr>
                              <m:ctrlPr>
                                <a:rPr lang="en-US" sz="2000" b="0" i="1" smtClean="0">
                                  <a:solidFill>
                                    <a:schemeClr val="tx1"/>
                                  </a:solidFill>
                                  <a:latin typeface="Cambria Math" charset="0"/>
                                </a:rPr>
                              </m:ctrlPr>
                            </m:sSubPr>
                            <m:e>
                              <m:r>
                                <a:rPr lang="en-US" sz="2000" b="0" i="1" smtClean="0">
                                  <a:solidFill>
                                    <a:schemeClr val="tx1"/>
                                  </a:solidFill>
                                  <a:latin typeface="Cambria Math"/>
                                </a:rPr>
                                <m:t>|</m:t>
                              </m:r>
                            </m:e>
                            <m:sub>
                              <m:sSub>
                                <m:sSubPr>
                                  <m:ctrlPr>
                                    <a:rPr lang="en-US" sz="2000" b="0" i="1" smtClean="0">
                                      <a:solidFill>
                                        <a:schemeClr val="tx1"/>
                                      </a:solidFill>
                                      <a:latin typeface="Cambria Math"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1</m:t>
                                  </m:r>
                                </m:sub>
                              </m:sSub>
                            </m:sub>
                          </m:sSub>
                        </m:num>
                        <m:den>
                          <m:acc>
                            <m:accPr>
                              <m:chr m:val="̂"/>
                              <m:ctrlPr>
                                <a:rPr lang="en-US" sz="2000" b="0" i="1" smtClean="0">
                                  <a:solidFill>
                                    <a:schemeClr val="tx1"/>
                                  </a:solidFill>
                                  <a:latin typeface="Cambria Math" charset="0"/>
                                </a:rPr>
                              </m:ctrlPr>
                            </m:accPr>
                            <m:e>
                              <m:r>
                                <a:rPr lang="en-US" sz="2000" b="0" i="1" smtClean="0">
                                  <a:solidFill>
                                    <a:schemeClr val="tx1"/>
                                  </a:solidFill>
                                  <a:latin typeface="Cambria Math"/>
                                </a:rPr>
                                <m:t>𝐸</m:t>
                              </m:r>
                            </m:e>
                          </m:acc>
                          <m:r>
                            <a:rPr lang="en-US" sz="2000" i="1">
                              <a:solidFill>
                                <a:schemeClr val="tx1"/>
                              </a:solidFill>
                              <a:latin typeface="Cambria Math"/>
                            </a:rPr>
                            <m:t>𝑦</m:t>
                          </m:r>
                          <m:sSub>
                            <m:sSubPr>
                              <m:ctrlPr>
                                <a:rPr lang="en-US" sz="2000" i="1">
                                  <a:solidFill>
                                    <a:schemeClr val="tx1"/>
                                  </a:solidFill>
                                  <a:latin typeface="Cambria Math" charset="0"/>
                                </a:rPr>
                              </m:ctrlPr>
                            </m:sSubPr>
                            <m:e>
                              <m:r>
                                <a:rPr lang="en-US" sz="2000" i="1">
                                  <a:solidFill>
                                    <a:schemeClr val="tx1"/>
                                  </a:solidFill>
                                  <a:latin typeface="Cambria Math"/>
                                </a:rPr>
                                <m:t>|</m:t>
                              </m:r>
                            </m:e>
                            <m:sub>
                              <m:sSub>
                                <m:sSubPr>
                                  <m:ctrlPr>
                                    <a:rPr lang="en-US" sz="2000" i="1">
                                      <a:solidFill>
                                        <a:schemeClr val="tx1"/>
                                      </a:solidFill>
                                      <a:latin typeface="Cambria Math" charset="0"/>
                                    </a:rPr>
                                  </m:ctrlPr>
                                </m:sSubPr>
                                <m:e>
                                  <m:r>
                                    <a:rPr lang="en-US" sz="2000" i="1">
                                      <a:solidFill>
                                        <a:schemeClr val="tx1"/>
                                      </a:solidFill>
                                      <a:latin typeface="Cambria Math"/>
                                    </a:rPr>
                                    <m:t>𝑥</m:t>
                                  </m:r>
                                </m:e>
                                <m:sub>
                                  <m:r>
                                    <a:rPr lang="en-US" sz="2000" i="1">
                                      <a:solidFill>
                                        <a:schemeClr val="tx1"/>
                                      </a:solidFill>
                                      <a:latin typeface="Cambria Math"/>
                                    </a:rPr>
                                    <m:t>1</m:t>
                                  </m:r>
                                </m:sub>
                              </m:sSub>
                            </m:sub>
                          </m:sSub>
                        </m:den>
                      </m:f>
                      <m:r>
                        <a:rPr lang="en-US" sz="2000" i="1" smtClean="0">
                          <a:solidFill>
                            <a:schemeClr val="tx1"/>
                          </a:solidFill>
                          <a:latin typeface="Cambria Math"/>
                          <a:ea typeface="Cambria Math"/>
                        </a:rPr>
                        <m:t>∙</m:t>
                      </m:r>
                      <m:r>
                        <a:rPr lang="en-US" sz="2000" b="0" i="1" smtClean="0">
                          <a:solidFill>
                            <a:schemeClr val="tx1"/>
                          </a:solidFill>
                          <a:latin typeface="Cambria Math"/>
                          <a:ea typeface="Cambria Math"/>
                        </a:rPr>
                        <m:t>100%=</m:t>
                      </m:r>
                      <m:f>
                        <m:fPr>
                          <m:ctrlPr>
                            <a:rPr lang="en-US" sz="2000" b="0" i="1" smtClean="0">
                              <a:solidFill>
                                <a:schemeClr val="tx1"/>
                              </a:solidFill>
                              <a:latin typeface="Cambria Math" charset="0"/>
                              <a:ea typeface="Cambria Math"/>
                            </a:rPr>
                          </m:ctrlPr>
                        </m:fPr>
                        <m:num>
                          <m:func>
                            <m:funcPr>
                              <m:ctrlPr>
                                <a:rPr lang="en-US" sz="2000" i="1">
                                  <a:solidFill>
                                    <a:schemeClr val="tx1"/>
                                  </a:solidFill>
                                  <a:latin typeface="Cambria Math"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charset="0"/>
                                    </a:rPr>
                                  </m:ctrlPr>
                                </m:dPr>
                                <m:e>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d>
                                    <m:dPr>
                                      <m:ctrlPr>
                                        <a:rPr lang="en-US" sz="2000" b="0" i="1" smtClean="0">
                                          <a:solidFill>
                                            <a:schemeClr val="tx1"/>
                                          </a:solidFill>
                                          <a:latin typeface="Cambria Math" charset="0"/>
                                        </a:rPr>
                                      </m:ctrlPr>
                                    </m:dPr>
                                    <m:e>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b="0" i="1" smtClean="0">
                                          <a:solidFill>
                                            <a:schemeClr val="tx1"/>
                                          </a:solidFill>
                                          <a:latin typeface="Cambria Math"/>
                                        </a:rPr>
                                        <m:t>+1</m:t>
                                      </m:r>
                                    </m:e>
                                  </m:d>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r>
                            <a:rPr lang="en-US" sz="2000" b="0" i="1" dirty="0" smtClean="0">
                              <a:solidFill>
                                <a:schemeClr val="tx1"/>
                              </a:solidFill>
                              <a:latin typeface="Cambria Math"/>
                            </a:rPr>
                            <m:t>−</m:t>
                          </m:r>
                          <m:func>
                            <m:funcPr>
                              <m:ctrlPr>
                                <a:rPr lang="en-US" sz="2000" i="1" dirty="0">
                                  <a:solidFill>
                                    <a:schemeClr val="tx1"/>
                                  </a:solidFill>
                                  <a:latin typeface="Cambria Math"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charset="0"/>
                                    </a:rPr>
                                  </m:ctrlPr>
                                </m:dPr>
                                <m:e>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num>
                        <m:den>
                          <m:func>
                            <m:funcPr>
                              <m:ctrlPr>
                                <a:rPr lang="en-US" sz="2000" i="1">
                                  <a:solidFill>
                                    <a:schemeClr val="tx1"/>
                                  </a:solidFill>
                                  <a:latin typeface="Cambria Math" charset="0"/>
                                </a:rPr>
                              </m:ctrlPr>
                            </m:funcPr>
                            <m:fName>
                              <m:r>
                                <m:rPr>
                                  <m:sty m:val="p"/>
                                </m:rPr>
                                <a:rPr lang="en-US" sz="2000">
                                  <a:solidFill>
                                    <a:schemeClr val="tx1"/>
                                  </a:solidFill>
                                  <a:latin typeface="Cambria Math"/>
                                </a:rPr>
                                <m:t>exp</m:t>
                              </m:r>
                            </m:fName>
                            <m:e>
                              <m:d>
                                <m:dPr>
                                  <m:begChr m:val="{"/>
                                  <m:endChr m:val="}"/>
                                  <m:ctrlPr>
                                    <a:rPr lang="en-US" sz="2000" i="1">
                                      <a:solidFill>
                                        <a:schemeClr val="tx1"/>
                                      </a:solidFill>
                                      <a:latin typeface="Cambria Math" charset="0"/>
                                    </a:rPr>
                                  </m:ctrlPr>
                                </m:dPr>
                                <m:e>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0</m:t>
                                      </m:r>
                                    </m:sub>
                                  </m:sSub>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1</m:t>
                                      </m:r>
                                    </m:sub>
                                  </m:sSub>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1</m:t>
                                      </m:r>
                                    </m:sub>
                                    <m:sup/>
                                  </m:sSubSup>
                                  <m:r>
                                    <a:rPr lang="en-US" sz="2000" i="1">
                                      <a:solidFill>
                                        <a:schemeClr val="tx1"/>
                                      </a:solidFill>
                                      <a:latin typeface="Cambria Math"/>
                                    </a:rPr>
                                    <m:t>+…+</m:t>
                                  </m:r>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rPr>
                                            <m:t>𝛽</m:t>
                                          </m:r>
                                        </m:e>
                                      </m:acc>
                                    </m:e>
                                    <m:sub>
                                      <m:r>
                                        <a:rPr lang="en-US" sz="2000" i="1">
                                          <a:solidFill>
                                            <a:schemeClr val="tx1"/>
                                          </a:solidFill>
                                          <a:latin typeface="Cambria Math"/>
                                        </a:rPr>
                                        <m:t>𝑘</m:t>
                                      </m:r>
                                    </m:sub>
                                  </m:sSub>
                                  <m:sSubSup>
                                    <m:sSubSupPr>
                                      <m:ctrlPr>
                                        <a:rPr lang="en-US" sz="2000" i="1">
                                          <a:solidFill>
                                            <a:schemeClr val="tx1"/>
                                          </a:solidFill>
                                          <a:latin typeface="Cambria Math" charset="0"/>
                                        </a:rPr>
                                      </m:ctrlPr>
                                    </m:sSubSupPr>
                                    <m:e>
                                      <m:r>
                                        <a:rPr lang="en-US" sz="2000" i="1">
                                          <a:solidFill>
                                            <a:schemeClr val="tx1"/>
                                          </a:solidFill>
                                          <a:latin typeface="Cambria Math"/>
                                        </a:rPr>
                                        <m:t>𝑥</m:t>
                                      </m:r>
                                    </m:e>
                                    <m:sub>
                                      <m:r>
                                        <a:rPr lang="en-US" sz="2000" i="1">
                                          <a:solidFill>
                                            <a:schemeClr val="tx1"/>
                                          </a:solidFill>
                                          <a:latin typeface="Cambria Math"/>
                                        </a:rPr>
                                        <m:t>𝑘</m:t>
                                      </m:r>
                                    </m:sub>
                                    <m:sup/>
                                  </m:sSubSup>
                                </m:e>
                              </m:d>
                            </m:e>
                          </m:func>
                        </m:den>
                      </m:f>
                      <m:r>
                        <a:rPr lang="en-US" sz="2000" b="0" i="1" smtClean="0">
                          <a:solidFill>
                            <a:schemeClr val="tx1"/>
                          </a:solidFill>
                          <a:latin typeface="Cambria Math"/>
                          <a:ea typeface="Cambria Math"/>
                        </a:rPr>
                        <m:t>∙100%</m:t>
                      </m:r>
                    </m:oMath>
                  </m:oMathPara>
                </a14:m>
                <a:endParaRPr lang="en-US" sz="2000" dirty="0" smtClean="0">
                  <a:solidFill>
                    <a:schemeClr val="tx1"/>
                  </a:solidFill>
                </a:endParaRPr>
              </a:p>
              <a:p>
                <a:pPr algn="l"/>
                <a:endParaRPr lang="en-US" sz="2000" dirty="0" smtClean="0">
                  <a:solidFill>
                    <a:schemeClr val="tx1"/>
                  </a:solidFill>
                </a:endParaRPr>
              </a:p>
              <a:p>
                <a:pPr algn="l"/>
                <a14:m>
                  <m:oMath xmlns:m="http://schemas.openxmlformats.org/officeDocument/2006/math">
                    <m:r>
                      <a:rPr lang="en-US" sz="2000" b="0" i="1" smtClean="0">
                        <a:solidFill>
                          <a:schemeClr val="tx1"/>
                        </a:solidFill>
                        <a:latin typeface="Cambria Math"/>
                      </a:rPr>
                      <m:t>         =</m:t>
                    </m:r>
                    <m:d>
                      <m:dPr>
                        <m:ctrlPr>
                          <a:rPr lang="en-US" sz="2000" i="1">
                            <a:solidFill>
                              <a:schemeClr val="tx1"/>
                            </a:solidFill>
                            <a:latin typeface="Cambria Math" charset="0"/>
                          </a:rPr>
                        </m:ctrlPr>
                      </m:dPr>
                      <m:e>
                        <m:sSup>
                          <m:sSupPr>
                            <m:ctrlPr>
                              <a:rPr lang="en-US" sz="2000" i="1">
                                <a:solidFill>
                                  <a:schemeClr val="tx1"/>
                                </a:solidFill>
                                <a:latin typeface="Cambria Math" charset="0"/>
                              </a:rPr>
                            </m:ctrlPr>
                          </m:sSupPr>
                          <m:e>
                            <m:r>
                              <a:rPr lang="en-US" sz="2000" i="1">
                                <a:solidFill>
                                  <a:schemeClr val="tx1"/>
                                </a:solidFill>
                                <a:latin typeface="Cambria Math"/>
                              </a:rPr>
                              <m:t>𝑒</m:t>
                            </m:r>
                          </m:e>
                          <m:sup>
                            <m:sSub>
                              <m:sSubPr>
                                <m:ctrlPr>
                                  <a:rPr lang="en-US" sz="2000" i="1">
                                    <a:solidFill>
                                      <a:schemeClr val="tx1"/>
                                    </a:solidFill>
                                    <a:latin typeface="Cambria Math" charset="0"/>
                                  </a:rPr>
                                </m:ctrlPr>
                              </m:sSubPr>
                              <m:e>
                                <m:acc>
                                  <m:accPr>
                                    <m:chr m:val="̂"/>
                                    <m:ctrlPr>
                                      <a:rPr lang="en-US" sz="2000" i="1">
                                        <a:solidFill>
                                          <a:schemeClr val="tx1"/>
                                        </a:solidFill>
                                        <a:latin typeface="Cambria Math" charset="0"/>
                                      </a:rPr>
                                    </m:ctrlPr>
                                  </m:accPr>
                                  <m:e>
                                    <m:r>
                                      <a:rPr lang="en-US" sz="2000" i="1">
                                        <a:solidFill>
                                          <a:schemeClr val="tx1"/>
                                        </a:solidFill>
                                        <a:latin typeface="Cambria Math"/>
                                        <a:ea typeface="Cambria Math"/>
                                      </a:rPr>
                                      <m:t>𝛽</m:t>
                                    </m:r>
                                  </m:e>
                                </m:acc>
                              </m:e>
                              <m:sub>
                                <m:r>
                                  <a:rPr lang="en-US" sz="2000" i="1">
                                    <a:solidFill>
                                      <a:schemeClr val="tx1"/>
                                    </a:solidFill>
                                    <a:latin typeface="Cambria Math"/>
                                  </a:rPr>
                                  <m:t>1</m:t>
                                </m:r>
                              </m:sub>
                            </m:sSub>
                          </m:sup>
                        </m:sSup>
                        <m:r>
                          <a:rPr lang="en-US" sz="2000" i="1">
                            <a:solidFill>
                              <a:schemeClr val="tx1"/>
                            </a:solidFill>
                            <a:latin typeface="Cambria Math"/>
                          </a:rPr>
                          <m:t>−1</m:t>
                        </m:r>
                      </m:e>
                    </m:d>
                    <m:r>
                      <a:rPr lang="en-US" sz="2000" i="1">
                        <a:solidFill>
                          <a:schemeClr val="tx1"/>
                        </a:solidFill>
                        <a:latin typeface="Cambria Math"/>
                        <a:ea typeface="Cambria Math"/>
                      </a:rPr>
                      <m:t>∙100%</m:t>
                    </m:r>
                  </m:oMath>
                </a14:m>
                <a:r>
                  <a:rPr lang="en-US" sz="2000" dirty="0" smtClean="0">
                    <a:solidFill>
                      <a:schemeClr val="tx1"/>
                    </a:solidFill>
                  </a:rPr>
                  <a:t>.</a:t>
                </a: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267828" y="1237076"/>
                <a:ext cx="11607181" cy="5249073"/>
              </a:xfrm>
              <a:blipFill rotWithShape="1">
                <a:blip r:embed="rId2"/>
                <a:stretch>
                  <a:fillRect l="-840" t="-9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2041087" y="207650"/>
            <a:ext cx="839526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THEORY (cont.)</a:t>
            </a:r>
            <a:endParaRPr lang="en-US" sz="3200" dirty="0"/>
          </a:p>
        </p:txBody>
      </p:sp>
    </p:spTree>
    <p:extLst>
      <p:ext uri="{BB962C8B-B14F-4D97-AF65-F5344CB8AC3E}">
        <p14:creationId xmlns:p14="http://schemas.microsoft.com/office/powerpoint/2010/main" val="1804920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1011936" y="1377702"/>
                <a:ext cx="10838689" cy="4974335"/>
              </a:xfrm>
            </p:spPr>
            <p:txBody>
              <a:bodyPr>
                <a:noAutofit/>
              </a:bodyPr>
              <a:lstStyle/>
              <a:p>
                <a:pPr algn="l"/>
                <a:r>
                  <a:rPr lang="en-US" sz="2400" dirty="0" smtClean="0">
                    <a:solidFill>
                      <a:schemeClr val="tx1"/>
                    </a:solidFill>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dirty="0" smtClean="0">
                            <a:solidFill>
                              <a:schemeClr val="tx1"/>
                            </a:solidFill>
                            <a:latin typeface="Cambria Math" charset="0"/>
                          </a:rPr>
                        </m:ctrlPr>
                      </m:sSubPr>
                      <m:e>
                        <m:r>
                          <a:rPr lang="en-US" sz="2400" b="0" i="1" dirty="0" smtClean="0">
                            <a:solidFill>
                              <a:schemeClr val="tx1"/>
                            </a:solidFill>
                            <a:latin typeface="Cambria Math"/>
                          </a:rPr>
                          <m:t>𝑥</m:t>
                        </m:r>
                      </m:e>
                      <m:sub>
                        <m:r>
                          <a:rPr lang="en-US" sz="2400" b="0" i="1" dirty="0" smtClean="0">
                            <a:solidFill>
                              <a:schemeClr val="tx1"/>
                            </a:solidFill>
                            <a:latin typeface="Cambria Math"/>
                          </a:rPr>
                          <m:t>1</m:t>
                        </m:r>
                      </m:sub>
                    </m:sSub>
                  </m:oMath>
                </a14:m>
                <a:r>
                  <a:rPr lang="en-US" sz="2400" dirty="0">
                    <a:solidFill>
                      <a:schemeClr val="tx1"/>
                    </a:solidFill>
                  </a:rPr>
                  <a:t> </a:t>
                </a:r>
                <a:r>
                  <a:rPr lang="en-US" sz="2400" i="0" dirty="0">
                    <a:solidFill>
                      <a:schemeClr val="tx1"/>
                    </a:solidFill>
                  </a:rPr>
                  <a:t>is </a:t>
                </a:r>
                <a:r>
                  <a:rPr lang="en-US" sz="2400" i="0" dirty="0" smtClean="0">
                    <a:solidFill>
                      <a:schemeClr val="tx1"/>
                    </a:solidFill>
                  </a:rPr>
                  <a:t>a 0-1 variable, </a:t>
                </a:r>
                <a14:m>
                  <m:oMath xmlns:m="http://schemas.openxmlformats.org/officeDocument/2006/math">
                    <m:sSup>
                      <m:sSupPr>
                        <m:ctrlPr>
                          <a:rPr lang="en-US" sz="2400" i="1">
                            <a:solidFill>
                              <a:schemeClr val="tx1"/>
                            </a:solidFill>
                            <a:latin typeface="Cambria Math" charset="0"/>
                          </a:rPr>
                        </m:ctrlPr>
                      </m:sSupPr>
                      <m:e>
                        <m:r>
                          <a:rPr lang="en-US" sz="2400" i="1">
                            <a:solidFill>
                              <a:schemeClr val="tx1"/>
                            </a:solidFill>
                            <a:latin typeface="Cambria Math"/>
                          </a:rPr>
                          <m:t>𝑒</m:t>
                        </m:r>
                      </m:e>
                      <m:sup>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a:ea typeface="Cambria Math"/>
                                  </a:rPr>
                                  <m:t>𝛽</m:t>
                                </m:r>
                              </m:e>
                            </m:acc>
                          </m:e>
                          <m:sub>
                            <m:r>
                              <a:rPr lang="en-US" sz="2400" i="1">
                                <a:solidFill>
                                  <a:schemeClr val="tx1"/>
                                </a:solidFill>
                                <a:latin typeface="Cambria Math"/>
                              </a:rPr>
                              <m:t>1</m:t>
                            </m:r>
                          </m:sub>
                        </m:sSub>
                      </m:sup>
                    </m:sSup>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100%</m:t>
                    </m:r>
                  </m:oMath>
                </a14:m>
                <a:r>
                  <a:rPr lang="en-US" sz="2400" dirty="0" smtClean="0">
                    <a:solidFill>
                      <a:schemeClr val="tx1"/>
                    </a:solidFill>
                  </a:rPr>
                  <a:t>  </a:t>
                </a:r>
                <a:r>
                  <a:rPr lang="en-US" sz="2400" i="0" dirty="0" smtClean="0">
                    <a:solidFill>
                      <a:schemeClr val="tx1"/>
                    </a:solidFill>
                  </a:rPr>
                  <a:t>represents percent ratio of the estimated mean</a:t>
                </a:r>
              </a:p>
              <a:p>
                <a:pPr algn="l"/>
                <a:r>
                  <a:rPr lang="en-US" sz="2400" dirty="0">
                    <a:solidFill>
                      <a:schemeClr val="tx1"/>
                    </a:solidFill>
                  </a:rPr>
                  <a:t> </a:t>
                </a:r>
                <a:r>
                  <a:rPr lang="en-US" sz="2400" dirty="0" smtClean="0">
                    <a:solidFill>
                      <a:schemeClr val="tx1"/>
                    </a:solidFill>
                  </a:rPr>
                  <a:t>   </a:t>
                </a:r>
                <a:r>
                  <a:rPr lang="en-US" sz="2400" i="0" dirty="0" smtClean="0">
                    <a:solidFill>
                      <a:schemeClr val="tx1"/>
                    </a:solidFill>
                  </a:rPr>
                  <a:t> responses for </a:t>
                </a:r>
                <a14:m>
                  <m:oMath xmlns:m="http://schemas.openxmlformats.org/officeDocument/2006/math">
                    <m:sSub>
                      <m:sSubPr>
                        <m:ctrlPr>
                          <a:rPr lang="en-US" sz="2400" i="1" dirty="0">
                            <a:solidFill>
                              <a:schemeClr val="tx1"/>
                            </a:solidFill>
                            <a:latin typeface="Cambria Math"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smtClean="0">
                    <a:solidFill>
                      <a:schemeClr val="tx1"/>
                    </a:solidFill>
                  </a:rPr>
                  <a:t>=1 and</a:t>
                </a:r>
                <a:r>
                  <a:rPr lang="en-US" sz="2400" dirty="0" smtClean="0">
                    <a:solidFill>
                      <a:schemeClr val="tx1"/>
                    </a:solidFill>
                  </a:rPr>
                  <a:t> </a:t>
                </a:r>
                <a14:m>
                  <m:oMath xmlns:m="http://schemas.openxmlformats.org/officeDocument/2006/math">
                    <m:sSub>
                      <m:sSubPr>
                        <m:ctrlPr>
                          <a:rPr lang="en-US" sz="2400" i="1" dirty="0">
                            <a:solidFill>
                              <a:schemeClr val="tx1"/>
                            </a:solidFill>
                            <a:latin typeface="Cambria Math" charset="0"/>
                          </a:rPr>
                        </m:ctrlPr>
                      </m:sSubPr>
                      <m:e>
                        <m:r>
                          <a:rPr lang="en-US" sz="2400" i="1" dirty="0">
                            <a:solidFill>
                              <a:schemeClr val="tx1"/>
                            </a:solidFill>
                            <a:latin typeface="Cambria Math"/>
                          </a:rPr>
                          <m:t>𝑥</m:t>
                        </m:r>
                      </m:e>
                      <m:sub>
                        <m:r>
                          <a:rPr lang="en-US" sz="2400" i="1" dirty="0">
                            <a:solidFill>
                              <a:schemeClr val="tx1"/>
                            </a:solidFill>
                            <a:latin typeface="Cambria Math"/>
                          </a:rPr>
                          <m:t>1</m:t>
                        </m:r>
                      </m:sub>
                    </m:sSub>
                  </m:oMath>
                </a14:m>
                <a:r>
                  <a:rPr lang="en-US" sz="2400" i="0" dirty="0">
                    <a:solidFill>
                      <a:schemeClr val="tx1"/>
                    </a:solidFill>
                  </a:rPr>
                  <a:t>=</a:t>
                </a:r>
                <a:r>
                  <a:rPr lang="en-US" sz="2400" i="0" dirty="0" smtClean="0">
                    <a:solidFill>
                      <a:schemeClr val="tx1"/>
                    </a:solidFill>
                  </a:rPr>
                  <a:t>0, controlling for the other predictors.</a:t>
                </a:r>
                <a:r>
                  <a:rPr lang="en-US" sz="2400" dirty="0" smtClean="0">
                    <a:solidFill>
                      <a:schemeClr val="tx1"/>
                    </a:solidFill>
                  </a:rPr>
                  <a:t> </a:t>
                </a:r>
                <a:r>
                  <a:rPr lang="en-US" sz="2400" i="0" dirty="0" smtClean="0">
                    <a:solidFill>
                      <a:schemeClr val="tx1"/>
                    </a:solidFill>
                  </a:rPr>
                  <a:t>Indeed, </a:t>
                </a:r>
              </a:p>
              <a:p>
                <a:pPr algn="ctr"/>
                <a14:m>
                  <m:oMath xmlns:m="http://schemas.openxmlformats.org/officeDocument/2006/math">
                    <m:f>
                      <m:fPr>
                        <m:ctrlPr>
                          <a:rPr lang="en-US" sz="2800" i="1" smtClean="0">
                            <a:solidFill>
                              <a:schemeClr val="tx1"/>
                            </a:solidFill>
                            <a:latin typeface="Cambria Math" charset="0"/>
                          </a:rPr>
                        </m:ctrlPr>
                      </m:fPr>
                      <m:num>
                        <m:acc>
                          <m:accPr>
                            <m:chr m:val="̂"/>
                            <m:ctrlPr>
                              <a:rPr lang="en-US" sz="2800" i="1" smtClean="0">
                                <a:solidFill>
                                  <a:schemeClr val="tx1"/>
                                </a:solidFill>
                                <a:latin typeface="Cambria Math" charset="0"/>
                              </a:rPr>
                            </m:ctrlPr>
                          </m:accPr>
                          <m:e>
                            <m:r>
                              <a:rPr lang="en-US" sz="2800" b="0" i="1" smtClean="0">
                                <a:solidFill>
                                  <a:schemeClr val="tx1"/>
                                </a:solidFill>
                                <a:latin typeface="Cambria Math"/>
                              </a:rPr>
                              <m:t>𝐸</m:t>
                            </m:r>
                          </m:e>
                        </m:acc>
                        <m:r>
                          <a:rPr lang="en-US" sz="2800" b="0" i="1" smtClean="0">
                            <a:solidFill>
                              <a:schemeClr val="tx1"/>
                            </a:solidFill>
                            <a:latin typeface="Cambria Math"/>
                          </a:rPr>
                          <m:t>𝑦</m:t>
                        </m:r>
                        <m:sSub>
                          <m:sSubPr>
                            <m:ctrlPr>
                              <a:rPr lang="en-US" sz="2800" b="0" i="1" smtClean="0">
                                <a:solidFill>
                                  <a:schemeClr val="tx1"/>
                                </a:solidFill>
                                <a:latin typeface="Cambria Math" charset="0"/>
                              </a:rPr>
                            </m:ctrlPr>
                          </m:sSubPr>
                          <m:e>
                            <m:r>
                              <a:rPr lang="en-US" sz="2800" b="0" i="1" smtClean="0">
                                <a:solidFill>
                                  <a:schemeClr val="tx1"/>
                                </a:solidFill>
                                <a:latin typeface="Cambria Math"/>
                              </a:rPr>
                              <m:t>|</m:t>
                            </m:r>
                          </m:e>
                          <m:sub>
                            <m:sSub>
                              <m:sSubPr>
                                <m:ctrlPr>
                                  <a:rPr lang="en-US" sz="2800" b="0" i="1" smtClean="0">
                                    <a:solidFill>
                                      <a:schemeClr val="tx1"/>
                                    </a:solidFill>
                                    <a:latin typeface="Cambria Math" charset="0"/>
                                  </a:rPr>
                                </m:ctrlPr>
                              </m:sSubPr>
                              <m:e>
                                <m:r>
                                  <a:rPr lang="en-US" sz="2800" b="0" i="1" smtClean="0">
                                    <a:solidFill>
                                      <a:schemeClr val="tx1"/>
                                    </a:solidFill>
                                    <a:latin typeface="Cambria Math"/>
                                  </a:rPr>
                                  <m:t>𝑥</m:t>
                                </m:r>
                              </m:e>
                              <m:sub>
                                <m:r>
                                  <a:rPr lang="en-US" sz="2800" b="0" i="1" smtClean="0">
                                    <a:solidFill>
                                      <a:schemeClr val="tx1"/>
                                    </a:solidFill>
                                    <a:latin typeface="Cambria Math"/>
                                  </a:rPr>
                                  <m:t>1</m:t>
                                </m:r>
                              </m:sub>
                            </m:sSub>
                            <m:r>
                              <a:rPr lang="en-US" sz="2800" b="0" i="1" smtClean="0">
                                <a:solidFill>
                                  <a:schemeClr val="tx1"/>
                                </a:solidFill>
                                <a:latin typeface="Cambria Math"/>
                              </a:rPr>
                              <m:t>=1</m:t>
                            </m:r>
                          </m:sub>
                        </m:sSub>
                      </m:num>
                      <m:den>
                        <m:acc>
                          <m:accPr>
                            <m:chr m:val="̂"/>
                            <m:ctrlPr>
                              <a:rPr lang="en-US" sz="2800" b="0" i="1" smtClean="0">
                                <a:solidFill>
                                  <a:schemeClr val="tx1"/>
                                </a:solidFill>
                                <a:latin typeface="Cambria Math" charset="0"/>
                              </a:rPr>
                            </m:ctrlPr>
                          </m:accPr>
                          <m:e>
                            <m:r>
                              <a:rPr lang="en-US" sz="2800" b="0" i="1" smtClean="0">
                                <a:solidFill>
                                  <a:schemeClr val="tx1"/>
                                </a:solidFill>
                                <a:latin typeface="Cambria Math"/>
                              </a:rPr>
                              <m:t>𝐸</m:t>
                            </m:r>
                          </m:e>
                        </m:acc>
                        <m:r>
                          <a:rPr lang="en-US" sz="2800" i="1">
                            <a:solidFill>
                              <a:schemeClr val="tx1"/>
                            </a:solidFill>
                            <a:latin typeface="Cambria Math"/>
                          </a:rPr>
                          <m:t>𝑦</m:t>
                        </m:r>
                        <m:sSub>
                          <m:sSubPr>
                            <m:ctrlPr>
                              <a:rPr lang="en-US" sz="2800" i="1">
                                <a:solidFill>
                                  <a:schemeClr val="tx1"/>
                                </a:solidFill>
                                <a:latin typeface="Cambria Math" charset="0"/>
                              </a:rPr>
                            </m:ctrlPr>
                          </m:sSubPr>
                          <m:e>
                            <m:r>
                              <a:rPr lang="en-US" sz="2800" i="1">
                                <a:solidFill>
                                  <a:schemeClr val="tx1"/>
                                </a:solidFill>
                                <a:latin typeface="Cambria Math"/>
                              </a:rPr>
                              <m:t>|</m:t>
                            </m:r>
                          </m:e>
                          <m:sub>
                            <m:sSub>
                              <m:sSubPr>
                                <m:ctrlPr>
                                  <a:rPr lang="en-US" sz="2800" i="1">
                                    <a:solidFill>
                                      <a:schemeClr val="tx1"/>
                                    </a:solidFill>
                                    <a:latin typeface="Cambria Math" charset="0"/>
                                  </a:rPr>
                                </m:ctrlPr>
                              </m:sSubPr>
                              <m:e>
                                <m:r>
                                  <a:rPr lang="en-US" sz="2800" i="1">
                                    <a:solidFill>
                                      <a:schemeClr val="tx1"/>
                                    </a:solidFill>
                                    <a:latin typeface="Cambria Math"/>
                                  </a:rPr>
                                  <m:t>𝑥</m:t>
                                </m:r>
                              </m:e>
                              <m:sub>
                                <m:r>
                                  <a:rPr lang="en-US" sz="2800" i="1">
                                    <a:solidFill>
                                      <a:schemeClr val="tx1"/>
                                    </a:solidFill>
                                    <a:latin typeface="Cambria Math"/>
                                  </a:rPr>
                                  <m:t>1</m:t>
                                </m:r>
                              </m:sub>
                            </m:sSub>
                            <m:r>
                              <a:rPr lang="en-US" sz="2800" b="0" i="1" smtClean="0">
                                <a:solidFill>
                                  <a:schemeClr val="tx1"/>
                                </a:solidFill>
                                <a:latin typeface="Cambria Math"/>
                              </a:rPr>
                              <m:t>=0</m:t>
                            </m:r>
                          </m:sub>
                        </m:sSub>
                      </m:den>
                    </m:f>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f>
                      <m:fPr>
                        <m:ctrlPr>
                          <a:rPr lang="en-US" sz="2800" b="0" i="1" smtClean="0">
                            <a:solidFill>
                              <a:schemeClr val="tx1"/>
                            </a:solidFill>
                            <a:latin typeface="Cambria Math" charset="0"/>
                            <a:ea typeface="Cambria Math"/>
                          </a:rPr>
                        </m:ctrlPr>
                      </m:fPr>
                      <m:num>
                        <m:func>
                          <m:funcPr>
                            <m:ctrlPr>
                              <a:rPr lang="en-US" sz="2800" i="1">
                                <a:solidFill>
                                  <a:schemeClr val="tx1"/>
                                </a:solidFill>
                                <a:latin typeface="Cambria Math"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charset="0"/>
                                  </a:rPr>
                                </m:ctrlPr>
                              </m:dPr>
                              <m:e>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a:solidFill>
                                      <a:schemeClr val="tx1"/>
                                    </a:solidFill>
                                    <a:latin typeface="Cambria Math"/>
                                    <a:ea typeface="Cambria Math"/>
                                  </a:rPr>
                                  <m:t>∙</m:t>
                                </m:r>
                                <m:r>
                                  <a:rPr lang="en-US" sz="2800" b="0" i="1" smtClean="0">
                                    <a:solidFill>
                                      <a:schemeClr val="tx1"/>
                                    </a:solidFill>
                                    <a:latin typeface="Cambria Math"/>
                                    <a:ea typeface="Cambria Math"/>
                                  </a:rPr>
                                  <m:t>1</m:t>
                                </m:r>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sSubSup>
                              </m:e>
                            </m:d>
                          </m:e>
                        </m:func>
                      </m:num>
                      <m:den>
                        <m:func>
                          <m:funcPr>
                            <m:ctrlPr>
                              <a:rPr lang="en-US" sz="2800" i="1">
                                <a:solidFill>
                                  <a:schemeClr val="tx1"/>
                                </a:solidFill>
                                <a:latin typeface="Cambria Math"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charset="0"/>
                                  </a:rPr>
                                </m:ctrlPr>
                              </m:dPr>
                              <m:e>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0</m:t>
                                </m:r>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sSubSup>
                              </m:e>
                            </m:d>
                          </m:e>
                        </m:func>
                      </m:den>
                    </m:f>
                    <m:r>
                      <a:rPr lang="en-US" sz="2800" b="0" i="1" smtClean="0">
                        <a:solidFill>
                          <a:schemeClr val="tx1"/>
                        </a:solidFill>
                        <a:latin typeface="Cambria Math"/>
                        <a:ea typeface="Cambria Math"/>
                      </a:rPr>
                      <m:t>∙100%=</m:t>
                    </m:r>
                    <m:sSup>
                      <m:sSupPr>
                        <m:ctrlPr>
                          <a:rPr lang="en-US" sz="2800" i="1">
                            <a:solidFill>
                              <a:schemeClr val="tx1"/>
                            </a:solidFill>
                            <a:latin typeface="Cambria Math" charset="0"/>
                          </a:rPr>
                        </m:ctrlPr>
                      </m:sSupPr>
                      <m:e>
                        <m:r>
                          <a:rPr lang="en-US" sz="2800" i="1">
                            <a:solidFill>
                              <a:schemeClr val="tx1"/>
                            </a:solidFill>
                            <a:latin typeface="Cambria Math"/>
                          </a:rPr>
                          <m:t>𝑒</m:t>
                        </m:r>
                      </m:e>
                      <m:sup>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ea typeface="Cambria Math"/>
                                  </a:rPr>
                                  <m:t>𝛽</m:t>
                                </m:r>
                              </m:e>
                            </m:acc>
                          </m:e>
                          <m:sub>
                            <m:r>
                              <a:rPr lang="en-US" sz="2800" i="1">
                                <a:solidFill>
                                  <a:schemeClr val="tx1"/>
                                </a:solidFill>
                                <a:latin typeface="Cambria Math"/>
                              </a:rPr>
                              <m:t>1</m:t>
                            </m:r>
                          </m:sub>
                        </m:sSub>
                      </m:sup>
                    </m:sSup>
                    <m:r>
                      <a:rPr lang="en-US" sz="2800" i="1">
                        <a:solidFill>
                          <a:schemeClr val="tx1"/>
                        </a:solidFill>
                        <a:latin typeface="Cambria Math"/>
                        <a:ea typeface="Cambria Math"/>
                      </a:rPr>
                      <m:t>∙100%</m:t>
                    </m:r>
                  </m:oMath>
                </a14:m>
                <a:r>
                  <a:rPr lang="en-US" sz="2800" dirty="0">
                    <a:solidFill>
                      <a:schemeClr val="tx1"/>
                    </a:solidFill>
                  </a:rPr>
                  <a:t>.</a:t>
                </a:r>
                <a:endParaRPr lang="en-US" sz="2800" dirty="0" smtClean="0">
                  <a:solidFill>
                    <a:schemeClr val="tx1"/>
                  </a:solidFill>
                </a:endParaRPr>
              </a:p>
              <a:p>
                <a:pPr algn="ctr"/>
                <a:endParaRPr lang="en-US" sz="1000" dirty="0" smtClean="0">
                  <a:solidFill>
                    <a:schemeClr val="tx1"/>
                  </a:solidFill>
                </a:endParaRPr>
              </a:p>
              <a:p>
                <a:pPr algn="ctr"/>
                <a:endParaRPr lang="en-US" sz="1000" dirty="0" smtClean="0">
                  <a:solidFill>
                    <a:schemeClr val="tx1"/>
                  </a:solidFill>
                </a:endParaRPr>
              </a:p>
              <a:p>
                <a:pPr algn="ctr"/>
                <a:endParaRPr lang="en-US" sz="1000" dirty="0">
                  <a:solidFill>
                    <a:schemeClr val="tx1"/>
                  </a:solidFill>
                </a:endParaRPr>
              </a:p>
              <a:p>
                <a:pPr marL="457200" indent="-457200" algn="l">
                  <a:buFont typeface="Wingdings" panose="05000000000000000000" pitchFamily="2" charset="2"/>
                  <a:buChar char="q"/>
                </a:pPr>
                <a:r>
                  <a:rPr lang="en-US" sz="2800" i="0" dirty="0" smtClean="0">
                    <a:solidFill>
                      <a:schemeClr val="tx1"/>
                    </a:solidFill>
                  </a:rPr>
                  <a:t>Prediction:</a:t>
                </a:r>
                <a:r>
                  <a:rPr lang="en-US" sz="2800" dirty="0" smtClean="0">
                    <a:solidFill>
                      <a:schemeClr val="tx1"/>
                    </a:solidFill>
                  </a:rPr>
                  <a:t> </a:t>
                </a:r>
                <a14:m>
                  <m:oMath xmlns:m="http://schemas.openxmlformats.org/officeDocument/2006/math">
                    <m:sSup>
                      <m:sSupPr>
                        <m:ctrlPr>
                          <a:rPr lang="en-US" sz="2800" i="1">
                            <a:solidFill>
                              <a:schemeClr val="tx1"/>
                            </a:solidFill>
                            <a:latin typeface="Cambria Math" charset="0"/>
                          </a:rPr>
                        </m:ctrlPr>
                      </m:sSupPr>
                      <m:e>
                        <m:r>
                          <a:rPr lang="en-US" sz="2800" i="1">
                            <a:solidFill>
                              <a:schemeClr val="tx1"/>
                            </a:solidFill>
                            <a:latin typeface="Cambria Math"/>
                          </a:rPr>
                          <m:t>𝑦</m:t>
                        </m:r>
                      </m:e>
                      <m:sup>
                        <m:r>
                          <a:rPr lang="en-US" sz="2800" i="1">
                            <a:solidFill>
                              <a:schemeClr val="tx1"/>
                            </a:solidFill>
                            <a:latin typeface="Cambria Math"/>
                          </a:rPr>
                          <m:t>0</m:t>
                        </m:r>
                      </m:sup>
                    </m:sSup>
                    <m:r>
                      <a:rPr lang="en-US" sz="2800" i="1">
                        <a:solidFill>
                          <a:schemeClr val="tx1"/>
                        </a:solidFill>
                        <a:latin typeface="Cambria Math"/>
                      </a:rPr>
                      <m:t>=</m:t>
                    </m:r>
                    <m:r>
                      <m:rPr>
                        <m:sty m:val="p"/>
                      </m:rPr>
                      <a:rPr lang="en-US" sz="2800">
                        <a:solidFill>
                          <a:schemeClr val="tx1"/>
                        </a:solidFill>
                        <a:latin typeface="Cambria Math"/>
                      </a:rPr>
                      <m:t>exp</m:t>
                    </m:r>
                    <m:r>
                      <a:rPr lang="en-US" sz="2800" i="1">
                        <a:solidFill>
                          <a:schemeClr val="tx1"/>
                        </a:solidFill>
                        <a:latin typeface="Cambria Math"/>
                      </a:rPr>
                      <m:t>⁡</m:t>
                    </m:r>
                    <m:d>
                      <m:dPr>
                        <m:begChr m:val="{"/>
                        <m:endChr m:val="}"/>
                        <m:ctrlPr>
                          <a:rPr lang="en-US" sz="2800" i="1">
                            <a:solidFill>
                              <a:schemeClr val="tx1"/>
                            </a:solidFill>
                            <a:latin typeface="Cambria Math" charset="0"/>
                          </a:rPr>
                        </m:ctrlPr>
                      </m:dPr>
                      <m:e>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0</m:t>
                            </m:r>
                          </m:sub>
                        </m:sSub>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1</m:t>
                            </m:r>
                          </m:sub>
                        </m:sSub>
                        <m:sSubSup>
                          <m:sSubSupPr>
                            <m:ctrlPr>
                              <a:rPr lang="en-US" sz="2800" i="1">
                                <a:solidFill>
                                  <a:schemeClr val="tx1"/>
                                </a:solidFill>
                                <a:latin typeface="Cambria Math" charset="0"/>
                              </a:rPr>
                            </m:ctrlPr>
                          </m:sSubSupPr>
                          <m:e>
                            <m:r>
                              <a:rPr lang="en-US" sz="2800" i="1">
                                <a:solidFill>
                                  <a:schemeClr val="tx1"/>
                                </a:solidFill>
                                <a:latin typeface="Cambria Math"/>
                              </a:rPr>
                              <m:t>𝑥</m:t>
                            </m:r>
                          </m:e>
                          <m:sub>
                            <m:r>
                              <a:rPr lang="en-US" sz="2800" i="1">
                                <a:solidFill>
                                  <a:schemeClr val="tx1"/>
                                </a:solidFill>
                                <a:latin typeface="Cambria Math"/>
                              </a:rPr>
                              <m:t>1</m:t>
                            </m:r>
                          </m:sub>
                          <m:sup>
                            <m:r>
                              <a:rPr lang="en-US" sz="2800" i="1">
                                <a:solidFill>
                                  <a:schemeClr val="tx1"/>
                                </a:solidFill>
                                <a:latin typeface="Cambria Math"/>
                              </a:rPr>
                              <m:t>0</m:t>
                            </m:r>
                          </m:sup>
                        </m:sSubSup>
                        <m:r>
                          <a:rPr lang="en-US" sz="2800" i="1">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a:rPr>
                                  <m:t>𝛽</m:t>
                                </m:r>
                              </m:e>
                            </m:acc>
                          </m:e>
                          <m:sub>
                            <m:r>
                              <a:rPr lang="en-US" sz="2800" i="1">
                                <a:solidFill>
                                  <a:schemeClr val="tx1"/>
                                </a:solidFill>
                                <a:latin typeface="Cambria Math"/>
                              </a:rPr>
                              <m:t>𝑘</m:t>
                            </m:r>
                          </m:sub>
                        </m:sSub>
                        <m:sSubSup>
                          <m:sSubSupPr>
                            <m:ctrlPr>
                              <a:rPr lang="en-US" sz="2800" i="1">
                                <a:solidFill>
                                  <a:schemeClr val="tx1"/>
                                </a:solidFill>
                                <a:latin typeface="Cambria Math" charset="0"/>
                              </a:rPr>
                            </m:ctrlPr>
                          </m:sSubSupPr>
                          <m:e>
                            <m:r>
                              <a:rPr lang="en-US" sz="2800" i="1">
                                <a:solidFill>
                                  <a:schemeClr val="tx1"/>
                                </a:solidFill>
                                <a:latin typeface="Cambria Math"/>
                              </a:rPr>
                              <m:t>𝑥</m:t>
                            </m:r>
                          </m:e>
                          <m:sub>
                            <m:r>
                              <a:rPr lang="en-US" sz="2800" i="1">
                                <a:solidFill>
                                  <a:schemeClr val="tx1"/>
                                </a:solidFill>
                                <a:latin typeface="Cambria Math"/>
                              </a:rPr>
                              <m:t>𝑘</m:t>
                            </m:r>
                          </m:sub>
                          <m:sup>
                            <m:r>
                              <a:rPr lang="en-US" sz="2800" i="1">
                                <a:solidFill>
                                  <a:schemeClr val="tx1"/>
                                </a:solidFill>
                                <a:latin typeface="Cambria Math"/>
                              </a:rPr>
                              <m:t>0</m:t>
                            </m:r>
                          </m:sup>
                        </m:sSubSup>
                      </m:e>
                    </m:d>
                  </m:oMath>
                </a14:m>
                <a:r>
                  <a:rPr lang="en-US" sz="2800" dirty="0">
                    <a:solidFill>
                      <a:schemeClr val="tx1"/>
                    </a:solidFill>
                  </a:rPr>
                  <a:t>.</a:t>
                </a:r>
              </a:p>
              <a:p>
                <a:endParaRPr lang="en-US" sz="2800" dirty="0">
                  <a:solidFill>
                    <a:schemeClr val="tx1"/>
                  </a:solidFill>
                </a:endParaRPr>
              </a:p>
              <a:p>
                <a:endParaRPr lang="en-US" sz="2000" dirty="0" smtClean="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1011936" y="1377702"/>
                <a:ext cx="10838689" cy="4974335"/>
              </a:xfrm>
              <a:blipFill rotWithShape="1">
                <a:blip r:embed="rId2"/>
                <a:stretch>
                  <a:fillRect l="-9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theory (cont.)</a:t>
            </a:r>
            <a:endParaRPr lang="en-US" sz="3200" dirty="0"/>
          </a:p>
        </p:txBody>
      </p:sp>
    </p:spTree>
    <p:extLst>
      <p:ext uri="{BB962C8B-B14F-4D97-AF65-F5344CB8AC3E}">
        <p14:creationId xmlns:p14="http://schemas.microsoft.com/office/powerpoint/2010/main" val="417593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971775" y="1311389"/>
            <a:ext cx="10070592" cy="4974335"/>
          </a:xfrm>
        </p:spPr>
        <p:txBody>
          <a:bodyPr>
            <a:noAutofit/>
          </a:bodyPr>
          <a:lstStyle/>
          <a:p>
            <a:pPr marL="457200" indent="-457200" algn="just">
              <a:buFont typeface="Wingdings" panose="05000000000000000000" pitchFamily="2" charset="2"/>
              <a:buChar char="q"/>
            </a:pPr>
            <a:r>
              <a:rPr lang="en-US" sz="3000" dirty="0">
                <a:solidFill>
                  <a:schemeClr val="tx1"/>
                </a:solidFill>
              </a:rPr>
              <a:t>A real estate specialist is interested in modeling house </a:t>
            </a:r>
            <a:r>
              <a:rPr lang="en-US" sz="3000" dirty="0" smtClean="0">
                <a:solidFill>
                  <a:schemeClr val="tx1"/>
                </a:solidFill>
              </a:rPr>
              <a:t>prices in </a:t>
            </a:r>
            <a:r>
              <a:rPr lang="en-US" sz="3000" dirty="0">
                <a:solidFill>
                  <a:schemeClr val="tx1"/>
                </a:solidFill>
              </a:rPr>
              <a:t>a certain U.S. region. He suspects that house prices depend on such </a:t>
            </a:r>
            <a:r>
              <a:rPr lang="en-US" sz="3000" dirty="0" smtClean="0">
                <a:solidFill>
                  <a:schemeClr val="tx1"/>
                </a:solidFill>
              </a:rPr>
              <a:t>characteristics as </a:t>
            </a:r>
            <a:r>
              <a:rPr lang="en-US" sz="3000" dirty="0">
                <a:solidFill>
                  <a:schemeClr val="tx1"/>
                </a:solidFill>
              </a:rPr>
              <a:t>the number of bedrooms, number of bathrooms, square </a:t>
            </a:r>
            <a:r>
              <a:rPr lang="en-US" sz="3000" dirty="0" smtClean="0">
                <a:solidFill>
                  <a:schemeClr val="tx1"/>
                </a:solidFill>
              </a:rPr>
              <a:t>footage of </a:t>
            </a:r>
            <a:r>
              <a:rPr lang="en-US" sz="3000" dirty="0">
                <a:solidFill>
                  <a:schemeClr val="tx1"/>
                </a:solidFill>
              </a:rPr>
              <a:t>the house, type of heating (central/electrical/none), presence of air </a:t>
            </a:r>
            <a:r>
              <a:rPr lang="en-US" sz="3000" dirty="0" smtClean="0">
                <a:solidFill>
                  <a:schemeClr val="tx1"/>
                </a:solidFill>
              </a:rPr>
              <a:t>conditioner (A/C</a:t>
            </a:r>
            <a:r>
              <a:rPr lang="en-US" sz="3000" dirty="0">
                <a:solidFill>
                  <a:schemeClr val="tx1"/>
                </a:solidFill>
              </a:rPr>
              <a:t>) (yes/no), and lot size. He obtains the </a:t>
            </a:r>
            <a:r>
              <a:rPr lang="en-US" sz="3000" dirty="0">
                <a:solidFill>
                  <a:schemeClr val="tx1"/>
                </a:solidFill>
                <a:hlinkClick r:id="rId2" action="ppaction://hlinkfile"/>
              </a:rPr>
              <a:t>data</a:t>
            </a:r>
            <a:r>
              <a:rPr lang="en-US" sz="3000" dirty="0">
                <a:solidFill>
                  <a:schemeClr val="tx1"/>
                </a:solidFill>
              </a:rPr>
              <a:t> on 30 </a:t>
            </a:r>
            <a:r>
              <a:rPr lang="en-US" sz="3000" dirty="0" smtClean="0">
                <a:solidFill>
                  <a:schemeClr val="tx1"/>
                </a:solidFill>
              </a:rPr>
              <a:t>houses currently </a:t>
            </a:r>
            <a:r>
              <a:rPr lang="en-US" sz="3000" dirty="0">
                <a:solidFill>
                  <a:schemeClr val="tx1"/>
                </a:solidFill>
              </a:rPr>
              <a:t>on the market.</a:t>
            </a:r>
          </a:p>
          <a:p>
            <a:endParaRPr lang="en-US" sz="2000" dirty="0" smtClean="0">
              <a:solidFill>
                <a:schemeClr val="tx1"/>
              </a:solidFill>
            </a:endParaRPr>
          </a:p>
          <a:p>
            <a:pPr marL="571500" indent="-571500">
              <a:buFont typeface="Wingdings" panose="05000000000000000000" pitchFamily="2" charset="2"/>
              <a:buChar char="q"/>
            </a:pPr>
            <a:endParaRPr lang="en-US" sz="24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2370271" y="428264"/>
            <a:ext cx="7273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a:t>
            </a:r>
            <a:endParaRPr lang="en-US" sz="3200" dirty="0"/>
          </a:p>
        </p:txBody>
      </p:sp>
    </p:spTree>
    <p:extLst>
      <p:ext uri="{BB962C8B-B14F-4D97-AF65-F5344CB8AC3E}">
        <p14:creationId xmlns:p14="http://schemas.microsoft.com/office/powerpoint/2010/main" val="1847308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1167773" y="353568"/>
            <a:ext cx="10012291" cy="694952"/>
          </a:xfrm>
        </p:spPr>
        <p:txBody>
          <a:bodyPr>
            <a:normAutofit/>
          </a:bodyPr>
          <a:lstStyle/>
          <a:p>
            <a:r>
              <a:rPr lang="en-US" sz="3200" dirty="0" smtClean="0"/>
              <a:t> GENERAL LINEAR REGRESSION: OVERVIEW</a:t>
            </a: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1060708" y="1267968"/>
                <a:ext cx="10497308" cy="4559808"/>
              </a:xfrm>
            </p:spPr>
            <p:txBody>
              <a:bodyPr>
                <a:noAutofit/>
              </a:bodyPr>
              <a:lstStyle/>
              <a:p>
                <a:pPr>
                  <a:buFont typeface="Wingdings" panose="05000000000000000000" pitchFamily="2" charset="2"/>
                  <a:buChar char="q"/>
                </a:pPr>
                <a:r>
                  <a:rPr lang="en-US" sz="2800" i="1" dirty="0" smtClean="0">
                    <a:solidFill>
                      <a:schemeClr val="tx1"/>
                    </a:solidFill>
                  </a:rPr>
                  <a:t> General Linear </a:t>
                </a:r>
                <a:r>
                  <a:rPr lang="en-US" sz="2800" i="1" dirty="0">
                    <a:solidFill>
                      <a:schemeClr val="tx1"/>
                    </a:solidFill>
                  </a:rPr>
                  <a:t>Regression </a:t>
                </a:r>
                <a:r>
                  <a:rPr lang="en-US" sz="2800" dirty="0">
                    <a:solidFill>
                      <a:schemeClr val="tx1"/>
                    </a:solidFill>
                  </a:rPr>
                  <a:t>model is  </a:t>
                </a:r>
              </a:p>
              <a:p>
                <a:pPr marL="0" indent="0">
                  <a:buNone/>
                </a:pPr>
                <a:r>
                  <a:rPr lang="en-US" sz="2800" b="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r>
                      <a:rPr lang="en-US" sz="2800" b="0" i="1">
                        <a:solidFill>
                          <a:schemeClr val="tx1"/>
                        </a:solidFill>
                        <a:latin typeface="Cambria Math" panose="02040503050406030204" pitchFamily="18" charset="0"/>
                      </a:rPr>
                      <m:t>=</m:t>
                    </m:r>
                    <m:sSub>
                      <m:sSubPr>
                        <m:ctrlPr>
                          <a:rPr lang="en-US" sz="2800" b="0" i="1">
                            <a:solidFill>
                              <a:schemeClr val="tx1"/>
                            </a:solidFill>
                            <a:latin typeface="Cambria Math" charset="0"/>
                          </a:rPr>
                        </m:ctrlPr>
                      </m:sSubPr>
                      <m:e>
                        <m:r>
                          <a:rPr lang="en-US" sz="2800" b="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rPr>
                          <m:t>0</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b="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r>
                      <a:rPr lang="en-US" sz="2800" b="0" i="1">
                        <a:solidFill>
                          <a:schemeClr val="tx1"/>
                        </a:solidFill>
                        <a:latin typeface="Cambria Math" panose="02040503050406030204" pitchFamily="18" charset="0"/>
                      </a:rPr>
                      <m:t>+</m:t>
                    </m:r>
                    <m:r>
                      <a:rPr lang="en-US" sz="2800" b="0" i="1">
                        <a:solidFill>
                          <a:schemeClr val="tx1"/>
                        </a:solidFill>
                        <a:latin typeface="Cambria Math" panose="02040503050406030204" pitchFamily="18" charset="0"/>
                        <a:ea typeface="Cambria Math" panose="02040503050406030204" pitchFamily="18" charset="0"/>
                      </a:rPr>
                      <m:t>𝜀</m:t>
                    </m:r>
                    <m:r>
                      <a:rPr lang="en-US" sz="2800" b="0" i="0">
                        <a:solidFill>
                          <a:schemeClr val="tx1"/>
                        </a:solidFill>
                        <a:latin typeface="Cambria Math" panose="02040503050406030204" pitchFamily="18" charset="0"/>
                        <a:ea typeface="Cambria Math" panose="02040503050406030204" pitchFamily="18" charset="0"/>
                      </a:rPr>
                      <m:t> </m:t>
                    </m:r>
                  </m:oMath>
                </a14:m>
                <a:r>
                  <a:rPr lang="en-US" sz="2800" b="0" i="0" dirty="0" smtClean="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𝜀</m:t>
                    </m:r>
                  </m:oMath>
                </a14:m>
                <a:r>
                  <a:rPr lang="en-US" sz="2800" b="0" i="0" dirty="0">
                    <a:solidFill>
                      <a:schemeClr val="tx1"/>
                    </a:solidFill>
                    <a:latin typeface="Cambria Math" panose="02040503050406030204" pitchFamily="18" charset="0"/>
                    <a:ea typeface="Cambria Math" panose="02040503050406030204" pitchFamily="18" charset="0"/>
                  </a:rPr>
                  <a:t> </a:t>
                </a:r>
                <a:r>
                  <a:rPr lang="en-US" sz="2800" b="0" i="0" dirty="0">
                    <a:solidFill>
                      <a:schemeClr val="tx1"/>
                    </a:solidFill>
                    <a:latin typeface="+mj-lt"/>
                    <a:ea typeface="Cambria Math" panose="02040503050406030204" pitchFamily="18" charset="0"/>
                  </a:rPr>
                  <a:t>is a</a:t>
                </a:r>
                <a:r>
                  <a:rPr lang="en-US" sz="2800" b="0" i="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2800" b="0" i="1">
                        <a:solidFill>
                          <a:schemeClr val="tx1"/>
                        </a:solidFill>
                        <a:latin typeface="Cambria Math" panose="02040503050406030204" pitchFamily="18" charset="0"/>
                        <a:ea typeface="Cambria Math" panose="02040503050406030204" pitchFamily="18" charset="0"/>
                      </a:rPr>
                      <m:t>𝑁</m:t>
                    </m:r>
                    <m:d>
                      <m:dPr>
                        <m:ctrlPr>
                          <a:rPr lang="en-US" sz="2800" b="0" i="1">
                            <a:solidFill>
                              <a:schemeClr val="tx1"/>
                            </a:solidFill>
                            <a:latin typeface="Cambria Math" charset="0"/>
                            <a:ea typeface="Cambria Math" panose="02040503050406030204" pitchFamily="18" charset="0"/>
                          </a:rPr>
                        </m:ctrlPr>
                      </m:dPr>
                      <m:e>
                        <m:r>
                          <a:rPr lang="en-US" sz="2800" b="0" i="0">
                            <a:solidFill>
                              <a:schemeClr val="tx1"/>
                            </a:solidFill>
                            <a:latin typeface="Cambria Math" panose="02040503050406030204" pitchFamily="18" charset="0"/>
                            <a:ea typeface="Cambria Math" panose="02040503050406030204" pitchFamily="18" charset="0"/>
                          </a:rPr>
                          <m:t>0,</m:t>
                        </m:r>
                        <m:sSup>
                          <m:sSupPr>
                            <m:ctrlPr>
                              <a:rPr lang="en-US" sz="2800" b="0" i="1">
                                <a:solidFill>
                                  <a:schemeClr val="tx1"/>
                                </a:solidFill>
                                <a:latin typeface="Cambria Math" charset="0"/>
                                <a:ea typeface="Cambria Math" panose="02040503050406030204" pitchFamily="18" charset="0"/>
                              </a:rPr>
                            </m:ctrlPr>
                          </m:sSupPr>
                          <m:e>
                            <m:r>
                              <a:rPr lang="en-US" sz="2800" b="0" i="1">
                                <a:solidFill>
                                  <a:schemeClr val="tx1"/>
                                </a:solidFill>
                                <a:latin typeface="Cambria Math" panose="02040503050406030204" pitchFamily="18" charset="0"/>
                                <a:ea typeface="Cambria Math" panose="02040503050406030204" pitchFamily="18" charset="0"/>
                              </a:rPr>
                              <m:t>𝜎</m:t>
                            </m:r>
                          </m:e>
                          <m:sup>
                            <m:r>
                              <a:rPr lang="en-US" sz="2800" b="0" i="1">
                                <a:solidFill>
                                  <a:schemeClr val="tx1"/>
                                </a:solidFill>
                                <a:latin typeface="Cambria Math" panose="02040503050406030204" pitchFamily="18" charset="0"/>
                                <a:ea typeface="Cambria Math" panose="02040503050406030204" pitchFamily="18" charset="0"/>
                              </a:rPr>
                              <m:t>2</m:t>
                            </m:r>
                          </m:sup>
                        </m:sSup>
                        <m:r>
                          <a:rPr lang="en-US" sz="2800" b="0" i="1" smtClean="0">
                            <a:solidFill>
                              <a:schemeClr val="tx1"/>
                            </a:solidFill>
                            <a:latin typeface="Cambria Math" panose="02040503050406030204" pitchFamily="18" charset="0"/>
                            <a:ea typeface="Cambria Math" panose="02040503050406030204" pitchFamily="18" charset="0"/>
                          </a:rPr>
                          <m:t> </m:t>
                        </m:r>
                      </m:e>
                    </m:d>
                    <m:r>
                      <a:rPr lang="en-US" sz="2800" b="0" i="0" smtClean="0">
                        <a:solidFill>
                          <a:schemeClr val="tx1"/>
                        </a:solidFill>
                        <a:latin typeface="Cambria Math" panose="02040503050406030204" pitchFamily="18" charset="0"/>
                        <a:ea typeface="Cambria Math" panose="02040503050406030204" pitchFamily="18" charset="0"/>
                      </a:rPr>
                      <m:t> </m:t>
                    </m:r>
                  </m:oMath>
                </a14:m>
                <a:r>
                  <a:rPr lang="en-US" sz="2800" i="1" dirty="0">
                    <a:solidFill>
                      <a:schemeClr val="tx1"/>
                    </a:solidFill>
                  </a:rPr>
                  <a:t>random </a:t>
                </a:r>
                <a:endParaRPr lang="en-US" sz="2800" i="1" dirty="0" smtClean="0">
                  <a:solidFill>
                    <a:schemeClr val="tx1"/>
                  </a:solidFill>
                </a:endParaRPr>
              </a:p>
              <a:p>
                <a:pPr marL="0" indent="0">
                  <a:buNone/>
                </a:pPr>
                <a:r>
                  <a:rPr lang="en-US" sz="2800" i="1" dirty="0"/>
                  <a:t> </a:t>
                </a:r>
                <a:r>
                  <a:rPr lang="en-US" sz="2800" i="1" dirty="0" smtClean="0"/>
                  <a:t>    </a:t>
                </a:r>
                <a:r>
                  <a:rPr lang="en-US" sz="2800" i="1" dirty="0" smtClean="0">
                    <a:solidFill>
                      <a:schemeClr val="tx1"/>
                    </a:solidFill>
                  </a:rPr>
                  <a:t>error</a:t>
                </a:r>
                <a:r>
                  <a:rPr lang="en-US" sz="2800" dirty="0" smtClean="0">
                    <a:solidFill>
                      <a:schemeClr val="tx1"/>
                    </a:solidFill>
                  </a:rPr>
                  <a:t>. Equivalently</a:t>
                </a:r>
                <a:r>
                  <a:rPr lang="en-US" sz="2800" dirty="0">
                    <a:solidFill>
                      <a:schemeClr val="tx1"/>
                    </a:solidFill>
                  </a:rPr>
                  <a:t>, </a:t>
                </a:r>
                <a14:m>
                  <m:oMath xmlns:m="http://schemas.openxmlformats.org/officeDocument/2006/math">
                    <m:r>
                      <a:rPr lang="en-US" sz="2800" b="0" i="1">
                        <a:solidFill>
                          <a:schemeClr val="tx1"/>
                        </a:solidFill>
                        <a:latin typeface="Cambria Math" panose="02040503050406030204" pitchFamily="18" charset="0"/>
                      </a:rPr>
                      <m:t>𝑦</m:t>
                    </m:r>
                  </m:oMath>
                </a14:m>
                <a:r>
                  <a:rPr lang="en-US" sz="2800" dirty="0">
                    <a:solidFill>
                      <a:schemeClr val="tx1"/>
                    </a:solidFill>
                  </a:rPr>
                  <a:t> is a normally </a:t>
                </a:r>
                <a:r>
                  <a:rPr lang="en-US" sz="2800" dirty="0" smtClean="0">
                    <a:solidFill>
                      <a:schemeClr val="tx1"/>
                    </a:solidFill>
                  </a:rPr>
                  <a:t>distributed </a:t>
                </a:r>
                <a:r>
                  <a:rPr lang="en-US" sz="2800" dirty="0">
                    <a:solidFill>
                      <a:schemeClr val="tx1"/>
                    </a:solidFill>
                  </a:rPr>
                  <a:t>random </a:t>
                </a:r>
                <a:r>
                  <a:rPr lang="en-US" sz="2800" dirty="0" smtClean="0">
                    <a:solidFill>
                      <a:schemeClr val="tx1"/>
                    </a:solidFill>
                  </a:rPr>
                  <a:t>variable</a:t>
                </a:r>
              </a:p>
              <a:p>
                <a:pPr marL="0" indent="0">
                  <a:buNone/>
                </a:pPr>
                <a:r>
                  <a:rPr lang="en-US" sz="2800" dirty="0"/>
                  <a:t> </a:t>
                </a:r>
                <a:r>
                  <a:rPr lang="en-US" sz="2800" dirty="0" smtClean="0"/>
                  <a:t> </a:t>
                </a:r>
                <a:r>
                  <a:rPr lang="en-US" sz="2800" dirty="0" smtClean="0">
                    <a:solidFill>
                      <a:schemeClr val="tx1"/>
                    </a:solidFill>
                  </a:rPr>
                  <a:t>   with mean </a:t>
                </a:r>
                <a14:m>
                  <m:oMath xmlns:m="http://schemas.openxmlformats.org/officeDocument/2006/math">
                    <m:r>
                      <a:rPr lang="en-US" sz="2800" b="0" i="1" smtClean="0">
                        <a:solidFill>
                          <a:schemeClr val="tx1"/>
                        </a:solidFill>
                        <a:latin typeface="Cambria Math" panose="02040503050406030204" pitchFamily="18" charset="0"/>
                      </a:rPr>
                      <m:t>𝐸𝑦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rPr>
                      <m:t>+…</m:t>
                    </m:r>
                    <m:r>
                      <a:rPr lang="en-US" sz="2800" b="0" i="0">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a:solidFill>
                                  <a:schemeClr val="tx1"/>
                                </a:solidFill>
                                <a:latin typeface="Cambria Math" panose="02040503050406030204" pitchFamily="18" charset="0"/>
                                <a:ea typeface="Cambria Math" panose="02040503050406030204" pitchFamily="18" charset="0"/>
                              </a:rPr>
                              <m:t>𝑘</m:t>
                            </m:r>
                          </m:sub>
                        </m:sSub>
                        <m:r>
                          <a:rPr lang="en-US" sz="2800" i="1">
                            <a:solidFill>
                              <a:schemeClr val="tx1"/>
                            </a:solidFill>
                            <a:latin typeface="Cambria Math" panose="02040503050406030204" pitchFamily="18" charset="0"/>
                          </a:rPr>
                          <m:t>𝑥</m:t>
                        </m:r>
                      </m:e>
                      <m:sub>
                        <m:r>
                          <a:rPr lang="en-US" sz="2800" b="0" i="1">
                            <a:solidFill>
                              <a:schemeClr val="tx1"/>
                            </a:solidFill>
                            <a:latin typeface="Cambria Math" panose="02040503050406030204" pitchFamily="18" charset="0"/>
                          </a:rPr>
                          <m:t>𝑘</m:t>
                        </m:r>
                      </m:sub>
                    </m:sSub>
                  </m:oMath>
                </a14:m>
                <a:r>
                  <a:rPr lang="en-US" sz="2800" dirty="0">
                    <a:solidFill>
                      <a:schemeClr val="tx1"/>
                    </a:solidFill>
                  </a:rPr>
                  <a:t> and variance </a:t>
                </a:r>
                <a14:m>
                  <m:oMath xmlns:m="http://schemas.openxmlformats.org/officeDocument/2006/math">
                    <m:sSup>
                      <m:sSupPr>
                        <m:ctrlPr>
                          <a:rPr lang="en-US" sz="2800" i="1">
                            <a:solidFill>
                              <a:schemeClr val="tx1"/>
                            </a:solidFill>
                            <a:latin typeface="Cambria Math"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endParaRPr lang="en-US" sz="2800" dirty="0" smtClean="0">
                  <a:solidFill>
                    <a:schemeClr val="tx1"/>
                  </a:solidFill>
                </a:endParaRPr>
              </a:p>
              <a:p>
                <a:pPr marL="0" indent="0">
                  <a:buNone/>
                </a:pPr>
                <a:endParaRPr lang="en-US" sz="1200" dirty="0">
                  <a:solidFill>
                    <a:schemeClr val="tx1"/>
                  </a:solidFill>
                </a:endParaRPr>
              </a:p>
              <a:p>
                <a:pPr>
                  <a:buFont typeface="Wingdings" panose="05000000000000000000" pitchFamily="2" charset="2"/>
                  <a:buChar char="q"/>
                </a:pPr>
                <a:r>
                  <a:rPr lang="en-US" sz="2800" dirty="0" smtClean="0">
                    <a:solidFill>
                      <a:schemeClr val="tx1"/>
                    </a:solidFill>
                  </a:rPr>
                  <a:t>  Parameters </a:t>
                </a:r>
                <a:r>
                  <a:rPr lang="en-US" sz="2800" dirty="0">
                    <a:solidFill>
                      <a:schemeClr val="tx1"/>
                    </a:solidFill>
                  </a:rPr>
                  <a:t>are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i="1">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ea typeface="Cambria Math" panose="02040503050406030204" pitchFamily="18" charset="0"/>
                          </a:rPr>
                          <m:t>𝛽</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 and </a:t>
                </a:r>
                <a14:m>
                  <m:oMath xmlns:m="http://schemas.openxmlformats.org/officeDocument/2006/math">
                    <m:sSup>
                      <m:sSupPr>
                        <m:ctrlPr>
                          <a:rPr lang="en-US" sz="2800" i="1">
                            <a:solidFill>
                              <a:schemeClr val="tx1"/>
                            </a:solidFill>
                            <a:latin typeface="Cambria Math"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𝜎</m:t>
                        </m:r>
                      </m:e>
                      <m:sup>
                        <m:r>
                          <a:rPr lang="en-US" sz="2800" i="1">
                            <a:solidFill>
                              <a:schemeClr val="tx1"/>
                            </a:solidFill>
                            <a:latin typeface="Cambria Math" panose="02040503050406030204" pitchFamily="18" charset="0"/>
                            <a:ea typeface="Cambria Math" panose="02040503050406030204" pitchFamily="18" charset="0"/>
                          </a:rPr>
                          <m:t>2</m:t>
                        </m:r>
                      </m:sup>
                    </m:sSup>
                  </m:oMath>
                </a14:m>
                <a:r>
                  <a:rPr lang="en-US" sz="2800" dirty="0">
                    <a:solidFill>
                      <a:schemeClr val="tx1"/>
                    </a:solidFill>
                  </a:rPr>
                  <a:t>.</a:t>
                </a:r>
                <a:endParaRPr lang="en-US" sz="2800" dirty="0" smtClean="0">
                  <a:solidFill>
                    <a:schemeClr val="tx1"/>
                  </a:solidFill>
                </a:endParaRPr>
              </a:p>
              <a:p>
                <a:pPr marL="0" indent="0">
                  <a:buNone/>
                </a:pPr>
                <a:endParaRPr lang="en-US" sz="1200" dirty="0">
                  <a:solidFill>
                    <a:schemeClr val="tx1"/>
                  </a:solidFill>
                </a:endParaRPr>
              </a:p>
              <a:p>
                <a:pPr>
                  <a:buFont typeface="Wingdings" panose="05000000000000000000" pitchFamily="2" charset="2"/>
                  <a:buChar char="q"/>
                </a:pPr>
                <a:r>
                  <a:rPr lang="en-US" sz="2800" dirty="0" smtClean="0">
                    <a:solidFill>
                      <a:schemeClr val="tx1"/>
                    </a:solidFill>
                  </a:rPr>
                  <a:t>  Fitted </a:t>
                </a:r>
                <a:r>
                  <a:rPr lang="en-US" sz="2800" dirty="0">
                    <a:solidFill>
                      <a:schemeClr val="tx1"/>
                    </a:solidFill>
                  </a:rPr>
                  <a:t>model is </a:t>
                </a:r>
                <a14:m>
                  <m:oMath xmlns:m="http://schemas.openxmlformats.org/officeDocument/2006/math">
                    <m:acc>
                      <m:accPr>
                        <m:chr m:val="̂"/>
                        <m:ctrlPr>
                          <a:rPr lang="en-US" sz="2800" i="1" smtClean="0">
                            <a:solidFill>
                              <a:schemeClr val="tx1"/>
                            </a:solidFill>
                            <a:latin typeface="Cambria Math" charset="0"/>
                          </a:rPr>
                        </m:ctrlPr>
                      </m:accPr>
                      <m:e>
                        <m:r>
                          <a:rPr lang="en-US" sz="2800" b="0" i="1" smtClean="0">
                            <a:solidFill>
                              <a:schemeClr val="tx1"/>
                            </a:solidFill>
                            <a:latin typeface="Cambria Math" panose="02040503050406030204" pitchFamily="18" charset="0"/>
                          </a:rPr>
                          <m:t>𝐸</m:t>
                        </m:r>
                      </m:e>
                    </m:acc>
                    <m:r>
                      <a:rPr lang="en-US" sz="2800" b="0" i="1" smtClean="0">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smtClean="0">
                            <a:solidFill>
                              <a:schemeClr val="tx1"/>
                            </a:solidFill>
                            <a:latin typeface="Cambria Math"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𝑥</m:t>
                        </m:r>
                      </m:e>
                      <m:sub>
                        <m:r>
                          <a:rPr lang="en-US" sz="2800" b="0" i="1" smtClean="0">
                            <a:solidFill>
                              <a:schemeClr val="tx1"/>
                            </a:solidFill>
                            <a:latin typeface="Cambria Math" panose="02040503050406030204" pitchFamily="18" charset="0"/>
                            <a:ea typeface="Cambria Math" panose="02040503050406030204" pitchFamily="18" charset="0"/>
                          </a:rPr>
                          <m:t>𝑘</m:t>
                        </m:r>
                      </m:sub>
                    </m:sSub>
                  </m:oMath>
                </a14:m>
                <a:r>
                  <a:rPr lang="en-US" sz="2800" dirty="0">
                    <a:solidFill>
                      <a:schemeClr val="tx1"/>
                    </a:solidFill>
                  </a:rPr>
                  <a:t>.</a:t>
                </a:r>
              </a:p>
              <a:p>
                <a:pPr marL="0" indent="0">
                  <a:buNone/>
                </a:pPr>
                <a:endParaRPr lang="en-US" sz="2400" dirty="0">
                  <a:solidFill>
                    <a:schemeClr val="tx1"/>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1060708" y="1267968"/>
                <a:ext cx="10497308" cy="4559808"/>
              </a:xfrm>
              <a:blipFill rotWithShape="1">
                <a:blip r:embed="rId2"/>
                <a:stretch>
                  <a:fillRect l="-987" t="-12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solidFill>
                  <a:schemeClr val="tx1"/>
                </a:solidFill>
              </a:rPr>
              <a:t>2</a:t>
            </a:fld>
            <a:endParaRPr lang="en-US" dirty="0">
              <a:solidFill>
                <a:schemeClr val="tx1"/>
              </a:solidFill>
            </a:endParaRPr>
          </a:p>
        </p:txBody>
      </p:sp>
    </p:spTree>
    <p:extLst>
      <p:ext uri="{BB962C8B-B14F-4D97-AF65-F5344CB8AC3E}">
        <p14:creationId xmlns:p14="http://schemas.microsoft.com/office/powerpoint/2010/main" val="1263656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1011937" y="1377702"/>
            <a:ext cx="10070592"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Construct histogram for house prices.</a:t>
            </a:r>
          </a:p>
          <a:p>
            <a:pPr algn="l"/>
            <a:r>
              <a:rPr lang="en-US" sz="1800" dirty="0" err="1" smtClean="0">
                <a:solidFill>
                  <a:schemeClr val="tx1"/>
                </a:solidFill>
              </a:rPr>
              <a:t>real.estate.data</a:t>
            </a:r>
            <a:r>
              <a:rPr lang="en-US" sz="1800" dirty="0" smtClean="0">
                <a:solidFill>
                  <a:schemeClr val="tx1"/>
                </a:solidFill>
              </a:rPr>
              <a:t>&lt;- read.csv(file=“./GammaExampleData.csv",  header=TRUE, </a:t>
            </a:r>
            <a:r>
              <a:rPr lang="en-US" sz="1800" dirty="0" err="1" smtClean="0">
                <a:solidFill>
                  <a:schemeClr val="tx1"/>
                </a:solidFill>
              </a:rPr>
              <a:t>sep</a:t>
            </a:r>
            <a:r>
              <a:rPr lang="en-US" sz="1800" dirty="0" smtClean="0">
                <a:solidFill>
                  <a:schemeClr val="tx1"/>
                </a:solidFill>
              </a:rPr>
              <a:t>=",")</a:t>
            </a:r>
          </a:p>
          <a:p>
            <a:pPr algn="l"/>
            <a:endParaRPr lang="en-US" sz="1000" dirty="0" smtClean="0">
              <a:solidFill>
                <a:schemeClr val="tx1"/>
              </a:solidFill>
            </a:endParaRPr>
          </a:p>
          <a:p>
            <a:pPr algn="l"/>
            <a:r>
              <a:rPr lang="en-US" sz="1800" dirty="0" smtClean="0">
                <a:solidFill>
                  <a:schemeClr val="tx1"/>
                </a:solidFill>
              </a:rPr>
              <a:t>#rescaling variables </a:t>
            </a:r>
          </a:p>
          <a:p>
            <a:pPr algn="l"/>
            <a:r>
              <a:rPr lang="en-US" sz="1800" dirty="0" smtClean="0">
                <a:solidFill>
                  <a:schemeClr val="tx1"/>
                </a:solidFill>
              </a:rPr>
              <a:t>price10K&lt;- </a:t>
            </a:r>
            <a:r>
              <a:rPr lang="en-US" sz="1800" dirty="0" err="1" smtClean="0">
                <a:solidFill>
                  <a:schemeClr val="tx1"/>
                </a:solidFill>
              </a:rPr>
              <a:t>real.estate.data$price</a:t>
            </a:r>
            <a:r>
              <a:rPr lang="en-US" sz="1800" dirty="0" smtClean="0">
                <a:solidFill>
                  <a:schemeClr val="tx1"/>
                </a:solidFill>
              </a:rPr>
              <a:t>/10000</a:t>
            </a:r>
          </a:p>
          <a:p>
            <a:pPr algn="l"/>
            <a:r>
              <a:rPr lang="en-US" sz="1800" dirty="0" err="1" smtClean="0">
                <a:solidFill>
                  <a:schemeClr val="tx1"/>
                </a:solidFill>
              </a:rPr>
              <a:t>sqftK</a:t>
            </a:r>
            <a:r>
              <a:rPr lang="en-US" sz="1800" dirty="0" smtClean="0">
                <a:solidFill>
                  <a:schemeClr val="tx1"/>
                </a:solidFill>
              </a:rPr>
              <a:t>&lt;-</a:t>
            </a:r>
            <a:r>
              <a:rPr lang="en-US" sz="1800" dirty="0" err="1" smtClean="0">
                <a:solidFill>
                  <a:schemeClr val="tx1"/>
                </a:solidFill>
              </a:rPr>
              <a:t>real.estate.data$sqft</a:t>
            </a:r>
            <a:r>
              <a:rPr lang="en-US" sz="1800" dirty="0" smtClean="0">
                <a:solidFill>
                  <a:schemeClr val="tx1"/>
                </a:solidFill>
              </a:rPr>
              <a:t>/1000</a:t>
            </a:r>
          </a:p>
          <a:p>
            <a:pPr algn="l"/>
            <a:r>
              <a:rPr lang="en-US" sz="1800" dirty="0" err="1" smtClean="0">
                <a:solidFill>
                  <a:schemeClr val="tx1"/>
                </a:solidFill>
              </a:rPr>
              <a:t>lotK</a:t>
            </a:r>
            <a:r>
              <a:rPr lang="en-US" sz="1800" dirty="0" smtClean="0">
                <a:solidFill>
                  <a:schemeClr val="tx1"/>
                </a:solidFill>
              </a:rPr>
              <a:t>&lt;-</a:t>
            </a:r>
            <a:r>
              <a:rPr lang="en-US" sz="1800" dirty="0" err="1" smtClean="0">
                <a:solidFill>
                  <a:schemeClr val="tx1"/>
                </a:solidFill>
              </a:rPr>
              <a:t>real.estate.data$lot</a:t>
            </a:r>
            <a:r>
              <a:rPr lang="en-US" sz="1800" dirty="0" smtClean="0">
                <a:solidFill>
                  <a:schemeClr val="tx1"/>
                </a:solidFill>
              </a:rPr>
              <a:t>/1000</a:t>
            </a:r>
          </a:p>
          <a:p>
            <a:pPr algn="l"/>
            <a:endParaRPr lang="en-US" sz="1800" dirty="0" smtClean="0">
              <a:solidFill>
                <a:schemeClr val="tx1"/>
              </a:solidFill>
            </a:endParaRPr>
          </a:p>
          <a:p>
            <a:pPr algn="l"/>
            <a:r>
              <a:rPr lang="en-US" sz="1800" dirty="0">
                <a:solidFill>
                  <a:schemeClr val="tx1"/>
                </a:solidFill>
              </a:rPr>
              <a:t>#plotting histogram with fitted normal density</a:t>
            </a:r>
          </a:p>
          <a:p>
            <a:pPr algn="l"/>
            <a:r>
              <a:rPr lang="en-US" sz="1800" dirty="0" err="1">
                <a:solidFill>
                  <a:schemeClr val="tx1"/>
                </a:solidFill>
              </a:rPr>
              <a:t>install.packages</a:t>
            </a:r>
            <a:r>
              <a:rPr lang="en-US" sz="1800" dirty="0">
                <a:solidFill>
                  <a:schemeClr val="tx1"/>
                </a:solidFill>
              </a:rPr>
              <a:t>("</a:t>
            </a:r>
            <a:r>
              <a:rPr lang="en-US" sz="1800" dirty="0" err="1">
                <a:solidFill>
                  <a:schemeClr val="tx1"/>
                </a:solidFill>
              </a:rPr>
              <a:t>rcompanion</a:t>
            </a:r>
            <a:r>
              <a:rPr lang="en-US" sz="1800" dirty="0">
                <a:solidFill>
                  <a:schemeClr val="tx1"/>
                </a:solidFill>
              </a:rPr>
              <a:t>")</a:t>
            </a:r>
          </a:p>
          <a:p>
            <a:pPr algn="l"/>
            <a:r>
              <a:rPr lang="en-US" sz="1800" dirty="0">
                <a:solidFill>
                  <a:schemeClr val="tx1"/>
                </a:solidFill>
              </a:rPr>
              <a:t>library(</a:t>
            </a:r>
            <a:r>
              <a:rPr lang="en-US" sz="1800" dirty="0" err="1">
                <a:solidFill>
                  <a:schemeClr val="tx1"/>
                </a:solidFill>
              </a:rPr>
              <a:t>rcompanion</a:t>
            </a:r>
            <a:r>
              <a:rPr lang="en-US" sz="1800" dirty="0">
                <a:solidFill>
                  <a:schemeClr val="tx1"/>
                </a:solidFill>
              </a:rPr>
              <a:t>)</a:t>
            </a:r>
          </a:p>
          <a:p>
            <a:pPr algn="l"/>
            <a:r>
              <a:rPr lang="en-US" sz="1800" dirty="0" err="1">
                <a:solidFill>
                  <a:schemeClr val="tx1"/>
                </a:solidFill>
              </a:rPr>
              <a:t>plotNormalHistogram</a:t>
            </a:r>
            <a:r>
              <a:rPr lang="en-US" sz="1800" dirty="0">
                <a:solidFill>
                  <a:schemeClr val="tx1"/>
                </a:solidFill>
              </a:rPr>
              <a:t>(price10K)</a:t>
            </a:r>
            <a:endParaRPr lang="en-US" sz="1800" dirty="0" smtClean="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408" y="2930486"/>
            <a:ext cx="4709945" cy="2733313"/>
          </a:xfrm>
          <a:prstGeom prst="rect">
            <a:avLst/>
          </a:prstGeom>
        </p:spPr>
      </p:pic>
    </p:spTree>
    <p:extLst>
      <p:ext uri="{BB962C8B-B14F-4D97-AF65-F5344CB8AC3E}">
        <p14:creationId xmlns:p14="http://schemas.microsoft.com/office/powerpoint/2010/main" val="199321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1011937" y="1377702"/>
            <a:ext cx="10070592"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Fit a gamma regression model.</a:t>
            </a:r>
          </a:p>
          <a:p>
            <a:pPr marL="457200" indent="-457200" algn="l">
              <a:buFont typeface="Wingdings" panose="05000000000000000000" pitchFamily="2" charset="2"/>
              <a:buChar char="q"/>
            </a:pPr>
            <a:endParaRPr lang="en-US" sz="2800" i="0" dirty="0" smtClean="0">
              <a:solidFill>
                <a:schemeClr val="tx1"/>
              </a:solidFill>
            </a:endParaRPr>
          </a:p>
          <a:p>
            <a:pPr algn="l"/>
            <a:r>
              <a:rPr lang="en-US" sz="2000" i="0" dirty="0" smtClean="0">
                <a:solidFill>
                  <a:schemeClr val="tx1"/>
                </a:solidFill>
              </a:rPr>
              <a:t>summary(</a:t>
            </a:r>
            <a:r>
              <a:rPr lang="en-US" sz="2000" i="0" dirty="0" err="1" smtClean="0">
                <a:solidFill>
                  <a:schemeClr val="tx1"/>
                </a:solidFill>
              </a:rPr>
              <a:t>fitted.model</a:t>
            </a:r>
            <a:r>
              <a:rPr lang="en-US" sz="2000" i="0" dirty="0" smtClean="0">
                <a:solidFill>
                  <a:schemeClr val="tx1"/>
                </a:solidFill>
              </a:rPr>
              <a:t>&lt;- </a:t>
            </a:r>
            <a:r>
              <a:rPr lang="en-US" sz="2000" i="0" dirty="0" err="1" smtClean="0">
                <a:solidFill>
                  <a:schemeClr val="tx1"/>
                </a:solidFill>
              </a:rPr>
              <a:t>glm</a:t>
            </a:r>
            <a:r>
              <a:rPr lang="en-US" sz="2000" i="0" dirty="0" smtClean="0">
                <a:solidFill>
                  <a:schemeClr val="tx1"/>
                </a:solidFill>
              </a:rPr>
              <a:t>(price10K ~ beds + baths + </a:t>
            </a:r>
            <a:r>
              <a:rPr lang="en-US" sz="2000" i="0" dirty="0" err="1" smtClean="0">
                <a:solidFill>
                  <a:schemeClr val="tx1"/>
                </a:solidFill>
              </a:rPr>
              <a:t>sqftK</a:t>
            </a:r>
            <a:r>
              <a:rPr lang="en-US" sz="2000" i="0" dirty="0" smtClean="0">
                <a:solidFill>
                  <a:schemeClr val="tx1"/>
                </a:solidFill>
              </a:rPr>
              <a:t> + </a:t>
            </a:r>
            <a:r>
              <a:rPr lang="en-US" sz="2000" i="0" dirty="0" err="1" smtClean="0">
                <a:solidFill>
                  <a:schemeClr val="tx1"/>
                </a:solidFill>
              </a:rPr>
              <a:t>heating.rel</a:t>
            </a:r>
            <a:r>
              <a:rPr lang="en-US" sz="2000" i="0" dirty="0" smtClean="0">
                <a:solidFill>
                  <a:schemeClr val="tx1"/>
                </a:solidFill>
              </a:rPr>
              <a:t> + </a:t>
            </a:r>
            <a:r>
              <a:rPr lang="en-US" sz="2000" i="0" dirty="0" err="1" smtClean="0">
                <a:solidFill>
                  <a:schemeClr val="tx1"/>
                </a:solidFill>
              </a:rPr>
              <a:t>AC.rel</a:t>
            </a:r>
            <a:r>
              <a:rPr lang="en-US" sz="2000" i="0" dirty="0" smtClean="0">
                <a:solidFill>
                  <a:schemeClr val="tx1"/>
                </a:solidFill>
              </a:rPr>
              <a:t> + </a:t>
            </a:r>
            <a:r>
              <a:rPr lang="en-US" sz="2000" i="0" dirty="0" err="1" smtClean="0">
                <a:solidFill>
                  <a:schemeClr val="tx1"/>
                </a:solidFill>
              </a:rPr>
              <a:t>lotK</a:t>
            </a:r>
            <a:r>
              <a:rPr lang="en-US" sz="2000" i="0" dirty="0" smtClean="0">
                <a:solidFill>
                  <a:schemeClr val="tx1"/>
                </a:solidFill>
              </a:rPr>
              <a:t>, data=</a:t>
            </a:r>
            <a:r>
              <a:rPr lang="en-US" sz="2000" i="0" dirty="0" err="1" smtClean="0">
                <a:solidFill>
                  <a:schemeClr val="tx1"/>
                </a:solidFill>
              </a:rPr>
              <a:t>real.estate.data</a:t>
            </a:r>
            <a:r>
              <a:rPr lang="en-US" sz="2000" i="0" dirty="0" smtClean="0">
                <a:solidFill>
                  <a:schemeClr val="tx1"/>
                </a:solidFill>
              </a:rPr>
              <a:t>, family=Gamma(link=log)))</a:t>
            </a:r>
          </a:p>
          <a:p>
            <a:pPr algn="l"/>
            <a:endParaRPr lang="en-US" sz="2400" dirty="0" smtClean="0">
              <a:solidFill>
                <a:schemeClr val="tx1"/>
              </a:solidFill>
            </a:endParaRPr>
          </a:p>
          <a:p>
            <a:pPr algn="l"/>
            <a:endParaRPr lang="en-US" sz="24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20" y="5790370"/>
            <a:ext cx="7173327" cy="47631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772" y="3185160"/>
            <a:ext cx="6706536" cy="2419688"/>
          </a:xfrm>
          <a:prstGeom prst="rect">
            <a:avLst/>
          </a:prstGeom>
        </p:spPr>
      </p:pic>
      <p:sp>
        <p:nvSpPr>
          <p:cNvPr id="9" name="Oval 8"/>
          <p:cNvSpPr/>
          <p:nvPr/>
        </p:nvSpPr>
        <p:spPr>
          <a:xfrm>
            <a:off x="4047744" y="3185160"/>
            <a:ext cx="1572767" cy="2599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941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i="0" dirty="0" smtClean="0">
                    <a:solidFill>
                      <a:schemeClr val="tx1"/>
                    </a:solidFill>
                  </a:rPr>
                  <a:t>Fitted gamma regression model is</a:t>
                </a:r>
              </a:p>
              <a:p>
                <a:pPr algn="l"/>
                <a:endParaRPr lang="en-US" sz="1200" i="1" dirty="0" smtClean="0">
                  <a:solidFill>
                    <a:schemeClr val="tx1"/>
                  </a:solidFill>
                  <a:latin typeface="Cambria Math"/>
                </a:endParaRPr>
              </a:p>
              <a:p>
                <a:pPr algn="l"/>
                <a14:m>
                  <m:oMath xmlns:m="http://schemas.openxmlformats.org/officeDocument/2006/math">
                    <m:acc>
                      <m:accPr>
                        <m:chr m:val="̂"/>
                        <m:ctrlPr>
                          <a:rPr lang="en-US" sz="2000" i="1" smtClean="0">
                            <a:solidFill>
                              <a:schemeClr val="tx1"/>
                            </a:solidFill>
                            <a:latin typeface="Cambria Math" charset="0"/>
                          </a:rPr>
                        </m:ctrlPr>
                      </m:accPr>
                      <m:e>
                        <m:r>
                          <a:rPr lang="en-US" sz="2000" b="0" i="1" smtClean="0">
                            <a:solidFill>
                              <a:schemeClr val="tx1"/>
                            </a:solidFill>
                            <a:latin typeface="Cambria Math"/>
                          </a:rPr>
                          <m:t>𝐸</m:t>
                        </m:r>
                      </m:e>
                    </m:acc>
                    <m:d>
                      <m:dPr>
                        <m:ctrlPr>
                          <a:rPr lang="en-US" sz="2000" b="0" i="1" smtClean="0">
                            <a:solidFill>
                              <a:schemeClr val="tx1"/>
                            </a:solidFill>
                            <a:latin typeface="Cambria Math" charset="0"/>
                          </a:rPr>
                        </m:ctrlPr>
                      </m:dPr>
                      <m:e>
                        <m:r>
                          <a:rPr lang="en-US" sz="2000" b="0" i="1" smtClean="0">
                            <a:solidFill>
                              <a:schemeClr val="tx1"/>
                            </a:solidFill>
                            <a:latin typeface="Cambria Math"/>
                          </a:rPr>
                          <m:t>𝑝𝑟𝑖𝑐𝑒</m:t>
                        </m:r>
                        <m:r>
                          <a:rPr lang="en-US" sz="2000" b="0" i="1" smtClean="0">
                            <a:solidFill>
                              <a:schemeClr val="tx1"/>
                            </a:solidFill>
                            <a:latin typeface="Cambria Math"/>
                          </a:rPr>
                          <m:t>10</m:t>
                        </m:r>
                        <m:r>
                          <a:rPr lang="en-US" sz="2000" b="0" i="1" smtClean="0">
                            <a:solidFill>
                              <a:schemeClr val="tx1"/>
                            </a:solidFill>
                            <a:latin typeface="Cambria Math"/>
                          </a:rPr>
                          <m:t>𝐾</m:t>
                        </m:r>
                      </m:e>
                    </m:d>
                    <m:r>
                      <a:rPr lang="en-US" sz="2000" b="0" i="1" smtClean="0">
                        <a:solidFill>
                          <a:schemeClr val="tx1"/>
                        </a:solidFill>
                        <a:latin typeface="Cambria Math"/>
                      </a:rPr>
                      <m:t>=</m:t>
                    </m:r>
                    <m:r>
                      <m:rPr>
                        <m:sty m:val="p"/>
                      </m:rPr>
                      <a:rPr lang="en-US" sz="2000" b="0" i="0" smtClean="0">
                        <a:solidFill>
                          <a:schemeClr val="tx1"/>
                        </a:solidFill>
                        <a:latin typeface="Cambria Math"/>
                      </a:rPr>
                      <m:t>exp</m:t>
                    </m:r>
                    <m:r>
                      <a:rPr lang="en-US" sz="2000" b="0" i="1" smtClean="0">
                        <a:solidFill>
                          <a:schemeClr val="tx1"/>
                        </a:solidFill>
                        <a:latin typeface="Cambria Math"/>
                      </a:rPr>
                      <m:t>⁡{3.7668+0.0091∗</m:t>
                    </m:r>
                    <m:r>
                      <a:rPr lang="en-US" sz="2000" b="0" i="1" smtClean="0">
                        <a:solidFill>
                          <a:schemeClr val="tx1"/>
                        </a:solidFill>
                        <a:latin typeface="Cambria Math"/>
                      </a:rPr>
                      <m:t>𝑏𝑒𝑑𝑠</m:t>
                    </m:r>
                    <m:r>
                      <a:rPr lang="en-US" sz="2000" b="0" i="1" smtClean="0">
                        <a:solidFill>
                          <a:schemeClr val="tx1"/>
                        </a:solidFill>
                        <a:latin typeface="Cambria Math"/>
                      </a:rPr>
                      <m:t>+0.0295∗</m:t>
                    </m:r>
                    <m:r>
                      <a:rPr lang="en-US" sz="2000" b="0" i="1" smtClean="0">
                        <a:solidFill>
                          <a:schemeClr val="tx1"/>
                        </a:solidFill>
                        <a:latin typeface="Cambria Math"/>
                      </a:rPr>
                      <m:t>𝑏𝑎𝑡h𝑠</m:t>
                    </m:r>
                    <m:r>
                      <a:rPr lang="en-US" sz="2000" b="0" i="1" smtClean="0">
                        <a:solidFill>
                          <a:schemeClr val="tx1"/>
                        </a:solidFill>
                        <a:latin typeface="Cambria Math"/>
                      </a:rPr>
                      <m:t>+0.1165∗</m:t>
                    </m:r>
                    <m:r>
                      <a:rPr lang="en-US" sz="2000" b="0" i="1" smtClean="0">
                        <a:solidFill>
                          <a:schemeClr val="tx1"/>
                        </a:solidFill>
                        <a:latin typeface="Cambria Math"/>
                      </a:rPr>
                      <m:t>𝑠𝑞𝑓𝑡𝐾</m:t>
                    </m:r>
                    <m:r>
                      <a:rPr lang="en-US" sz="2000" b="0" i="1" smtClean="0">
                        <a:solidFill>
                          <a:schemeClr val="tx1"/>
                        </a:solidFill>
                        <a:latin typeface="Cambria Math"/>
                      </a:rPr>
                      <m:t>−0.0722∗</m:t>
                    </m:r>
                    <m:r>
                      <a:rPr lang="en-US" sz="2000" b="0" i="1" smtClean="0">
                        <a:solidFill>
                          <a:schemeClr val="tx1"/>
                        </a:solidFill>
                        <a:latin typeface="Cambria Math"/>
                      </a:rPr>
                      <m:t>𝑒𝑙𝑐𝑡𝑟h𝑒𝑎𝑡𝑒𝑟</m:t>
                    </m:r>
                    <m:r>
                      <a:rPr lang="en-US" sz="2000" b="0" i="1" smtClean="0">
                        <a:solidFill>
                          <a:schemeClr val="tx1"/>
                        </a:solidFill>
                        <a:latin typeface="Cambria Math"/>
                      </a:rPr>
                      <m:t>−0.1206∗</m:t>
                    </m:r>
                    <m:r>
                      <a:rPr lang="en-US" sz="2000" b="0" i="1" smtClean="0">
                        <a:solidFill>
                          <a:schemeClr val="tx1"/>
                        </a:solidFill>
                        <a:latin typeface="Cambria Math"/>
                      </a:rPr>
                      <m:t>𝑛𝑜h𝑒𝑎𝑡𝑒𝑟</m:t>
                    </m:r>
                    <m:r>
                      <a:rPr lang="en-US" sz="2000" b="0" i="1" smtClean="0">
                        <a:solidFill>
                          <a:schemeClr val="tx1"/>
                        </a:solidFill>
                        <a:latin typeface="Cambria Math"/>
                      </a:rPr>
                      <m:t>+0.1292∗</m:t>
                    </m:r>
                    <m:r>
                      <a:rPr lang="en-US" sz="2000" b="0" i="1" smtClean="0">
                        <a:solidFill>
                          <a:schemeClr val="tx1"/>
                        </a:solidFill>
                        <a:latin typeface="Cambria Math"/>
                      </a:rPr>
                      <m:t>𝐴</m:t>
                    </m:r>
                    <m:r>
                      <a:rPr lang="en-US" sz="2000" b="0" i="1" smtClean="0">
                        <a:solidFill>
                          <a:schemeClr val="tx1"/>
                        </a:solidFill>
                        <a:latin typeface="Cambria Math"/>
                      </a:rPr>
                      <m:t>/</m:t>
                    </m:r>
                    <m:r>
                      <a:rPr lang="en-US" sz="2000" b="0" i="1" smtClean="0">
                        <a:solidFill>
                          <a:schemeClr val="tx1"/>
                        </a:solidFill>
                        <a:latin typeface="Cambria Math"/>
                      </a:rPr>
                      <m:t>𝐶</m:t>
                    </m:r>
                    <m:r>
                      <a:rPr lang="en-US" sz="2000" b="0" i="1" smtClean="0">
                        <a:solidFill>
                          <a:schemeClr val="tx1"/>
                        </a:solidFill>
                        <a:latin typeface="Cambria Math"/>
                      </a:rPr>
                      <m:t>+</m:t>
                    </m:r>
                  </m:oMath>
                </a14:m>
                <a:r>
                  <a:rPr lang="en-US" sz="2000" b="0" dirty="0" smtClean="0">
                    <a:solidFill>
                      <a:schemeClr val="tx1"/>
                    </a:solidFill>
                  </a:rPr>
                  <a:t> </a:t>
                </a:r>
                <a14:m>
                  <m:oMath xmlns:m="http://schemas.openxmlformats.org/officeDocument/2006/math">
                    <m:r>
                      <a:rPr lang="en-US" sz="2000" b="0" i="1" smtClean="0">
                        <a:solidFill>
                          <a:schemeClr val="tx1"/>
                        </a:solidFill>
                        <a:latin typeface="Cambria Math"/>
                      </a:rPr>
                      <m:t>0.0303∗</m:t>
                    </m:r>
                    <m:r>
                      <a:rPr lang="en-US" sz="2000" b="0" i="1" smtClean="0">
                        <a:solidFill>
                          <a:schemeClr val="tx1"/>
                        </a:solidFill>
                        <a:latin typeface="Cambria Math"/>
                      </a:rPr>
                      <m:t>𝑙𝑜𝑡𝐾</m:t>
                    </m:r>
                  </m:oMath>
                </a14:m>
                <a:r>
                  <a:rPr lang="en-US" sz="2000" i="0" dirty="0" smtClean="0">
                    <a:solidFill>
                      <a:schemeClr val="tx1"/>
                    </a:solidFill>
                  </a:rPr>
                  <a:t>}, </a:t>
                </a:r>
                <a:r>
                  <a:rPr lang="en-US" sz="2800" i="0" dirty="0" smtClean="0">
                    <a:solidFill>
                      <a:schemeClr val="tx1"/>
                    </a:solidFill>
                  </a:rPr>
                  <a:t>and</a:t>
                </a:r>
                <a:r>
                  <a:rPr lang="en-US" sz="2000" i="0" dirty="0" smtClean="0">
                    <a:solidFill>
                      <a:schemeClr val="tx1"/>
                    </a:solidFill>
                  </a:rPr>
                  <a:t>  </a:t>
                </a:r>
                <a14:m>
                  <m:oMath xmlns:m="http://schemas.openxmlformats.org/officeDocument/2006/math">
                    <m:acc>
                      <m:accPr>
                        <m:chr m:val="̂"/>
                        <m:ctrlPr>
                          <a:rPr lang="en-US" sz="2000" i="1" smtClean="0">
                            <a:solidFill>
                              <a:schemeClr val="tx1"/>
                            </a:solidFill>
                            <a:latin typeface="Cambria Math" charset="0"/>
                          </a:rPr>
                        </m:ctrlPr>
                      </m:accPr>
                      <m:e>
                        <m:r>
                          <a:rPr lang="en-US" sz="2000" i="1" smtClean="0">
                            <a:solidFill>
                              <a:schemeClr val="tx1"/>
                            </a:solidFill>
                            <a:latin typeface="Cambria Math"/>
                            <a:ea typeface="Cambria Math"/>
                          </a:rPr>
                          <m:t>𝛼</m:t>
                        </m:r>
                      </m:e>
                    </m:acc>
                    <m:r>
                      <a:rPr lang="en-US" sz="2000" b="0" i="1" smtClean="0">
                        <a:solidFill>
                          <a:schemeClr val="tx1"/>
                        </a:solidFill>
                        <a:latin typeface="Cambria Math"/>
                      </a:rPr>
                      <m:t>=</m:t>
                    </m:r>
                  </m:oMath>
                </a14:m>
                <a:r>
                  <a:rPr lang="en-US" sz="2000" dirty="0" smtClean="0">
                    <a:effectLst/>
                  </a:rPr>
                  <a:t> </a:t>
                </a:r>
                <a:r>
                  <a:rPr lang="en-US" sz="2000" dirty="0" smtClean="0">
                    <a:solidFill>
                      <a:schemeClr val="tx1"/>
                    </a:solidFill>
                    <a:effectLst/>
                  </a:rPr>
                  <a:t>0.0123.</a:t>
                </a:r>
                <a:endParaRPr lang="en-US" sz="2000" i="0" dirty="0" smtClean="0">
                  <a:solidFill>
                    <a:schemeClr val="tx1"/>
                  </a:solidFill>
                </a:endParaRPr>
              </a:p>
              <a:p>
                <a:pPr marL="457200" indent="-457200" algn="l">
                  <a:buFont typeface="Wingdings" panose="05000000000000000000" pitchFamily="2" charset="2"/>
                  <a:buChar char="q"/>
                </a:pPr>
                <a:r>
                  <a:rPr lang="en-US" sz="2800" i="0" dirty="0" smtClean="0">
                    <a:solidFill>
                      <a:schemeClr val="tx1"/>
                    </a:solidFill>
                  </a:rPr>
                  <a:t>Interpretation of estimated coefficients. </a:t>
                </a:r>
                <a:r>
                  <a:rPr lang="en-US" sz="2800" dirty="0" smtClean="0">
                    <a:solidFill>
                      <a:schemeClr val="tx1"/>
                    </a:solidFill>
                  </a:rPr>
                  <a:t>For example, </a:t>
                </a:r>
              </a:p>
              <a:p>
                <a:pPr marL="457200" indent="-457200" algn="l">
                  <a:buFont typeface="Wingdings" panose="05000000000000000000" pitchFamily="2" charset="2"/>
                  <a:buChar char="q"/>
                </a:pPr>
                <a:endParaRPr lang="en-US" sz="1200" dirty="0">
                  <a:solidFill>
                    <a:schemeClr val="tx1"/>
                  </a:solidFill>
                </a:endParaRPr>
              </a:p>
              <a:p>
                <a:pPr algn="l"/>
                <a:r>
                  <a:rPr lang="en-US" sz="2800" dirty="0" smtClean="0">
                    <a:solidFill>
                      <a:schemeClr val="tx1"/>
                    </a:solidFill>
                    <a:latin typeface="Segoe UI"/>
                    <a:ea typeface="Segoe UI"/>
                    <a:cs typeface="Segoe UI"/>
                  </a:rPr>
                  <a:t>●</a:t>
                </a:r>
                <a:r>
                  <a:rPr lang="en-US" sz="2800" dirty="0" smtClean="0">
                    <a:solidFill>
                      <a:schemeClr val="tx1"/>
                    </a:solidFill>
                  </a:rPr>
                  <a:t>As the number of bedrooms increases by one, the estimated mean house price increases by </a:t>
                </a:r>
                <a14:m>
                  <m:oMath xmlns:m="http://schemas.openxmlformats.org/officeDocument/2006/math">
                    <m:d>
                      <m:dPr>
                        <m:ctrlPr>
                          <a:rPr lang="en-US" sz="2800" i="1" smtClean="0">
                            <a:solidFill>
                              <a:schemeClr val="tx1"/>
                            </a:solidFill>
                            <a:latin typeface="Cambria Math" charset="0"/>
                          </a:rPr>
                        </m:ctrlPr>
                      </m:dPr>
                      <m:e>
                        <m:func>
                          <m:funcPr>
                            <m:ctrlPr>
                              <a:rPr lang="en-US" sz="2800" b="0" i="1" smtClean="0">
                                <a:solidFill>
                                  <a:schemeClr val="tx1"/>
                                </a:solidFill>
                                <a:latin typeface="Cambria Math" charset="0"/>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charset="0"/>
                                  </a:rPr>
                                </m:ctrlPr>
                              </m:dPr>
                              <m:e>
                                <m:r>
                                  <a:rPr lang="en-US" sz="2800" b="0" i="1" smtClean="0">
                                    <a:solidFill>
                                      <a:schemeClr val="tx1"/>
                                    </a:solidFill>
                                    <a:latin typeface="Cambria Math"/>
                                  </a:rPr>
                                  <m:t>0.0091</m:t>
                                </m:r>
                              </m:e>
                            </m:d>
                          </m:e>
                        </m:func>
                        <m:r>
                          <a:rPr lang="en-US" sz="2800" b="0" i="1" smtClean="0">
                            <a:solidFill>
                              <a:schemeClr val="tx1"/>
                            </a:solidFill>
                            <a:latin typeface="Cambria Math"/>
                          </a:rPr>
                          <m:t>−1</m:t>
                        </m:r>
                      </m:e>
                    </m:d>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oMath>
                </a14:m>
                <a:r>
                  <a:rPr lang="en-US" sz="2800" i="0" dirty="0" smtClean="0">
                    <a:solidFill>
                      <a:schemeClr val="tx1"/>
                    </a:solidFill>
                  </a:rPr>
                  <a:t>=0.91%.</a:t>
                </a:r>
              </a:p>
              <a:p>
                <a:pPr algn="l"/>
                <a:endParaRPr lang="en-US" sz="1200" i="0" dirty="0" smtClean="0">
                  <a:solidFill>
                    <a:schemeClr val="tx1"/>
                  </a:solidFill>
                </a:endParaRPr>
              </a:p>
              <a:p>
                <a:pPr algn="l"/>
                <a:r>
                  <a:rPr lang="en-US" sz="2800" dirty="0" smtClean="0">
                    <a:solidFill>
                      <a:schemeClr val="tx1"/>
                    </a:solidFill>
                    <a:latin typeface="Segoe UI"/>
                    <a:ea typeface="Segoe UI"/>
                    <a:cs typeface="Segoe UI"/>
                  </a:rPr>
                  <a:t>● </a:t>
                </a:r>
                <a:r>
                  <a:rPr lang="en-US" sz="2800" dirty="0" smtClean="0">
                    <a:solidFill>
                      <a:schemeClr val="tx1"/>
                    </a:solidFill>
                  </a:rPr>
                  <a:t>The estimated average price for air-conditioned houses is </a:t>
                </a:r>
                <a14:m>
                  <m:oMath xmlns:m="http://schemas.openxmlformats.org/officeDocument/2006/math">
                    <m:sSup>
                      <m:sSupPr>
                        <m:ctrlPr>
                          <a:rPr lang="en-US" sz="2800" i="1" smtClean="0">
                            <a:solidFill>
                              <a:schemeClr val="tx1"/>
                            </a:solidFill>
                            <a:latin typeface="Cambria Math" charset="0"/>
                          </a:rPr>
                        </m:ctrlPr>
                      </m:sSupPr>
                      <m:e>
                        <m:r>
                          <a:rPr lang="en-US" sz="2800" b="0" i="1" smtClean="0">
                            <a:solidFill>
                              <a:schemeClr val="tx1"/>
                            </a:solidFill>
                            <a:latin typeface="Cambria Math"/>
                          </a:rPr>
                          <m:t>𝑒</m:t>
                        </m:r>
                      </m:e>
                      <m:sup>
                        <m:r>
                          <a:rPr lang="en-US" sz="2800" b="0" i="1" smtClean="0">
                            <a:solidFill>
                              <a:schemeClr val="tx1"/>
                            </a:solidFill>
                            <a:latin typeface="Cambria Math"/>
                          </a:rPr>
                          <m:t>0.1292</m:t>
                        </m:r>
                      </m:sup>
                    </m:sSup>
                    <m:r>
                      <a:rPr lang="en-US" sz="2800" i="1" smtClean="0">
                        <a:solidFill>
                          <a:schemeClr val="tx1"/>
                        </a:solidFill>
                        <a:latin typeface="Cambria Math"/>
                        <a:ea typeface="Cambria Math"/>
                      </a:rPr>
                      <m:t>∙</m:t>
                    </m:r>
                    <m:r>
                      <a:rPr lang="en-US" sz="2800" b="0" i="1" smtClean="0">
                        <a:solidFill>
                          <a:schemeClr val="tx1"/>
                        </a:solidFill>
                        <a:latin typeface="Cambria Math"/>
                        <a:ea typeface="Cambria Math"/>
                      </a:rPr>
                      <m:t>100%=</m:t>
                    </m:r>
                  </m:oMath>
                </a14:m>
                <a:r>
                  <a:rPr lang="en-US" sz="2800" i="0" dirty="0" smtClean="0">
                    <a:solidFill>
                      <a:schemeClr val="tx1"/>
                    </a:solidFill>
                  </a:rPr>
                  <a:t>113.79% of that for non air-conditioned ones.</a:t>
                </a:r>
              </a:p>
              <a:p>
                <a:pPr algn="l"/>
                <a:endParaRPr lang="en-US" sz="2800" i="0" dirty="0" smtClean="0">
                  <a:solidFill>
                    <a:schemeClr val="tx1"/>
                  </a:solidFill>
                </a:endParaRPr>
              </a:p>
              <a:p>
                <a:pPr algn="l"/>
                <a:endParaRPr lang="en-US" sz="2400" dirty="0" smtClean="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1100" t="-1103" r="-8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spTree>
    <p:extLst>
      <p:ext uri="{BB962C8B-B14F-4D97-AF65-F5344CB8AC3E}">
        <p14:creationId xmlns:p14="http://schemas.microsoft.com/office/powerpoint/2010/main" val="2377502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dirty="0" smtClean="0">
                    <a:solidFill>
                      <a:schemeClr val="tx1"/>
                    </a:solidFill>
                  </a:rPr>
                  <a:t>Predict </a:t>
                </a:r>
                <a:r>
                  <a:rPr lang="en-US" sz="2800" dirty="0">
                    <a:solidFill>
                      <a:schemeClr val="tx1"/>
                    </a:solidFill>
                  </a:rPr>
                  <a:t>the price of a house </a:t>
                </a:r>
                <a:r>
                  <a:rPr lang="en-US" sz="2800" dirty="0" smtClean="0">
                    <a:solidFill>
                      <a:schemeClr val="tx1"/>
                    </a:solidFill>
                  </a:rPr>
                  <a:t>that has </a:t>
                </a:r>
                <a:r>
                  <a:rPr lang="en-US" sz="2800" dirty="0">
                    <a:solidFill>
                      <a:schemeClr val="tx1"/>
                    </a:solidFill>
                  </a:rPr>
                  <a:t>four bedrooms, two bathrooms, area of </a:t>
                </a:r>
                <a:r>
                  <a:rPr lang="en-US" sz="2800" dirty="0" smtClean="0">
                    <a:solidFill>
                      <a:schemeClr val="tx1"/>
                    </a:solidFill>
                  </a:rPr>
                  <a:t>1,680 </a:t>
                </a:r>
                <a:r>
                  <a:rPr lang="en-US" sz="2800" dirty="0">
                    <a:solidFill>
                      <a:schemeClr val="tx1"/>
                    </a:solidFill>
                  </a:rPr>
                  <a:t>square feet, central </a:t>
                </a:r>
                <a:r>
                  <a:rPr lang="en-US" sz="2800" dirty="0" smtClean="0">
                    <a:solidFill>
                      <a:schemeClr val="tx1"/>
                    </a:solidFill>
                  </a:rPr>
                  <a:t>heater, no </a:t>
                </a:r>
                <a:r>
                  <a:rPr lang="en-US" sz="2800" dirty="0">
                    <a:solidFill>
                      <a:schemeClr val="tx1"/>
                    </a:solidFill>
                  </a:rPr>
                  <a:t>A/C, and lot size of </a:t>
                </a:r>
                <a:r>
                  <a:rPr lang="en-US" sz="2800" dirty="0" smtClean="0">
                    <a:solidFill>
                      <a:schemeClr val="tx1"/>
                    </a:solidFill>
                  </a:rPr>
                  <a:t>5,000 </a:t>
                </a:r>
                <a:r>
                  <a:rPr lang="en-US" sz="2800" dirty="0">
                    <a:solidFill>
                      <a:schemeClr val="tx1"/>
                    </a:solidFill>
                  </a:rPr>
                  <a:t>square feet. </a:t>
                </a:r>
              </a:p>
              <a:p>
                <a:pPr marL="457200" indent="-457200" algn="l">
                  <a:buFont typeface="Wingdings" panose="05000000000000000000" pitchFamily="2" charset="2"/>
                  <a:buChar char="q"/>
                </a:pPr>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charset="0"/>
                            </a:rPr>
                          </m:ctrlPr>
                        </m:sSupPr>
                        <m:e>
                          <m:r>
                            <a:rPr lang="en-US" sz="2400" b="0" i="1" smtClean="0">
                              <a:solidFill>
                                <a:schemeClr val="tx1"/>
                              </a:solidFill>
                              <a:latin typeface="Cambria Math"/>
                            </a:rPr>
                            <m:t>𝑝𝑟𝑖𝑐𝑒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b="0" i="0" smtClean="0">
                          <a:solidFill>
                            <a:schemeClr val="tx1"/>
                          </a:solidFill>
                          <a:latin typeface="Cambria Math"/>
                        </a:rPr>
                        <m:t>$10,000∗</m:t>
                      </m:r>
                      <m:r>
                        <m:rPr>
                          <m:sty m:val="p"/>
                        </m:rPr>
                        <a:rPr lang="en-US" sz="2400" b="0" i="0" smtClean="0">
                          <a:solidFill>
                            <a:schemeClr val="tx1"/>
                          </a:solidFill>
                          <a:latin typeface="Cambria Math"/>
                        </a:rPr>
                        <m:t>exp</m:t>
                      </m:r>
                      <m:r>
                        <a:rPr lang="en-US" sz="2400" b="0" i="1" smtClean="0">
                          <a:solidFill>
                            <a:schemeClr val="tx1"/>
                          </a:solidFill>
                          <a:latin typeface="Cambria Math"/>
                        </a:rPr>
                        <m:t>⁡{3.7668+0.0091∗4+0.0295∗2+0.1165∗1.68</m:t>
                      </m:r>
                    </m:oMath>
                  </m:oMathPara>
                </a14:m>
                <a:endParaRPr lang="en-US" sz="2400" b="0" i="1" dirty="0" smtClean="0">
                  <a:solidFill>
                    <a:schemeClr val="tx1"/>
                  </a:solidFill>
                  <a:latin typeface="Cambria Math"/>
                </a:endParaRPr>
              </a:p>
              <a:p>
                <a:pPr algn="l"/>
                <a:r>
                  <a:rPr lang="en-US" sz="2400" b="0" dirty="0" smtClean="0">
                    <a:solidFill>
                      <a:schemeClr val="tx1"/>
                    </a:solidFill>
                  </a:rPr>
                  <a:t>                            +</a:t>
                </a:r>
                <a14:m>
                  <m:oMath xmlns:m="http://schemas.openxmlformats.org/officeDocument/2006/math">
                    <m:r>
                      <a:rPr lang="en-US" sz="2400" b="0" i="1" smtClean="0">
                        <a:solidFill>
                          <a:schemeClr val="tx1"/>
                        </a:solidFill>
                        <a:latin typeface="Cambria Math"/>
                      </a:rPr>
                      <m:t>0.0303∗5}=$673,174.84.</m:t>
                    </m:r>
                  </m:oMath>
                </a14:m>
                <a:endParaRPr lang="en-US" sz="2400" b="0" dirty="0" smtClean="0">
                  <a:solidFill>
                    <a:schemeClr val="tx1"/>
                  </a:solidFill>
                </a:endParaRPr>
              </a:p>
              <a:p>
                <a:pPr algn="l"/>
                <a:endParaRPr lang="en-US" sz="2400" i="0" dirty="0" smtClean="0">
                  <a:solidFill>
                    <a:schemeClr val="tx1"/>
                  </a:solidFill>
                </a:endParaRPr>
              </a:p>
              <a:p>
                <a:pPr algn="l"/>
                <a:r>
                  <a:rPr lang="en-US" sz="2400" i="0" dirty="0" smtClean="0">
                    <a:solidFill>
                      <a:schemeClr val="tx1"/>
                    </a:solidFill>
                  </a:rPr>
                  <a:t>print(10000*predict(</a:t>
                </a:r>
                <a:r>
                  <a:rPr lang="en-US" sz="2400" i="0" dirty="0" err="1" smtClean="0">
                    <a:solidFill>
                      <a:schemeClr val="tx1"/>
                    </a:solidFill>
                  </a:rPr>
                  <a:t>fitted.model</a:t>
                </a:r>
                <a:r>
                  <a:rPr lang="en-US" sz="2400" i="0" dirty="0" smtClean="0">
                    <a:solidFill>
                      <a:schemeClr val="tx1"/>
                    </a:solidFill>
                  </a:rPr>
                  <a:t>, type="response", </a:t>
                </a:r>
                <a:r>
                  <a:rPr lang="en-US" sz="2400" i="0" dirty="0" err="1" smtClean="0">
                    <a:solidFill>
                      <a:schemeClr val="tx1"/>
                    </a:solidFill>
                  </a:rPr>
                  <a:t>data.frame</a:t>
                </a:r>
                <a:r>
                  <a:rPr lang="en-US" sz="2400" i="0" dirty="0" smtClean="0">
                    <a:solidFill>
                      <a:schemeClr val="tx1"/>
                    </a:solidFill>
                  </a:rPr>
                  <a:t>(beds=4, baths=2, </a:t>
                </a:r>
              </a:p>
              <a:p>
                <a:pPr algn="l"/>
                <a:r>
                  <a:rPr lang="en-US" sz="2400" i="0" dirty="0" err="1" smtClean="0">
                    <a:solidFill>
                      <a:schemeClr val="tx1"/>
                    </a:solidFill>
                  </a:rPr>
                  <a:t>sqftK</a:t>
                </a:r>
                <a:r>
                  <a:rPr lang="en-US" sz="2400" i="0" dirty="0" smtClean="0">
                    <a:solidFill>
                      <a:schemeClr val="tx1"/>
                    </a:solidFill>
                  </a:rPr>
                  <a:t>=1.68, heating="central", AC="no", </a:t>
                </a:r>
                <a:r>
                  <a:rPr lang="en-US" sz="2400" i="0" dirty="0" err="1" smtClean="0">
                    <a:solidFill>
                      <a:schemeClr val="tx1"/>
                    </a:solidFill>
                  </a:rPr>
                  <a:t>lotK</a:t>
                </a:r>
                <a:r>
                  <a:rPr lang="en-US" sz="2400" i="0" dirty="0" smtClean="0">
                    <a:solidFill>
                      <a:schemeClr val="tx1"/>
                    </a:solidFill>
                  </a:rPr>
                  <a:t>=5)))</a:t>
                </a:r>
              </a:p>
              <a:p>
                <a:pPr algn="l"/>
                <a:endParaRPr lang="en-US" sz="1200" i="0" dirty="0" smtClean="0">
                  <a:solidFill>
                    <a:schemeClr val="tx1"/>
                  </a:solidFill>
                </a:endParaRPr>
              </a:p>
              <a:p>
                <a:pPr algn="l"/>
                <a:r>
                  <a:rPr lang="en-US" sz="2400" i="0" dirty="0" smtClean="0">
                    <a:solidFill>
                      <a:schemeClr val="tx1"/>
                    </a:solidFill>
                  </a:rPr>
                  <a:t>673237.9</a:t>
                </a:r>
              </a:p>
              <a:p>
                <a:pPr algn="l"/>
                <a:endParaRPr lang="en-US" sz="2400" i="0" dirty="0" smtClean="0">
                  <a:solidFill>
                    <a:schemeClr val="tx1"/>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935" t="-11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EXAMPLE (CONT.)</a:t>
            </a:r>
            <a:endParaRPr lang="en-US" sz="3200" dirty="0"/>
          </a:p>
        </p:txBody>
      </p:sp>
    </p:spTree>
    <p:extLst>
      <p:ext uri="{BB962C8B-B14F-4D97-AF65-F5344CB8AC3E}">
        <p14:creationId xmlns:p14="http://schemas.microsoft.com/office/powerpoint/2010/main" val="2730488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573024" y="1377702"/>
            <a:ext cx="11082527" cy="4974335"/>
          </a:xfrm>
        </p:spPr>
        <p:txBody>
          <a:bodyPr>
            <a:noAutofit/>
          </a:bodyPr>
          <a:lstStyle/>
          <a:p>
            <a:pPr marL="342900" indent="-342900" algn="l">
              <a:buFont typeface="Wingdings" panose="05000000000000000000" pitchFamily="2" charset="2"/>
              <a:buChar char="q"/>
            </a:pPr>
            <a:r>
              <a:rPr lang="en-US" sz="2400" dirty="0">
                <a:solidFill>
                  <a:schemeClr val="tx1"/>
                </a:solidFill>
              </a:rPr>
              <a:t>Investigators at a large medical center conducted a </a:t>
            </a:r>
            <a:r>
              <a:rPr lang="en-US" sz="2400" dirty="0" smtClean="0">
                <a:solidFill>
                  <a:schemeClr val="tx1"/>
                </a:solidFill>
              </a:rPr>
              <a:t>quality improvement </a:t>
            </a:r>
            <a:r>
              <a:rPr lang="en-US" sz="2400" dirty="0">
                <a:solidFill>
                  <a:schemeClr val="tx1"/>
                </a:solidFill>
              </a:rPr>
              <a:t>(QI) study which consisted of a six-month-long series of </a:t>
            </a:r>
            <a:r>
              <a:rPr lang="en-US" sz="2400" dirty="0" smtClean="0">
                <a:solidFill>
                  <a:schemeClr val="tx1"/>
                </a:solidFill>
              </a:rPr>
              <a:t>seminars and </a:t>
            </a:r>
            <a:r>
              <a:rPr lang="en-US" sz="2400" dirty="0">
                <a:solidFill>
                  <a:schemeClr val="tx1"/>
                </a:solidFill>
              </a:rPr>
              <a:t>practical instructional tools on how to improve quality </a:t>
            </a:r>
            <a:r>
              <a:rPr lang="en-US" sz="2400" dirty="0" smtClean="0">
                <a:solidFill>
                  <a:schemeClr val="tx1"/>
                </a:solidFill>
              </a:rPr>
              <a:t>assurance for </a:t>
            </a:r>
            <a:r>
              <a:rPr lang="en-US" sz="2400" dirty="0">
                <a:solidFill>
                  <a:schemeClr val="tx1"/>
                </a:solidFill>
              </a:rPr>
              <a:t>future projects at this center. Data were collected on participants' </a:t>
            </a:r>
            <a:r>
              <a:rPr lang="en-US" sz="2400" dirty="0" smtClean="0">
                <a:solidFill>
                  <a:schemeClr val="tx1"/>
                </a:solidFill>
              </a:rPr>
              <a:t>designation (nurse/doctor/staff), </a:t>
            </a:r>
            <a:r>
              <a:rPr lang="en-US" sz="2400" dirty="0">
                <a:solidFill>
                  <a:schemeClr val="tx1"/>
                </a:solidFill>
              </a:rPr>
              <a:t>years of work at the center, whether had a </a:t>
            </a:r>
            <a:r>
              <a:rPr lang="en-US" sz="2400" dirty="0" smtClean="0">
                <a:solidFill>
                  <a:schemeClr val="tx1"/>
                </a:solidFill>
              </a:rPr>
              <a:t>prior experience </a:t>
            </a:r>
            <a:r>
              <a:rPr lang="en-US" sz="2400" dirty="0">
                <a:solidFill>
                  <a:schemeClr val="tx1"/>
                </a:solidFill>
              </a:rPr>
              <a:t>with QI projects, and the score on the knowledge and </a:t>
            </a:r>
            <a:r>
              <a:rPr lang="en-US" sz="2400" dirty="0" smtClean="0">
                <a:solidFill>
                  <a:schemeClr val="tx1"/>
                </a:solidFill>
              </a:rPr>
              <a:t>attitude test </a:t>
            </a:r>
            <a:r>
              <a:rPr lang="en-US" sz="2400" dirty="0">
                <a:solidFill>
                  <a:schemeClr val="tx1"/>
                </a:solidFill>
              </a:rPr>
              <a:t>taken at the end of the study. The score was constructed as the </a:t>
            </a:r>
            <a:r>
              <a:rPr lang="en-US" sz="2400" dirty="0" smtClean="0">
                <a:solidFill>
                  <a:schemeClr val="tx1"/>
                </a:solidFill>
              </a:rPr>
              <a:t>sum of </a:t>
            </a:r>
            <a:r>
              <a:rPr lang="en-US" sz="2400" dirty="0">
                <a:solidFill>
                  <a:schemeClr val="tx1"/>
                </a:solidFill>
              </a:rPr>
              <a:t>20 questions on a 5-point Likert scale, thus potentially ranging </a:t>
            </a:r>
            <a:r>
              <a:rPr lang="en-US" sz="2400" dirty="0" smtClean="0">
                <a:solidFill>
                  <a:schemeClr val="tx1"/>
                </a:solidFill>
              </a:rPr>
              <a:t>between</a:t>
            </a:r>
            <a:endParaRPr lang="en-US" sz="2400" dirty="0">
              <a:solidFill>
                <a:schemeClr val="tx1"/>
              </a:solidFill>
            </a:endParaRPr>
          </a:p>
          <a:p>
            <a:pPr algn="l"/>
            <a:r>
              <a:rPr lang="en-US" sz="2400" dirty="0" smtClean="0">
                <a:solidFill>
                  <a:schemeClr val="tx1"/>
                </a:solidFill>
              </a:rPr>
              <a:t>     20 </a:t>
            </a:r>
            <a:r>
              <a:rPr lang="en-US" sz="2400" dirty="0">
                <a:solidFill>
                  <a:schemeClr val="tx1"/>
                </a:solidFill>
              </a:rPr>
              <a:t>and 100. The large value indicates better knowledge about QI and </a:t>
            </a:r>
            <a:r>
              <a:rPr lang="en-US" sz="2400" dirty="0" smtClean="0">
                <a:solidFill>
                  <a:schemeClr val="tx1"/>
                </a:solidFill>
              </a:rPr>
              <a:t>more</a:t>
            </a:r>
            <a:endParaRPr lang="en-US" sz="2400" dirty="0">
              <a:solidFill>
                <a:schemeClr val="tx1"/>
              </a:solidFill>
            </a:endParaRPr>
          </a:p>
          <a:p>
            <a:pPr algn="l"/>
            <a:r>
              <a:rPr lang="en-US" sz="2400" dirty="0" smtClean="0">
                <a:solidFill>
                  <a:schemeClr val="tx1"/>
                </a:solidFill>
              </a:rPr>
              <a:t>    confidence </a:t>
            </a:r>
            <a:r>
              <a:rPr lang="en-US" sz="2400" dirty="0">
                <a:solidFill>
                  <a:schemeClr val="tx1"/>
                </a:solidFill>
              </a:rPr>
              <a:t>and desire to use it in upcoming projects. The </a:t>
            </a:r>
            <a:r>
              <a:rPr lang="en-US" sz="2400" dirty="0">
                <a:solidFill>
                  <a:schemeClr val="tx1"/>
                </a:solidFill>
                <a:hlinkClick r:id="rId2" action="ppaction://hlinkfile"/>
              </a:rPr>
              <a:t>data</a:t>
            </a:r>
            <a:r>
              <a:rPr lang="en-US" sz="2400" dirty="0">
                <a:solidFill>
                  <a:schemeClr val="tx1"/>
                </a:solidFill>
              </a:rPr>
              <a:t> on 45 study</a:t>
            </a:r>
          </a:p>
          <a:p>
            <a:pPr algn="l"/>
            <a:r>
              <a:rPr lang="en-US" sz="2400" dirty="0" smtClean="0">
                <a:solidFill>
                  <a:schemeClr val="tx1"/>
                </a:solidFill>
              </a:rPr>
              <a:t>     participants </a:t>
            </a:r>
            <a:r>
              <a:rPr lang="en-US" sz="2400" dirty="0">
                <a:solidFill>
                  <a:schemeClr val="tx1"/>
                </a:solidFill>
              </a:rPr>
              <a:t>are </a:t>
            </a:r>
            <a:r>
              <a:rPr lang="en-US" sz="2400" dirty="0" smtClean="0">
                <a:solidFill>
                  <a:schemeClr val="tx1"/>
                </a:solidFill>
              </a:rPr>
              <a:t>available.</a:t>
            </a:r>
            <a:endParaRPr lang="en-US" sz="2400" i="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2138624" y="391686"/>
            <a:ext cx="7078528"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a:t>
            </a:r>
            <a:endParaRPr lang="en-US" sz="3200" dirty="0"/>
          </a:p>
        </p:txBody>
      </p:sp>
    </p:spTree>
    <p:extLst>
      <p:ext uri="{BB962C8B-B14F-4D97-AF65-F5344CB8AC3E}">
        <p14:creationId xmlns:p14="http://schemas.microsoft.com/office/powerpoint/2010/main" val="414852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573024" y="1377702"/>
            <a:ext cx="11082527" cy="4974335"/>
          </a:xfrm>
        </p:spPr>
        <p:txBody>
          <a:bodyPr>
            <a:noAutofit/>
          </a:bodyPr>
          <a:lstStyle/>
          <a:p>
            <a:pPr algn="l"/>
            <a:r>
              <a:rPr lang="en-US" sz="2800" dirty="0">
                <a:solidFill>
                  <a:schemeClr val="tx1"/>
                </a:solidFill>
              </a:rPr>
              <a:t>(1) Check  </a:t>
            </a:r>
            <a:r>
              <a:rPr lang="en-US" sz="2800" dirty="0" smtClean="0">
                <a:solidFill>
                  <a:schemeClr val="tx1"/>
                </a:solidFill>
              </a:rPr>
              <a:t>that the distribution of the response variable is right-skewed.</a:t>
            </a:r>
            <a:endParaRPr lang="en-US" sz="2800" dirty="0">
              <a:solidFill>
                <a:schemeClr val="tx1"/>
              </a:solidFill>
            </a:endParaRPr>
          </a:p>
          <a:p>
            <a:pPr algn="l"/>
            <a:r>
              <a:rPr lang="en-US" sz="2800" dirty="0">
                <a:solidFill>
                  <a:schemeClr val="tx1"/>
                </a:solidFill>
              </a:rPr>
              <a:t>(2) Fit </a:t>
            </a:r>
            <a:r>
              <a:rPr lang="en-US" sz="2800" dirty="0" smtClean="0">
                <a:solidFill>
                  <a:schemeClr val="tx1"/>
                </a:solidFill>
              </a:rPr>
              <a:t>a gamma </a:t>
            </a:r>
            <a:r>
              <a:rPr lang="en-US" sz="2800" dirty="0">
                <a:solidFill>
                  <a:schemeClr val="tx1"/>
                </a:solidFill>
              </a:rPr>
              <a:t>regression model.  Write down the fitted model.</a:t>
            </a:r>
          </a:p>
          <a:p>
            <a:pPr algn="l"/>
            <a:r>
              <a:rPr lang="en-US" sz="2800" dirty="0">
                <a:solidFill>
                  <a:schemeClr val="tx1"/>
                </a:solidFill>
              </a:rPr>
              <a:t>(3) Give interpretation of the estimated regression coefficients.</a:t>
            </a:r>
          </a:p>
          <a:p>
            <a:pPr algn="l"/>
            <a:r>
              <a:rPr lang="en-US" sz="2800" dirty="0">
                <a:solidFill>
                  <a:schemeClr val="tx1"/>
                </a:solidFill>
              </a:rPr>
              <a:t>(4) Predict the score for a nurse who has worked at the center for </a:t>
            </a:r>
            <a:r>
              <a:rPr lang="en-US" sz="2800" dirty="0" smtClean="0">
                <a:solidFill>
                  <a:schemeClr val="tx1"/>
                </a:solidFill>
              </a:rPr>
              <a:t>seven years </a:t>
            </a:r>
            <a:r>
              <a:rPr lang="en-US" sz="2800" dirty="0">
                <a:solidFill>
                  <a:schemeClr val="tx1"/>
                </a:solidFill>
              </a:rPr>
              <a:t>and who had previously been a co-PI on a grant that involved </a:t>
            </a:r>
            <a:r>
              <a:rPr lang="en-US" sz="2800" dirty="0" smtClean="0">
                <a:solidFill>
                  <a:schemeClr val="tx1"/>
                </a:solidFill>
              </a:rPr>
              <a:t>quality assurance </a:t>
            </a:r>
            <a:r>
              <a:rPr lang="en-US" sz="2800" dirty="0">
                <a:solidFill>
                  <a:schemeClr val="tx1"/>
                </a:solidFill>
              </a:rPr>
              <a:t>component.</a:t>
            </a:r>
            <a:endParaRPr lang="en-US" sz="2800" i="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846016" y="405420"/>
            <a:ext cx="8309920"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(cont.)</a:t>
            </a:r>
            <a:endParaRPr lang="en-US" sz="3200" dirty="0"/>
          </a:p>
        </p:txBody>
      </p:sp>
    </p:spTree>
    <p:extLst>
      <p:ext uri="{BB962C8B-B14F-4D97-AF65-F5344CB8AC3E}">
        <p14:creationId xmlns:p14="http://schemas.microsoft.com/office/powerpoint/2010/main" val="1367873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573024" y="1377702"/>
            <a:ext cx="11082527" cy="4974335"/>
          </a:xfrm>
        </p:spPr>
        <p:txBody>
          <a:bodyPr>
            <a:noAutofit/>
          </a:bodyPr>
          <a:lstStyle/>
          <a:p>
            <a:pPr algn="l"/>
            <a:r>
              <a:rPr lang="en-US" sz="2200" dirty="0" smtClean="0">
                <a:solidFill>
                  <a:schemeClr val="tx1"/>
                </a:solidFill>
              </a:rPr>
              <a:t>      </a:t>
            </a:r>
            <a:r>
              <a:rPr lang="en-US" sz="2200" dirty="0" err="1" smtClean="0">
                <a:solidFill>
                  <a:schemeClr val="tx1"/>
                </a:solidFill>
              </a:rPr>
              <a:t>QIscore.data</a:t>
            </a:r>
            <a:r>
              <a:rPr lang="en-US" sz="2200" dirty="0">
                <a:solidFill>
                  <a:schemeClr val="tx1"/>
                </a:solidFill>
              </a:rPr>
              <a:t>&lt;- read.csv(file</a:t>
            </a:r>
            <a:r>
              <a:rPr lang="en-US" sz="2200" dirty="0" smtClean="0">
                <a:solidFill>
                  <a:schemeClr val="tx1"/>
                </a:solidFill>
              </a:rPr>
              <a:t>=“./GammaExerciseData.csv", header=TRUE</a:t>
            </a:r>
            <a:r>
              <a:rPr lang="en-US" sz="2200" dirty="0">
                <a:solidFill>
                  <a:schemeClr val="tx1"/>
                </a:solidFill>
              </a:rPr>
              <a:t>, </a:t>
            </a:r>
            <a:r>
              <a:rPr lang="en-US" sz="2200" dirty="0" err="1">
                <a:solidFill>
                  <a:schemeClr val="tx1"/>
                </a:solidFill>
              </a:rPr>
              <a:t>sep</a:t>
            </a:r>
            <a:r>
              <a:rPr lang="en-US" sz="2200" dirty="0" smtClean="0">
                <a:solidFill>
                  <a:schemeClr val="tx1"/>
                </a:solidFill>
              </a:rPr>
              <a:t>=',')</a:t>
            </a:r>
          </a:p>
          <a:p>
            <a:pPr algn="l"/>
            <a:endParaRPr lang="en-US" sz="2200" dirty="0">
              <a:solidFill>
                <a:schemeClr val="tx1"/>
              </a:solidFill>
            </a:endParaRPr>
          </a:p>
          <a:p>
            <a:pPr marL="457200" indent="-457200" algn="l">
              <a:buFont typeface="Wingdings" panose="05000000000000000000" pitchFamily="2" charset="2"/>
              <a:buChar char="q"/>
            </a:pPr>
            <a:r>
              <a:rPr lang="en-US" sz="2800" dirty="0">
                <a:solidFill>
                  <a:schemeClr val="tx1"/>
                </a:solidFill>
              </a:rPr>
              <a:t>Construct a histogram</a:t>
            </a:r>
            <a:r>
              <a:rPr lang="en-US" sz="2800" dirty="0" smtClean="0">
                <a:solidFill>
                  <a:schemeClr val="tx1"/>
                </a:solidFill>
              </a:rPr>
              <a:t>.</a:t>
            </a:r>
          </a:p>
          <a:p>
            <a:pPr algn="l"/>
            <a:endParaRPr lang="en-US" sz="2800" dirty="0">
              <a:solidFill>
                <a:schemeClr val="tx1"/>
              </a:solidFill>
            </a:endParaRPr>
          </a:p>
          <a:p>
            <a:pPr algn="l"/>
            <a:r>
              <a:rPr lang="en-US" sz="2200" dirty="0" smtClean="0">
                <a:solidFill>
                  <a:schemeClr val="tx1"/>
                </a:solidFill>
              </a:rPr>
              <a:t>        </a:t>
            </a:r>
            <a:r>
              <a:rPr lang="en-US" sz="2200" dirty="0" err="1" smtClean="0">
                <a:solidFill>
                  <a:schemeClr val="tx1"/>
                </a:solidFill>
              </a:rPr>
              <a:t>install.packages</a:t>
            </a:r>
            <a:r>
              <a:rPr lang="en-US" sz="2200" dirty="0">
                <a:solidFill>
                  <a:schemeClr val="tx1"/>
                </a:solidFill>
              </a:rPr>
              <a:t>("</a:t>
            </a:r>
            <a:r>
              <a:rPr lang="en-US" sz="2200" dirty="0" err="1">
                <a:solidFill>
                  <a:schemeClr val="tx1"/>
                </a:solidFill>
              </a:rPr>
              <a:t>rcompanion</a:t>
            </a:r>
            <a:r>
              <a:rPr lang="en-US" sz="2200" dirty="0">
                <a:solidFill>
                  <a:schemeClr val="tx1"/>
                </a:solidFill>
              </a:rPr>
              <a:t>")</a:t>
            </a:r>
          </a:p>
          <a:p>
            <a:pPr algn="l"/>
            <a:r>
              <a:rPr lang="en-US" sz="2200" dirty="0" smtClean="0">
                <a:solidFill>
                  <a:schemeClr val="tx1"/>
                </a:solidFill>
              </a:rPr>
              <a:t>        library(</a:t>
            </a:r>
            <a:r>
              <a:rPr lang="en-US" sz="2200" dirty="0" err="1" smtClean="0">
                <a:solidFill>
                  <a:schemeClr val="tx1"/>
                </a:solidFill>
              </a:rPr>
              <a:t>rcompanion</a:t>
            </a:r>
            <a:r>
              <a:rPr lang="en-US" sz="2200" dirty="0">
                <a:solidFill>
                  <a:schemeClr val="tx1"/>
                </a:solidFill>
              </a:rPr>
              <a:t>)</a:t>
            </a:r>
          </a:p>
          <a:p>
            <a:pPr algn="l"/>
            <a:r>
              <a:rPr lang="en-US" sz="2200" dirty="0" smtClean="0">
                <a:solidFill>
                  <a:schemeClr val="tx1"/>
                </a:solidFill>
              </a:rPr>
              <a:t>        </a:t>
            </a:r>
            <a:r>
              <a:rPr lang="en-US" sz="2200" dirty="0" err="1" smtClean="0">
                <a:solidFill>
                  <a:schemeClr val="tx1"/>
                </a:solidFill>
              </a:rPr>
              <a:t>plotNormalHistogram</a:t>
            </a:r>
            <a:r>
              <a:rPr lang="en-US" sz="2200" dirty="0" smtClean="0">
                <a:solidFill>
                  <a:schemeClr val="tx1"/>
                </a:solidFill>
              </a:rPr>
              <a:t>(</a:t>
            </a:r>
            <a:r>
              <a:rPr lang="en-US" sz="2200" dirty="0" err="1" smtClean="0">
                <a:solidFill>
                  <a:schemeClr val="tx1"/>
                </a:solidFill>
              </a:rPr>
              <a:t>QIscore.data$score</a:t>
            </a:r>
            <a:r>
              <a:rPr lang="en-US" sz="2200" dirty="0" smtClean="0">
                <a:solidFill>
                  <a:schemeClr val="tx1"/>
                </a:solidFill>
              </a:rPr>
              <a:t>)</a:t>
            </a:r>
            <a:endParaRPr lang="en-US" sz="2200" i="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541216" y="405420"/>
            <a:ext cx="911459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512" y="2231136"/>
            <a:ext cx="5508929" cy="2676192"/>
          </a:xfrm>
          <a:prstGeom prst="rect">
            <a:avLst/>
          </a:prstGeom>
        </p:spPr>
      </p:pic>
    </p:spTree>
    <p:extLst>
      <p:ext uri="{BB962C8B-B14F-4D97-AF65-F5344CB8AC3E}">
        <p14:creationId xmlns:p14="http://schemas.microsoft.com/office/powerpoint/2010/main" val="4045045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800" dirty="0" smtClean="0">
                <a:solidFill>
                  <a:schemeClr val="tx1"/>
                </a:solidFill>
              </a:rPr>
              <a:t>Fit a gamma regression model.</a:t>
            </a:r>
          </a:p>
          <a:p>
            <a:pPr marL="457200" indent="-457200" algn="l">
              <a:buFont typeface="Wingdings" panose="05000000000000000000" pitchFamily="2" charset="2"/>
              <a:buChar char="q"/>
            </a:pPr>
            <a:endParaRPr lang="en-US" sz="1200" dirty="0">
              <a:solidFill>
                <a:schemeClr val="tx1"/>
              </a:solidFill>
            </a:endParaRPr>
          </a:p>
          <a:p>
            <a:pPr algn="l"/>
            <a:r>
              <a:rPr lang="en-US" sz="2200" dirty="0" smtClean="0">
                <a:solidFill>
                  <a:schemeClr val="tx1"/>
                </a:solidFill>
              </a:rPr>
              <a:t>           summary(</a:t>
            </a:r>
            <a:r>
              <a:rPr lang="en-US" sz="2200" dirty="0" err="1" smtClean="0">
                <a:solidFill>
                  <a:schemeClr val="tx1"/>
                </a:solidFill>
              </a:rPr>
              <a:t>fitted.model</a:t>
            </a:r>
            <a:r>
              <a:rPr lang="en-US" sz="2200" dirty="0">
                <a:solidFill>
                  <a:schemeClr val="tx1"/>
                </a:solidFill>
              </a:rPr>
              <a:t>&lt;- </a:t>
            </a:r>
            <a:r>
              <a:rPr lang="en-US" sz="2200" dirty="0" err="1">
                <a:solidFill>
                  <a:schemeClr val="tx1"/>
                </a:solidFill>
              </a:rPr>
              <a:t>glm</a:t>
            </a:r>
            <a:r>
              <a:rPr lang="en-US" sz="2200" dirty="0">
                <a:solidFill>
                  <a:schemeClr val="tx1"/>
                </a:solidFill>
              </a:rPr>
              <a:t>(score~ </a:t>
            </a:r>
            <a:r>
              <a:rPr lang="en-US" sz="2200" dirty="0" err="1">
                <a:solidFill>
                  <a:schemeClr val="tx1"/>
                </a:solidFill>
              </a:rPr>
              <a:t>desgn+wrkyrs+priorQI</a:t>
            </a:r>
            <a:r>
              <a:rPr lang="en-US" sz="2200" dirty="0" smtClean="0">
                <a:solidFill>
                  <a:schemeClr val="tx1"/>
                </a:solidFill>
              </a:rPr>
              <a:t>, data=</a:t>
            </a:r>
            <a:r>
              <a:rPr lang="en-US" sz="2200" dirty="0" err="1" smtClean="0">
                <a:solidFill>
                  <a:schemeClr val="tx1"/>
                </a:solidFill>
              </a:rPr>
              <a:t>QIscore.data</a:t>
            </a:r>
            <a:r>
              <a:rPr lang="en-US" sz="2200" dirty="0">
                <a:solidFill>
                  <a:schemeClr val="tx1"/>
                </a:solidFill>
              </a:rPr>
              <a:t>, </a:t>
            </a:r>
            <a:endParaRPr lang="en-US" sz="2200" dirty="0" smtClean="0">
              <a:solidFill>
                <a:schemeClr val="tx1"/>
              </a:solidFill>
            </a:endParaRPr>
          </a:p>
          <a:p>
            <a:pPr algn="l"/>
            <a:r>
              <a:rPr lang="en-US" sz="2200" dirty="0">
                <a:solidFill>
                  <a:schemeClr val="tx1"/>
                </a:solidFill>
              </a:rPr>
              <a:t> </a:t>
            </a:r>
            <a:r>
              <a:rPr lang="en-US" sz="2200" dirty="0" smtClean="0">
                <a:solidFill>
                  <a:schemeClr val="tx1"/>
                </a:solidFill>
              </a:rPr>
              <a:t>          family=Gamma(link=log</a:t>
            </a:r>
            <a:r>
              <a:rPr lang="en-US" sz="2200" dirty="0">
                <a:solidFill>
                  <a:schemeClr val="tx1"/>
                </a:solidFill>
              </a:rPr>
              <a:t>)))</a:t>
            </a:r>
            <a:endParaRPr lang="en-US" sz="2200" dirty="0" smtClean="0">
              <a:solidFill>
                <a:schemeClr val="tx1"/>
              </a:solidFill>
            </a:endParaRPr>
          </a:p>
          <a:p>
            <a:pPr algn="l"/>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04" y="3310128"/>
            <a:ext cx="6296904" cy="1724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29" y="5377920"/>
            <a:ext cx="7163800" cy="409632"/>
          </a:xfrm>
          <a:prstGeom prst="rect">
            <a:avLst/>
          </a:prstGeom>
        </p:spPr>
      </p:pic>
      <p:sp>
        <p:nvSpPr>
          <p:cNvPr id="8" name="Oval 7"/>
          <p:cNvSpPr/>
          <p:nvPr/>
        </p:nvSpPr>
        <p:spPr>
          <a:xfrm>
            <a:off x="2682241" y="3432048"/>
            <a:ext cx="1426464" cy="1913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841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2600" dirty="0" smtClean="0">
                    <a:solidFill>
                      <a:schemeClr val="tx1"/>
                    </a:solidFill>
                  </a:rPr>
                  <a:t>The fitted gamma regression model is</a:t>
                </a:r>
              </a:p>
              <a:p>
                <a:pPr algn="l"/>
                <a:endParaRPr lang="en-US" sz="1800" i="1" dirty="0">
                  <a:solidFill>
                    <a:schemeClr val="tx1"/>
                  </a:solidFill>
                  <a:latin typeface="Cambria Math"/>
                </a:endParaRPr>
              </a:p>
              <a:p>
                <a:pPr algn="l"/>
                <a:r>
                  <a:rPr lang="en-US" sz="1800" dirty="0" smtClean="0">
                    <a:solidFill>
                      <a:schemeClr val="tx1"/>
                    </a:solidFill>
                  </a:rPr>
                  <a:t>                </a:t>
                </a:r>
                <a14:m>
                  <m:oMath xmlns:m="http://schemas.openxmlformats.org/officeDocument/2006/math">
                    <m:acc>
                      <m:accPr>
                        <m:chr m:val="̂"/>
                        <m:ctrlPr>
                          <a:rPr lang="en-US" sz="1800" i="1">
                            <a:solidFill>
                              <a:schemeClr val="tx1"/>
                            </a:solidFill>
                            <a:latin typeface="Cambria Math" charset="0"/>
                          </a:rPr>
                        </m:ctrlPr>
                      </m:accPr>
                      <m:e>
                        <m:r>
                          <a:rPr lang="en-US" sz="1800" i="1">
                            <a:solidFill>
                              <a:schemeClr val="tx1"/>
                            </a:solidFill>
                            <a:latin typeface="Cambria Math"/>
                          </a:rPr>
                          <m:t>𝐸</m:t>
                        </m:r>
                      </m:e>
                    </m:acc>
                    <m:d>
                      <m:dPr>
                        <m:ctrlPr>
                          <a:rPr lang="en-US" sz="1800" i="1">
                            <a:solidFill>
                              <a:schemeClr val="tx1"/>
                            </a:solidFill>
                            <a:latin typeface="Cambria Math" charset="0"/>
                          </a:rPr>
                        </m:ctrlPr>
                      </m:dPr>
                      <m:e>
                        <m:r>
                          <a:rPr lang="en-US" sz="1800" b="0" i="1" smtClean="0">
                            <a:solidFill>
                              <a:schemeClr val="tx1"/>
                            </a:solidFill>
                            <a:latin typeface="Cambria Math"/>
                          </a:rPr>
                          <m:t>𝑠𝑐𝑜𝑟𝑒</m:t>
                        </m:r>
                      </m:e>
                    </m:d>
                    <m:r>
                      <a:rPr lang="en-US" sz="1800" i="1">
                        <a:solidFill>
                          <a:schemeClr val="tx1"/>
                        </a:solidFill>
                        <a:latin typeface="Cambria Math"/>
                      </a:rPr>
                      <m:t>=</m:t>
                    </m:r>
                    <m:r>
                      <m:rPr>
                        <m:sty m:val="p"/>
                      </m:rPr>
                      <a:rPr lang="en-US" sz="1800">
                        <a:solidFill>
                          <a:schemeClr val="tx1"/>
                        </a:solidFill>
                        <a:latin typeface="Cambria Math"/>
                      </a:rPr>
                      <m:t>exp</m:t>
                    </m:r>
                    <m:r>
                      <a:rPr lang="en-US" sz="1800" i="1">
                        <a:solidFill>
                          <a:schemeClr val="tx1"/>
                        </a:solidFill>
                        <a:latin typeface="Cambria Math"/>
                      </a:rPr>
                      <m:t>⁡{</m:t>
                    </m:r>
                    <m:r>
                      <a:rPr lang="en-US" sz="1800" b="0" i="1" smtClean="0">
                        <a:solidFill>
                          <a:schemeClr val="tx1"/>
                        </a:solidFill>
                        <a:latin typeface="Cambria Math"/>
                      </a:rPr>
                      <m:t>4.2767</m:t>
                    </m:r>
                    <m:r>
                      <a:rPr lang="en-US" sz="1800" i="1">
                        <a:solidFill>
                          <a:schemeClr val="tx1"/>
                        </a:solidFill>
                        <a:latin typeface="Cambria Math"/>
                      </a:rPr>
                      <m:t>+0.</m:t>
                    </m:r>
                    <m:r>
                      <a:rPr lang="en-US" sz="1800" b="0" i="1" smtClean="0">
                        <a:solidFill>
                          <a:schemeClr val="tx1"/>
                        </a:solidFill>
                        <a:latin typeface="Cambria Math"/>
                      </a:rPr>
                      <m:t>0201</m:t>
                    </m:r>
                    <m:r>
                      <a:rPr lang="en-US" sz="1800" i="1">
                        <a:solidFill>
                          <a:schemeClr val="tx1"/>
                        </a:solidFill>
                        <a:latin typeface="Cambria Math"/>
                      </a:rPr>
                      <m:t>∗</m:t>
                    </m:r>
                    <m:r>
                      <a:rPr lang="en-US" sz="1800" b="0" i="1" smtClean="0">
                        <a:solidFill>
                          <a:schemeClr val="tx1"/>
                        </a:solidFill>
                        <a:latin typeface="Cambria Math"/>
                      </a:rPr>
                      <m:t>𝑛𝑢𝑟𝑠𝑒</m:t>
                    </m:r>
                    <m:r>
                      <a:rPr lang="en-US" sz="1800" b="0" i="1" smtClean="0">
                        <a:solidFill>
                          <a:schemeClr val="tx1"/>
                        </a:solidFill>
                        <a:latin typeface="Cambria Math"/>
                      </a:rPr>
                      <m:t> −0.1340∗</m:t>
                    </m:r>
                    <m:r>
                      <a:rPr lang="en-US" sz="1800" b="0" i="1" smtClean="0">
                        <a:solidFill>
                          <a:schemeClr val="tx1"/>
                        </a:solidFill>
                        <a:latin typeface="Cambria Math"/>
                      </a:rPr>
                      <m:t>𝑠𝑡𝑎𝑓𝑓</m:t>
                    </m:r>
                    <m:r>
                      <a:rPr lang="en-US" sz="1800" b="0" i="1" smtClean="0">
                        <a:solidFill>
                          <a:schemeClr val="tx1"/>
                        </a:solidFill>
                        <a:latin typeface="Cambria Math"/>
                      </a:rPr>
                      <m:t>−0.0002∗</m:t>
                    </m:r>
                    <m:r>
                      <a:rPr lang="en-US" sz="1800" b="0" i="1" smtClean="0">
                        <a:solidFill>
                          <a:schemeClr val="tx1"/>
                        </a:solidFill>
                        <a:latin typeface="Cambria Math"/>
                      </a:rPr>
                      <m:t>𝑤𝑟𝑘𝑦𝑟𝑠</m:t>
                    </m:r>
                    <m:r>
                      <a:rPr lang="en-US" sz="1800" b="0" i="1" smtClean="0">
                        <a:solidFill>
                          <a:schemeClr val="tx1"/>
                        </a:solidFill>
                        <a:latin typeface="Cambria Math"/>
                      </a:rPr>
                      <m:t>+0.0532∗</m:t>
                    </m:r>
                    <m:r>
                      <a:rPr lang="en-US" sz="1800" b="0" i="1" smtClean="0">
                        <a:solidFill>
                          <a:schemeClr val="tx1"/>
                        </a:solidFill>
                        <a:latin typeface="Cambria Math"/>
                      </a:rPr>
                      <m:t>𝑄𝐼𝑦𝑒𝑠</m:t>
                    </m:r>
                  </m:oMath>
                </a14:m>
                <a:r>
                  <a:rPr lang="en-US" sz="1800" dirty="0">
                    <a:solidFill>
                      <a:schemeClr val="tx1"/>
                    </a:solidFill>
                  </a:rPr>
                  <a:t>}, </a:t>
                </a:r>
                <a:endParaRPr lang="en-US" sz="1800" dirty="0" smtClean="0">
                  <a:solidFill>
                    <a:schemeClr val="tx1"/>
                  </a:solidFill>
                </a:endParaRPr>
              </a:p>
              <a:p>
                <a:pPr algn="l"/>
                <a:r>
                  <a:rPr lang="en-US" sz="2200" dirty="0">
                    <a:solidFill>
                      <a:schemeClr val="tx1"/>
                    </a:solidFill>
                  </a:rPr>
                  <a:t> </a:t>
                </a:r>
                <a:r>
                  <a:rPr lang="en-US" sz="2200" dirty="0" smtClean="0">
                    <a:solidFill>
                      <a:schemeClr val="tx1"/>
                    </a:solidFill>
                  </a:rPr>
                  <a:t>               and  </a:t>
                </a:r>
                <a14:m>
                  <m:oMath xmlns:m="http://schemas.openxmlformats.org/officeDocument/2006/math">
                    <m:acc>
                      <m:accPr>
                        <m:chr m:val="̂"/>
                        <m:ctrlPr>
                          <a:rPr lang="en-US" sz="1800" i="1">
                            <a:solidFill>
                              <a:schemeClr val="tx1"/>
                            </a:solidFill>
                            <a:latin typeface="Cambria Math" charset="0"/>
                          </a:rPr>
                        </m:ctrlPr>
                      </m:accPr>
                      <m:e>
                        <m:r>
                          <a:rPr lang="en-US" sz="1800" i="1">
                            <a:solidFill>
                              <a:schemeClr val="tx1"/>
                            </a:solidFill>
                            <a:latin typeface="Cambria Math"/>
                            <a:ea typeface="Cambria Math"/>
                          </a:rPr>
                          <m:t>𝛼</m:t>
                        </m:r>
                      </m:e>
                    </m:acc>
                    <m:r>
                      <a:rPr lang="en-US" sz="1800" i="1">
                        <a:solidFill>
                          <a:schemeClr val="tx1"/>
                        </a:solidFill>
                        <a:latin typeface="Cambria Math"/>
                      </a:rPr>
                      <m:t>=</m:t>
                    </m:r>
                  </m:oMath>
                </a14:m>
                <a:r>
                  <a:rPr lang="en-US" sz="1800" dirty="0"/>
                  <a:t> </a:t>
                </a:r>
                <a:r>
                  <a:rPr lang="en-US" sz="1800" dirty="0" smtClean="0">
                    <a:solidFill>
                      <a:schemeClr val="tx1"/>
                    </a:solidFill>
                  </a:rPr>
                  <a:t>0.0230.</a:t>
                </a:r>
              </a:p>
              <a:p>
                <a:pPr algn="l"/>
                <a:endParaRPr lang="en-US" sz="1800" dirty="0">
                  <a:solidFill>
                    <a:schemeClr val="tx1"/>
                  </a:solidFill>
                </a:endParaRPr>
              </a:p>
              <a:p>
                <a:pPr marL="457200" indent="-457200" algn="l">
                  <a:buFont typeface="Wingdings" panose="05000000000000000000" pitchFamily="2" charset="2"/>
                  <a:buChar char="q"/>
                </a:pPr>
                <a:r>
                  <a:rPr lang="en-US" sz="2600" dirty="0">
                    <a:solidFill>
                      <a:schemeClr val="tx1"/>
                    </a:solidFill>
                  </a:rPr>
                  <a:t>Interpretation of estimated coefficients. For example, </a:t>
                </a:r>
              </a:p>
              <a:p>
                <a:pPr algn="l"/>
                <a:endParaRPr lang="en-US" sz="1200" dirty="0">
                  <a:solidFill>
                    <a:schemeClr val="tx1"/>
                  </a:solidFill>
                </a:endParaRPr>
              </a:p>
              <a:p>
                <a:pPr algn="l"/>
                <a:r>
                  <a:rPr lang="en-US" sz="2400" dirty="0" smtClean="0">
                    <a:solidFill>
                      <a:schemeClr val="tx1"/>
                    </a:solidFill>
                    <a:latin typeface="Segoe UI"/>
                    <a:ea typeface="Segoe UI"/>
                    <a:cs typeface="Segoe UI"/>
                  </a:rPr>
                  <a:t>    ● </a:t>
                </a:r>
                <a:r>
                  <a:rPr lang="en-US" sz="2400" dirty="0" smtClean="0">
                    <a:solidFill>
                      <a:schemeClr val="tx1"/>
                    </a:solidFill>
                  </a:rPr>
                  <a:t> The estimated </a:t>
                </a:r>
                <a:r>
                  <a:rPr lang="en-US" sz="2400" dirty="0">
                    <a:solidFill>
                      <a:schemeClr val="tx1"/>
                    </a:solidFill>
                  </a:rPr>
                  <a:t>mean </a:t>
                </a:r>
                <a:r>
                  <a:rPr lang="en-US" sz="2400" dirty="0" smtClean="0">
                    <a:solidFill>
                      <a:schemeClr val="tx1"/>
                    </a:solidFill>
                  </a:rPr>
                  <a:t>score for nurses is </a:t>
                </a:r>
                <a14:m>
                  <m:oMath xmlns:m="http://schemas.openxmlformats.org/officeDocument/2006/math">
                    <m:r>
                      <m:rPr>
                        <m:sty m:val="p"/>
                      </m:rPr>
                      <a:rPr lang="en-US" sz="2400" b="0" i="0" smtClean="0">
                        <a:solidFill>
                          <a:schemeClr val="tx1"/>
                        </a:solidFill>
                        <a:latin typeface="Cambria Math"/>
                        <a:ea typeface="Cambria Math"/>
                      </a:rPr>
                      <m:t>exp</m:t>
                    </m:r>
                    <m:r>
                      <a:rPr lang="en-US" sz="2400" b="0" i="0" smtClean="0">
                        <a:solidFill>
                          <a:schemeClr val="tx1"/>
                        </a:solidFill>
                        <a:latin typeface="Cambria Math"/>
                        <a:ea typeface="Cambria Math"/>
                      </a:rPr>
                      <m:t>{0.0201}</m:t>
                    </m:r>
                    <m:r>
                      <a:rPr lang="en-US" sz="2400" i="1">
                        <a:solidFill>
                          <a:schemeClr val="tx1"/>
                        </a:solidFill>
                        <a:latin typeface="Cambria Math"/>
                        <a:ea typeface="Cambria Math"/>
                      </a:rPr>
                      <m:t>∙100%=</m:t>
                    </m:r>
                  </m:oMath>
                </a14:m>
                <a:r>
                  <a:rPr lang="en-US" sz="2400" dirty="0" smtClean="0">
                    <a:solidFill>
                      <a:schemeClr val="tx1"/>
                    </a:solidFill>
                  </a:rPr>
                  <a:t>102.03%  of that </a:t>
                </a:r>
              </a:p>
              <a:p>
                <a:pPr algn="l"/>
                <a:r>
                  <a:rPr lang="en-US" sz="2400" dirty="0">
                    <a:solidFill>
                      <a:schemeClr val="tx1"/>
                    </a:solidFill>
                  </a:rPr>
                  <a:t> </a:t>
                </a:r>
                <a:r>
                  <a:rPr lang="en-US" sz="2400" dirty="0" smtClean="0">
                    <a:solidFill>
                      <a:schemeClr val="tx1"/>
                    </a:solidFill>
                  </a:rPr>
                  <a:t>          for doctors.</a:t>
                </a:r>
              </a:p>
              <a:p>
                <a:pPr algn="l"/>
                <a:r>
                  <a:rPr lang="en-US" sz="2400" dirty="0" smtClean="0">
                    <a:solidFill>
                      <a:schemeClr val="tx1"/>
                    </a:solidFill>
                    <a:latin typeface="Segoe UI"/>
                    <a:ea typeface="Segoe UI"/>
                    <a:cs typeface="Segoe UI"/>
                  </a:rPr>
                  <a:t>    ●  </a:t>
                </a:r>
                <a:r>
                  <a:rPr lang="en-US" sz="2400" dirty="0" smtClean="0">
                    <a:solidFill>
                      <a:schemeClr val="tx1"/>
                    </a:solidFill>
                  </a:rPr>
                  <a:t>As the number of years of work at the center increases by one, the estimated </a:t>
                </a:r>
              </a:p>
              <a:p>
                <a:pPr algn="l"/>
                <a:r>
                  <a:rPr lang="en-US" sz="2400" dirty="0">
                    <a:solidFill>
                      <a:schemeClr val="tx1"/>
                    </a:solidFill>
                  </a:rPr>
                  <a:t> </a:t>
                </a:r>
                <a:r>
                  <a:rPr lang="en-US" sz="2400" dirty="0" smtClean="0">
                    <a:solidFill>
                      <a:schemeClr val="tx1"/>
                    </a:solidFill>
                  </a:rPr>
                  <a:t>          mean score  changes by </a:t>
                </a:r>
                <a14:m>
                  <m:oMath xmlns:m="http://schemas.openxmlformats.org/officeDocument/2006/math">
                    <m:d>
                      <m:dPr>
                        <m:ctrlPr>
                          <a:rPr lang="en-US" sz="2400" b="0" i="1" smtClean="0">
                            <a:solidFill>
                              <a:schemeClr val="tx1"/>
                            </a:solidFill>
                            <a:latin typeface="Cambria Math" charset="0"/>
                          </a:rPr>
                        </m:ctrlPr>
                      </m:dPr>
                      <m:e>
                        <m:r>
                          <m:rPr>
                            <m:sty m:val="p"/>
                          </m:rPr>
                          <a:rPr lang="en-US" sz="2400" b="0" i="0" smtClean="0">
                            <a:solidFill>
                              <a:schemeClr val="tx1"/>
                            </a:solidFill>
                            <a:latin typeface="Cambria Math"/>
                          </a:rPr>
                          <m:t>exp</m:t>
                        </m:r>
                        <m:r>
                          <a:rPr lang="en-US" sz="2400" b="0" i="1" smtClean="0">
                            <a:solidFill>
                              <a:schemeClr val="tx1"/>
                            </a:solidFill>
                            <a:latin typeface="Cambria Math"/>
                          </a:rPr>
                          <m:t>⁡{−0.002}−1</m:t>
                        </m:r>
                      </m:e>
                    </m:d>
                    <m:r>
                      <a:rPr lang="en-US" sz="2400" b="0" i="1" smtClean="0">
                        <a:solidFill>
                          <a:schemeClr val="tx1"/>
                        </a:solidFill>
                        <a:latin typeface="Cambria Math"/>
                      </a:rPr>
                      <m:t>∗100%=−0.02%</m:t>
                    </m:r>
                  </m:oMath>
                </a14:m>
                <a:r>
                  <a:rPr lang="en-US" sz="2400" dirty="0" smtClean="0">
                    <a:solidFill>
                      <a:schemeClr val="tx1"/>
                    </a:solidFill>
                  </a:rPr>
                  <a:t>, that is, </a:t>
                </a:r>
              </a:p>
              <a:p>
                <a:pPr algn="l"/>
                <a:r>
                  <a:rPr lang="en-US" sz="2400" dirty="0">
                    <a:solidFill>
                      <a:schemeClr val="tx1"/>
                    </a:solidFill>
                  </a:rPr>
                  <a:t> </a:t>
                </a:r>
                <a:r>
                  <a:rPr lang="en-US" sz="2400" dirty="0" smtClean="0">
                    <a:solidFill>
                      <a:schemeClr val="tx1"/>
                    </a:solidFill>
                  </a:rPr>
                  <a:t>          decreases by 0.02%.</a:t>
                </a:r>
                <a:endParaRPr lang="en-US" sz="2400" dirty="0">
                  <a:solidFill>
                    <a:schemeClr val="tx1"/>
                  </a:solidFill>
                </a:endParaRPr>
              </a:p>
              <a:p>
                <a:pPr algn="l"/>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825" t="-9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spTree>
    <p:extLst>
      <p:ext uri="{BB962C8B-B14F-4D97-AF65-F5344CB8AC3E}">
        <p14:creationId xmlns:p14="http://schemas.microsoft.com/office/powerpoint/2010/main" val="1363462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73024" y="1377702"/>
                <a:ext cx="11082527" cy="4974335"/>
              </a:xfrm>
            </p:spPr>
            <p:txBody>
              <a:bodyPr>
                <a:noAutofit/>
              </a:bodyPr>
              <a:lstStyle/>
              <a:p>
                <a:pPr marL="457200" indent="-457200" algn="l">
                  <a:buFont typeface="Wingdings" panose="05000000000000000000" pitchFamily="2" charset="2"/>
                  <a:buChar char="q"/>
                </a:pPr>
                <a:r>
                  <a:rPr lang="en-US" sz="3000" dirty="0" smtClean="0">
                    <a:solidFill>
                      <a:schemeClr val="tx1"/>
                    </a:solidFill>
                  </a:rPr>
                  <a:t>Predict the score for a nurse who has worked at the center for seven years and who had previously been a co-PI on a grant that involved quality assurance component.</a:t>
                </a:r>
              </a:p>
              <a:p>
                <a:pPr algn="l"/>
                <a:endParaRPr lang="en-US" sz="1200" dirty="0" smtClean="0">
                  <a:solidFill>
                    <a:schemeClr val="tx1"/>
                  </a:solidFill>
                </a:endParaRPr>
              </a:p>
              <a:p>
                <a:pPr algn="l"/>
                <a:r>
                  <a:rPr lang="en-US" sz="2800" dirty="0" smtClean="0">
                    <a:solidFill>
                      <a:schemeClr val="tx1"/>
                    </a:solidFill>
                  </a:rPr>
                  <a:t>        </a:t>
                </a:r>
                <a14:m>
                  <m:oMath xmlns:m="http://schemas.openxmlformats.org/officeDocument/2006/math">
                    <m:sSup>
                      <m:sSupPr>
                        <m:ctrlPr>
                          <a:rPr lang="en-US" sz="2800" i="1" smtClean="0">
                            <a:solidFill>
                              <a:schemeClr val="tx1"/>
                            </a:solidFill>
                            <a:latin typeface="Cambria Math" charset="0"/>
                          </a:rPr>
                        </m:ctrlPr>
                      </m:sSupPr>
                      <m:e>
                        <m:r>
                          <a:rPr lang="en-US" sz="2800" b="0" i="1" smtClean="0">
                            <a:solidFill>
                              <a:schemeClr val="tx1"/>
                            </a:solidFill>
                            <a:latin typeface="Cambria Math"/>
                          </a:rPr>
                          <m:t>𝑠𝑐𝑜𝑟𝑒</m:t>
                        </m:r>
                      </m:e>
                      <m:sup>
                        <m:r>
                          <a:rPr lang="en-US" sz="2800" b="0" i="1" smtClean="0">
                            <a:solidFill>
                              <a:schemeClr val="tx1"/>
                            </a:solidFill>
                            <a:latin typeface="Cambria Math"/>
                          </a:rPr>
                          <m:t>0</m:t>
                        </m:r>
                      </m:sup>
                    </m:sSup>
                    <m:r>
                      <a:rPr lang="en-US" sz="2800" b="0" i="1" smtClean="0">
                        <a:solidFill>
                          <a:schemeClr val="tx1"/>
                        </a:solidFill>
                        <a:latin typeface="Cambria Math"/>
                      </a:rPr>
                      <m:t>=</m:t>
                    </m:r>
                    <m:func>
                      <m:funcPr>
                        <m:ctrlPr>
                          <a:rPr lang="en-US" sz="2800" i="1">
                            <a:solidFill>
                              <a:schemeClr val="tx1"/>
                            </a:solidFill>
                            <a:latin typeface="Cambria Math" charset="0"/>
                          </a:rPr>
                        </m:ctrlPr>
                      </m:funcPr>
                      <m:fName>
                        <m:r>
                          <m:rPr>
                            <m:sty m:val="p"/>
                          </m:rPr>
                          <a:rPr lang="en-US" sz="2800">
                            <a:solidFill>
                              <a:schemeClr val="tx1"/>
                            </a:solidFill>
                            <a:latin typeface="Cambria Math"/>
                          </a:rPr>
                          <m:t>exp</m:t>
                        </m:r>
                      </m:fName>
                      <m:e>
                        <m:d>
                          <m:dPr>
                            <m:begChr m:val="{"/>
                            <m:endChr m:val="}"/>
                            <m:ctrlPr>
                              <a:rPr lang="en-US" sz="2800" i="1">
                                <a:solidFill>
                                  <a:schemeClr val="tx1"/>
                                </a:solidFill>
                                <a:latin typeface="Cambria Math" charset="0"/>
                              </a:rPr>
                            </m:ctrlPr>
                          </m:dPr>
                          <m:e>
                            <m:r>
                              <a:rPr lang="en-US" sz="2800" i="1">
                                <a:solidFill>
                                  <a:schemeClr val="tx1"/>
                                </a:solidFill>
                                <a:latin typeface="Cambria Math"/>
                              </a:rPr>
                              <m:t>4.2767+0.0201−0.0002</m:t>
                            </m:r>
                            <m:r>
                              <a:rPr lang="en-US" sz="2800" b="0" i="1" smtClean="0">
                                <a:solidFill>
                                  <a:schemeClr val="tx1"/>
                                </a:solidFill>
                                <a:latin typeface="Cambria Math"/>
                              </a:rPr>
                              <m:t>∗7</m:t>
                            </m:r>
                            <m:r>
                              <a:rPr lang="en-US" sz="2800" i="1">
                                <a:solidFill>
                                  <a:schemeClr val="tx1"/>
                                </a:solidFill>
                                <a:latin typeface="Cambria Math"/>
                              </a:rPr>
                              <m:t>+0.0532</m:t>
                            </m:r>
                          </m:e>
                        </m:d>
                      </m:e>
                    </m:func>
                    <m:r>
                      <a:rPr lang="en-US" sz="2800" b="0" i="1" smtClean="0">
                        <a:solidFill>
                          <a:schemeClr val="tx1"/>
                        </a:solidFill>
                        <a:latin typeface="Cambria Math"/>
                      </a:rPr>
                      <m:t>=</m:t>
                    </m:r>
                  </m:oMath>
                </a14:m>
                <a:r>
                  <a:rPr lang="en-US" sz="2800" dirty="0" smtClean="0">
                    <a:solidFill>
                      <a:schemeClr val="tx1"/>
                    </a:solidFill>
                  </a:rPr>
                  <a:t>77.37.</a:t>
                </a:r>
              </a:p>
              <a:p>
                <a:pPr algn="l"/>
                <a:endParaRPr lang="en-US" sz="2800" dirty="0">
                  <a:solidFill>
                    <a:schemeClr val="tx1"/>
                  </a:solidFill>
                </a:endParaRPr>
              </a:p>
              <a:p>
                <a:pPr algn="l"/>
                <a:r>
                  <a:rPr lang="en-US" sz="2200" dirty="0" smtClean="0">
                    <a:solidFill>
                      <a:schemeClr val="tx1"/>
                    </a:solidFill>
                  </a:rPr>
                  <a:t>          print(</a:t>
                </a:r>
                <a:r>
                  <a:rPr lang="en-US" sz="2200" dirty="0" err="1" smtClean="0">
                    <a:solidFill>
                      <a:schemeClr val="tx1"/>
                    </a:solidFill>
                  </a:rPr>
                  <a:t>pred.score</a:t>
                </a:r>
                <a:r>
                  <a:rPr lang="en-US" sz="2200" dirty="0">
                    <a:solidFill>
                      <a:schemeClr val="tx1"/>
                    </a:solidFill>
                  </a:rPr>
                  <a:t>&lt;- predict(</a:t>
                </a:r>
                <a:r>
                  <a:rPr lang="en-US" sz="2200" dirty="0" err="1">
                    <a:solidFill>
                      <a:schemeClr val="tx1"/>
                    </a:solidFill>
                  </a:rPr>
                  <a:t>fitted.model</a:t>
                </a:r>
                <a:r>
                  <a:rPr lang="en-US" sz="2200" dirty="0">
                    <a:solidFill>
                      <a:schemeClr val="tx1"/>
                    </a:solidFill>
                  </a:rPr>
                  <a:t>, type='response', </a:t>
                </a:r>
                <a:r>
                  <a:rPr lang="en-US" sz="2200" dirty="0" smtClean="0">
                    <a:solidFill>
                      <a:schemeClr val="tx1"/>
                    </a:solidFill>
                  </a:rPr>
                  <a:t> </a:t>
                </a:r>
                <a:r>
                  <a:rPr lang="en-US" sz="2200" dirty="0" err="1" smtClean="0">
                    <a:solidFill>
                      <a:schemeClr val="tx1"/>
                    </a:solidFill>
                  </a:rPr>
                  <a:t>data.frame</a:t>
                </a:r>
                <a:r>
                  <a:rPr lang="en-US" sz="2200" dirty="0" smtClean="0">
                    <a:solidFill>
                      <a:schemeClr val="tx1"/>
                    </a:solidFill>
                  </a:rPr>
                  <a:t>(</a:t>
                </a:r>
                <a:r>
                  <a:rPr lang="en-US" sz="2200" dirty="0" err="1" smtClean="0">
                    <a:solidFill>
                      <a:schemeClr val="tx1"/>
                    </a:solidFill>
                  </a:rPr>
                  <a:t>desgn</a:t>
                </a:r>
                <a:r>
                  <a:rPr lang="en-US" sz="2200" dirty="0">
                    <a:solidFill>
                      <a:schemeClr val="tx1"/>
                    </a:solidFill>
                  </a:rPr>
                  <a:t>=</a:t>
                </a:r>
                <a:r>
                  <a:rPr lang="en-US" sz="2200" dirty="0" smtClean="0">
                    <a:solidFill>
                      <a:schemeClr val="tx1"/>
                    </a:solidFill>
                  </a:rPr>
                  <a:t>'nurse‘,</a:t>
                </a:r>
              </a:p>
              <a:p>
                <a:pPr algn="l"/>
                <a:r>
                  <a:rPr lang="en-US" sz="2200" dirty="0">
                    <a:solidFill>
                      <a:schemeClr val="tx1"/>
                    </a:solidFill>
                  </a:rPr>
                  <a:t> </a:t>
                </a:r>
                <a:r>
                  <a:rPr lang="en-US" sz="2200" dirty="0" smtClean="0">
                    <a:solidFill>
                      <a:schemeClr val="tx1"/>
                    </a:solidFill>
                  </a:rPr>
                  <a:t>         </a:t>
                </a:r>
                <a:r>
                  <a:rPr lang="en-US" sz="2200" dirty="0" err="1" smtClean="0">
                    <a:solidFill>
                      <a:schemeClr val="tx1"/>
                    </a:solidFill>
                  </a:rPr>
                  <a:t>wrkyrs</a:t>
                </a:r>
                <a:r>
                  <a:rPr lang="en-US" sz="2200" dirty="0" smtClean="0">
                    <a:solidFill>
                      <a:schemeClr val="tx1"/>
                    </a:solidFill>
                  </a:rPr>
                  <a:t>=7</a:t>
                </a:r>
                <a:r>
                  <a:rPr lang="en-US" sz="2200" dirty="0">
                    <a:solidFill>
                      <a:schemeClr val="tx1"/>
                    </a:solidFill>
                  </a:rPr>
                  <a:t>, </a:t>
                </a:r>
                <a:r>
                  <a:rPr lang="en-US" sz="2200" dirty="0" err="1">
                    <a:solidFill>
                      <a:schemeClr val="tx1"/>
                    </a:solidFill>
                  </a:rPr>
                  <a:t>priorQI</a:t>
                </a:r>
                <a:r>
                  <a:rPr lang="en-US" sz="2200" dirty="0">
                    <a:solidFill>
                      <a:schemeClr val="tx1"/>
                    </a:solidFill>
                  </a:rPr>
                  <a:t>='yes')))</a:t>
                </a:r>
              </a:p>
              <a:p>
                <a:pPr algn="l"/>
                <a:r>
                  <a:rPr lang="en-US" sz="3600" dirty="0">
                    <a:solidFill>
                      <a:schemeClr val="tx1"/>
                    </a:solidFill>
                  </a:rPr>
                  <a:t>        </a:t>
                </a:r>
                <a:r>
                  <a:rPr lang="en-US" sz="2400" dirty="0">
                    <a:solidFill>
                      <a:schemeClr val="tx1"/>
                    </a:solidFill>
                  </a:rPr>
                  <a:t>77.34687</a:t>
                </a:r>
              </a:p>
              <a:p>
                <a:pPr algn="l"/>
                <a:endParaRPr lang="en-US" sz="2800" dirty="0" smtClean="0">
                  <a:solidFill>
                    <a:schemeClr val="tx1"/>
                  </a:solidFill>
                </a:endParaRPr>
              </a:p>
              <a:p>
                <a:pPr algn="l"/>
                <a:endParaRPr lang="en-US" sz="2800" dirty="0">
                  <a:solidFill>
                    <a:schemeClr val="tx1"/>
                  </a:solidFill>
                </a:endParaRPr>
              </a:p>
              <a:p>
                <a:pPr marL="457200" indent="-457200" algn="l">
                  <a:buFont typeface="Wingdings" panose="05000000000000000000" pitchFamily="2" charset="2"/>
                  <a:buChar char="q"/>
                </a:pPr>
                <a:endParaRPr lang="en-US" sz="2800" dirty="0">
                  <a:solidFill>
                    <a:schemeClr val="tx1"/>
                  </a:solidFill>
                </a:endParaRPr>
              </a:p>
              <a:p>
                <a:pPr algn="l"/>
                <a:r>
                  <a:rPr lang="en-US" sz="2200" dirty="0" smtClean="0">
                    <a:solidFill>
                      <a:schemeClr val="tx1"/>
                    </a:solidFill>
                  </a:rPr>
                  <a:t>      </a:t>
                </a:r>
                <a:endParaRPr lang="en-US" sz="2200" i="0" dirty="0" smtClean="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73024" y="1377702"/>
                <a:ext cx="11082527" cy="4974335"/>
              </a:xfrm>
              <a:blipFill rotWithShape="1">
                <a:blip r:embed="rId2"/>
                <a:stretch>
                  <a:fillRect l="-1100" t="-14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541216" y="405420"/>
            <a:ext cx="9699808" cy="88312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GAMMA REGRESSION MODEL: EXERCISE SOLUTION (cont.)</a:t>
            </a:r>
            <a:endParaRPr lang="en-US" sz="3200" dirty="0"/>
          </a:p>
        </p:txBody>
      </p:sp>
    </p:spTree>
    <p:extLst>
      <p:ext uri="{BB962C8B-B14F-4D97-AF65-F5344CB8AC3E}">
        <p14:creationId xmlns:p14="http://schemas.microsoft.com/office/powerpoint/2010/main" val="2524126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819179" y="1407765"/>
                <a:ext cx="11519126" cy="4587830"/>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Interpretation </a:t>
                </a:r>
                <a:r>
                  <a:rPr lang="en-US" sz="2600" i="0" dirty="0">
                    <a:solidFill>
                      <a:schemeClr val="tx1"/>
                    </a:solidFill>
                  </a:rPr>
                  <a:t>of fitted coefficients</a:t>
                </a:r>
                <a:r>
                  <a:rPr lang="en-US" sz="2600" i="0" dirty="0" smtClean="0">
                    <a:solidFill>
                      <a:schemeClr val="tx1"/>
                    </a:solidFill>
                  </a:rPr>
                  <a:t>:</a:t>
                </a:r>
              </a:p>
              <a:p>
                <a:pPr algn="l"/>
                <a:endParaRPr lang="en-US" sz="1000" i="0" dirty="0">
                  <a:solidFill>
                    <a:schemeClr val="tx1"/>
                  </a:solidFill>
                </a:endParaRPr>
              </a:p>
              <a:p>
                <a:pPr algn="l"/>
                <a:r>
                  <a:rPr lang="en-US" sz="2600" dirty="0">
                    <a:solidFill>
                      <a:schemeClr val="tx1"/>
                    </a:solidFill>
                  </a:rPr>
                  <a:t>   </a:t>
                </a:r>
                <a:r>
                  <a:rPr lang="en-US" sz="2600" dirty="0">
                    <a:solidFill>
                      <a:schemeClr val="tx1"/>
                    </a:solidFill>
                    <a:latin typeface="Bodoni MT Black" panose="02070A03080606020203" pitchFamily="18" charset="0"/>
                  </a:rPr>
                  <a:t>•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continuous</a:t>
                </a:r>
                <a:r>
                  <a:rPr lang="en-US" sz="2400" i="0" dirty="0" smtClean="0">
                    <a:solidFill>
                      <a:schemeClr val="tx1"/>
                    </a:solidFill>
                  </a:rPr>
                  <a:t>, </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smtClean="0">
                    <a:solidFill>
                      <a:schemeClr val="tx1"/>
                    </a:solidFill>
                  </a:rPr>
                  <a:t>represents the change in the estimated mean of </a:t>
                </a:r>
                <a14:m>
                  <m:oMath xmlns:m="http://schemas.openxmlformats.org/officeDocument/2006/math">
                    <m:r>
                      <a:rPr lang="en-US" sz="2400">
                        <a:solidFill>
                          <a:schemeClr val="tx1"/>
                        </a:solidFill>
                        <a:latin typeface="Cambria Math"/>
                      </a:rPr>
                      <m:t>𝑦</m:t>
                    </m:r>
                    <m:r>
                      <a:rPr lang="en-US" sz="2400">
                        <a:solidFill>
                          <a:schemeClr val="tx1"/>
                        </a:solidFill>
                        <a:latin typeface="Cambria Math"/>
                      </a:rPr>
                      <m:t> </m:t>
                    </m:r>
                  </m:oMath>
                </a14:m>
                <a:r>
                  <a:rPr lang="en-US" sz="2400" i="0" dirty="0" smtClean="0">
                    <a:solidFill>
                      <a:schemeClr val="tx1"/>
                    </a:solidFill>
                  </a:rPr>
                  <a:t>for a </a:t>
                </a:r>
              </a:p>
              <a:p>
                <a:pPr algn="l"/>
                <a:r>
                  <a:rPr lang="en-US" sz="2400" i="0" dirty="0">
                    <a:solidFill>
                      <a:schemeClr val="tx1"/>
                    </a:solidFill>
                  </a:rPr>
                  <a:t> </a:t>
                </a:r>
                <a:r>
                  <a:rPr lang="en-US" sz="2400" i="0" dirty="0" smtClean="0">
                    <a:solidFill>
                      <a:schemeClr val="tx1"/>
                    </a:solidFill>
                  </a:rPr>
                  <a:t>       one-unit increase in</a:t>
                </a:r>
                <a:r>
                  <a:rPr lang="en-US" sz="2400" dirty="0">
                    <a:solidFill>
                      <a:schemeClr val="tx1"/>
                    </a:solidFill>
                  </a:rPr>
                  <a:t> </a:t>
                </a:r>
                <a14:m>
                  <m:oMath xmlns:m="http://schemas.openxmlformats.org/officeDocument/2006/math">
                    <m:sSub>
                      <m:sSubPr>
                        <m:ctrlPr>
                          <a:rPr lang="en-US" sz="2400" i="1">
                            <a:solidFill>
                              <a:schemeClr val="tx1"/>
                            </a:solidFill>
                            <a:latin typeface="Cambria Math"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b="0" i="0" smtClean="0">
                        <a:solidFill>
                          <a:schemeClr val="tx1"/>
                        </a:solidFill>
                        <a:latin typeface="Cambria Math"/>
                      </a:rPr>
                      <m:t>, </m:t>
                    </m:r>
                  </m:oMath>
                </a14:m>
                <a:r>
                  <a:rPr lang="en-US" sz="2400" i="0" dirty="0">
                    <a:solidFill>
                      <a:schemeClr val="tx1"/>
                    </a:solidFill>
                  </a:rPr>
                  <a:t>provided all the other variables are </a:t>
                </a:r>
                <a:r>
                  <a:rPr lang="en-US" sz="2400" i="0" dirty="0" smtClean="0">
                    <a:solidFill>
                      <a:schemeClr val="tx1"/>
                    </a:solidFill>
                  </a:rPr>
                  <a:t>unchanged. Indeed, </a:t>
                </a:r>
              </a:p>
              <a:p>
                <a14:m>
                  <m:oMath xmlns:m="http://schemas.openxmlformats.org/officeDocument/2006/math">
                    <m:acc>
                      <m:accPr>
                        <m:chr m:val="̂"/>
                        <m:ctrlPr>
                          <a:rPr lang="en-US" sz="2400" b="0" i="1" smtClean="0">
                            <a:solidFill>
                              <a:schemeClr val="tx1"/>
                            </a:solidFill>
                            <a:latin typeface="Cambria Math"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charset="0"/>
                          </a:rPr>
                        </m:ctrlPr>
                      </m:accPr>
                      <m:e>
                        <m:r>
                          <a:rPr lang="en-US" sz="2400" b="0" i="1" smtClean="0">
                            <a:solidFill>
                              <a:schemeClr val="tx1"/>
                            </a:solidFill>
                            <a:latin typeface="Cambria Math" panose="02040503050406030204" pitchFamily="18" charset="0"/>
                          </a:rPr>
                          <m:t>𝐸</m:t>
                        </m:r>
                      </m:e>
                    </m:acc>
                    <m:sSub>
                      <m:sSubPr>
                        <m:ctrlPr>
                          <a:rPr lang="en-US" sz="2400" b="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e>
                      <m:sub>
                        <m:sSub>
                          <m:sSubPr>
                            <m:ctrlPr>
                              <a:rPr lang="en-US" sz="2400" b="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sub>
                    </m:sSub>
                    <m:r>
                      <a:rPr lang="en-US" sz="2400" b="0" i="0" smtClean="0">
                        <a:solidFill>
                          <a:schemeClr val="tx1"/>
                        </a:solidFill>
                        <a:latin typeface="Cambria Math"/>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Sup>
                      <m:sSubSupPr>
                        <m:ctrlPr>
                          <a:rPr lang="en-US" sz="2400" i="1">
                            <a:solidFill>
                              <a:schemeClr val="tx1"/>
                            </a:solidFill>
                            <a:latin typeface="Cambria Math" charset="0"/>
                          </a:rPr>
                        </m:ctrlPr>
                      </m:sSubSupPr>
                      <m:e>
                        <m:r>
                          <a:rPr lang="en-US" sz="2400" b="0" i="1" smtClean="0">
                            <a:solidFill>
                              <a:schemeClr val="tx1"/>
                            </a:solidFill>
                            <a:latin typeface="Cambria Math"/>
                          </a:rPr>
                          <m:t>(</m:t>
                        </m:r>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up/>
                    </m:sSubSup>
                    <m:r>
                      <a:rPr lang="en-US" sz="2400" b="0" i="1" smtClean="0">
                        <a:solidFill>
                          <a:schemeClr val="tx1"/>
                        </a:solidFill>
                        <a:latin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charset="0"/>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r>
                      <a:rPr lang="en-US" sz="2400" b="0" i="0" smtClean="0">
                        <a:solidFill>
                          <a:schemeClr val="tx1"/>
                        </a:solidFill>
                        <a:latin typeface="Cambria Math"/>
                      </a:rPr>
                      <m:t>−</m:t>
                    </m:r>
                  </m:oMath>
                </a14:m>
                <a:r>
                  <a:rPr lang="en-US" sz="2400" i="0" dirty="0" smtClean="0">
                    <a:solidFill>
                      <a:schemeClr val="tx1"/>
                    </a:solidFill>
                  </a:rPr>
                  <a:t>(</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sSubSup>
                      <m:sSubSupPr>
                        <m:ctrlPr>
                          <a:rPr lang="en-US" sz="2400" i="1">
                            <a:solidFill>
                              <a:schemeClr val="tx1"/>
                            </a:solidFill>
                            <a:latin typeface="Cambria Math" charset="0"/>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up/>
                    </m:sSubSup>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charset="0"/>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oMath>
                </a14:m>
                <a:r>
                  <a:rPr lang="en-US" sz="2400" i="0" dirty="0" smtClean="0">
                    <a:solidFill>
                      <a:schemeClr val="tx1"/>
                    </a:solidFill>
                  </a:rPr>
                  <a:t>) = </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smtClean="0">
                    <a:solidFill>
                      <a:schemeClr val="tx1"/>
                    </a:solidFill>
                  </a:rPr>
                  <a:t>.</a:t>
                </a:r>
              </a:p>
              <a:p>
                <a:endParaRPr lang="en-US" sz="2400" i="0" dirty="0" smtClean="0">
                  <a:solidFill>
                    <a:schemeClr val="tx1"/>
                  </a:solidFill>
                </a:endParaRPr>
              </a:p>
              <a:p>
                <a:pPr algn="l"/>
                <a:r>
                  <a:rPr lang="en-US" sz="2400" dirty="0" smtClean="0">
                    <a:solidFill>
                      <a:schemeClr val="tx1"/>
                    </a:solidFill>
                    <a:latin typeface="Bodoni MT Black" panose="02070A03080606020203" pitchFamily="18" charset="0"/>
                  </a:rPr>
                  <a:t>   •  </a:t>
                </a:r>
                <a:r>
                  <a:rPr lang="en-US" sz="2400" i="0" dirty="0">
                    <a:solidFill>
                      <a:schemeClr val="tx1"/>
                    </a:solidFill>
                  </a:rPr>
                  <a:t>If</a:t>
                </a:r>
                <a:r>
                  <a:rPr lang="en-US" sz="2400" dirty="0">
                    <a:solidFill>
                      <a:schemeClr val="tx1"/>
                    </a:solidFill>
                  </a:rPr>
                  <a:t>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a:t>
                </a:r>
                <a:r>
                  <a:rPr lang="en-US" sz="2400" i="0" dirty="0">
                    <a:solidFill>
                      <a:schemeClr val="tx1"/>
                    </a:solidFill>
                  </a:rPr>
                  <a:t>is </a:t>
                </a:r>
                <a:r>
                  <a:rPr lang="en-US" sz="2400" i="0" dirty="0" smtClean="0">
                    <a:solidFill>
                      <a:schemeClr val="tx1"/>
                    </a:solidFill>
                  </a:rPr>
                  <a:t>a 0 </a:t>
                </a:r>
                <a:r>
                  <a:rPr lang="en-US" sz="2400" i="0" dirty="0">
                    <a:solidFill>
                      <a:schemeClr val="tx1"/>
                    </a:solidFill>
                  </a:rPr>
                  <a:t>-1 variable, </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smtClean="0">
                    <a:solidFill>
                      <a:schemeClr val="tx1"/>
                    </a:solidFill>
                  </a:rPr>
                  <a:t>is interpreted as the </a:t>
                </a:r>
                <a:r>
                  <a:rPr lang="en-US" sz="2400" i="0" dirty="0">
                    <a:solidFill>
                      <a:schemeClr val="tx1"/>
                    </a:solidFill>
                  </a:rPr>
                  <a:t>difference </a:t>
                </a:r>
                <a:r>
                  <a:rPr lang="en-US" sz="2400" i="0" dirty="0" smtClean="0">
                    <a:solidFill>
                      <a:schemeClr val="tx1"/>
                    </a:solidFill>
                  </a:rPr>
                  <a:t>of the </a:t>
                </a:r>
                <a:r>
                  <a:rPr lang="en-US" sz="2400" i="0" dirty="0">
                    <a:solidFill>
                      <a:schemeClr val="tx1"/>
                    </a:solidFill>
                  </a:rPr>
                  <a:t>estimated means of</a:t>
                </a: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t>
                </a:r>
                <a:endParaRPr lang="en-US" sz="2400" dirty="0" smtClean="0">
                  <a:solidFill>
                    <a:schemeClr val="tx1"/>
                  </a:solidFill>
                </a:endParaRPr>
              </a:p>
              <a:p>
                <a:pPr algn="l"/>
                <a:r>
                  <a:rPr lang="en-US" sz="2400" i="0" dirty="0">
                    <a:solidFill>
                      <a:schemeClr val="tx1"/>
                    </a:solidFill>
                  </a:rPr>
                  <a:t> </a:t>
                </a:r>
                <a:r>
                  <a:rPr lang="en-US" sz="2400" i="0" dirty="0" smtClean="0">
                    <a:solidFill>
                      <a:schemeClr val="tx1"/>
                    </a:solidFill>
                  </a:rPr>
                  <a:t>       for</a:t>
                </a:r>
                <a:r>
                  <a:rPr lang="en-US" sz="2400" dirty="0" smtClean="0">
                    <a:solidFill>
                      <a:schemeClr val="tx1"/>
                    </a:solidFill>
                  </a:rPr>
                  <a:t>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m:t>
                    </m:r>
                  </m:oMath>
                </a14:m>
                <a:r>
                  <a:rPr lang="en-US" sz="2400" dirty="0">
                    <a:solidFill>
                      <a:schemeClr val="tx1"/>
                    </a:solidFill>
                  </a:rPr>
                  <a:t> </a:t>
                </a:r>
                <a:r>
                  <a:rPr lang="en-US" sz="2400" i="0" dirty="0">
                    <a:solidFill>
                      <a:schemeClr val="tx1"/>
                    </a:solidFill>
                  </a:rPr>
                  <a:t>and</a:t>
                </a:r>
                <a:r>
                  <a:rPr lang="en-US" sz="2400" dirty="0">
                    <a:solidFill>
                      <a:schemeClr val="tx1"/>
                    </a:solidFill>
                  </a:rPr>
                  <a:t>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a:rPr>
                      <m:t>, </m:t>
                    </m:r>
                  </m:oMath>
                </a14:m>
                <a:r>
                  <a:rPr lang="en-US" sz="2400" i="0" dirty="0" smtClean="0">
                    <a:solidFill>
                      <a:schemeClr val="tx1"/>
                    </a:solidFill>
                  </a:rPr>
                  <a:t>controlling for the other predictors. Indeed</a:t>
                </a:r>
                <a:r>
                  <a:rPr lang="en-US" sz="2400" dirty="0" smtClean="0">
                    <a:solidFill>
                      <a:schemeClr val="tx1"/>
                    </a:solidFill>
                  </a:rPr>
                  <a:t>, </a:t>
                </a:r>
                <a:endParaRPr lang="en-US" sz="2400" i="0" dirty="0" smtClean="0">
                  <a:solidFill>
                    <a:schemeClr val="tx1"/>
                  </a:solidFill>
                </a:endParaRPr>
              </a:p>
              <a:p>
                <a14:m>
                  <m:oMath xmlns:m="http://schemas.openxmlformats.org/officeDocument/2006/math">
                    <m:acc>
                      <m:accPr>
                        <m:chr m:val="̂"/>
                        <m:ctrlPr>
                          <a:rPr lang="en-US" sz="2400" i="1" smtClean="0">
                            <a:solidFill>
                              <a:schemeClr val="tx1"/>
                            </a:solidFill>
                            <a:latin typeface="Cambria Math"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rPr>
                          <m:t>𝐸</m:t>
                        </m:r>
                      </m:e>
                    </m:acc>
                    <m:sSub>
                      <m:sSubPr>
                        <m:ctrlPr>
                          <a:rPr lang="en-US" sz="2400" i="1">
                            <a:solidFill>
                              <a:schemeClr val="tx1"/>
                            </a:solidFill>
                            <a:latin typeface="Cambria Math" charset="0"/>
                          </a:rPr>
                        </m:ctrlPr>
                      </m:sSubPr>
                      <m:e>
                        <m:r>
                          <a:rPr lang="en-US" sz="2400">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m:t>
                        </m:r>
                      </m:e>
                      <m:sub>
                        <m:sSub>
                          <m:sSubPr>
                            <m:ctrlPr>
                              <a:rPr lang="en-US" sz="2400" i="1">
                                <a:solidFill>
                                  <a:schemeClr val="tx1"/>
                                </a:solidFill>
                                <a:latin typeface="Cambria Math" charset="0"/>
                              </a:rPr>
                            </m:ctrlPr>
                          </m:sSub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sub>
                    </m:sSub>
                    <m:r>
                      <a:rPr lang="en-US" sz="2400" b="0" i="0" smtClean="0">
                        <a:solidFill>
                          <a:schemeClr val="tx1"/>
                        </a:solidFill>
                        <a:latin typeface="Cambria Math"/>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b="0" i="0" smtClean="0">
                            <a:solidFill>
                              <a:schemeClr val="tx1"/>
                            </a:solidFill>
                            <a:latin typeface="Cambria Math"/>
                            <a:ea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1</m:t>
                    </m:r>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charset="0"/>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r>
                      <a:rPr lang="en-US" sz="2400" i="0">
                        <a:solidFill>
                          <a:schemeClr val="tx1"/>
                        </a:solidFill>
                        <a:latin typeface="Cambria Math"/>
                      </a:rPr>
                      <m:t>−</m:t>
                    </m:r>
                  </m:oMath>
                </a14:m>
                <a:r>
                  <a:rPr lang="en-US" sz="2400" i="0" dirty="0">
                    <a:solidFill>
                      <a:schemeClr val="tx1"/>
                    </a:solidFill>
                  </a:rPr>
                  <a:t>(</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0</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r>
                      <a:rPr lang="en-US" sz="2400" i="1" smtClean="0">
                        <a:solidFill>
                          <a:schemeClr val="tx1"/>
                        </a:solidFill>
                        <a:latin typeface="Cambria Math"/>
                        <a:ea typeface="Cambria Math"/>
                      </a:rPr>
                      <m:t>∙</m:t>
                    </m:r>
                    <m:r>
                      <a:rPr lang="en-US" sz="2400" b="0" i="1" smtClean="0">
                        <a:solidFill>
                          <a:schemeClr val="tx1"/>
                        </a:solidFill>
                        <a:latin typeface="Cambria Math"/>
                        <a:ea typeface="Cambria Math"/>
                      </a:rPr>
                      <m:t>0</m:t>
                    </m:r>
                  </m:oMath>
                </a14:m>
                <a:r>
                  <a:rPr lang="en-US" sz="2400" dirty="0" smtClean="0">
                    <a:solidFill>
                      <a:schemeClr val="tx1"/>
                    </a:solidFill>
                  </a:rPr>
                  <a:t> </a:t>
                </a:r>
                <a14:m>
                  <m:oMath xmlns:m="http://schemas.openxmlformats.org/officeDocument/2006/math">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charset="0"/>
                          </a:rPr>
                        </m:ctrlPr>
                      </m:sSubSupPr>
                      <m:e>
                        <m:r>
                          <a:rPr lang="en-US" sz="2400">
                            <a:solidFill>
                              <a:schemeClr val="tx1"/>
                            </a:solidFill>
                            <a:latin typeface="Cambria Math" panose="02040503050406030204" pitchFamily="18" charset="0"/>
                          </a:rPr>
                          <m:t>𝑥</m:t>
                        </m:r>
                      </m:e>
                      <m:sub>
                        <m:r>
                          <a:rPr lang="en-US" sz="2400">
                            <a:solidFill>
                              <a:schemeClr val="tx1"/>
                            </a:solidFill>
                            <a:latin typeface="Cambria Math" panose="02040503050406030204" pitchFamily="18" charset="0"/>
                          </a:rPr>
                          <m:t>𝑘</m:t>
                        </m:r>
                      </m:sub>
                      <m:sup/>
                    </m:sSubSup>
                  </m:oMath>
                </a14:m>
                <a:r>
                  <a:rPr lang="en-US" sz="2400" i="0" dirty="0">
                    <a:solidFill>
                      <a:schemeClr val="tx1"/>
                    </a:solidFill>
                  </a:rPr>
                  <a:t>) = </a:t>
                </a:r>
                <a14:m>
                  <m:oMath xmlns:m="http://schemas.openxmlformats.org/officeDocument/2006/math">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a:solidFill>
                                  <a:schemeClr val="tx1"/>
                                </a:solidFill>
                                <a:latin typeface="Cambria Math" panose="02040503050406030204" pitchFamily="18" charset="0"/>
                                <a:ea typeface="Cambria Math" panose="02040503050406030204" pitchFamily="18" charset="0"/>
                              </a:rPr>
                              <m:t>𝛽</m:t>
                            </m:r>
                          </m:e>
                        </m:acc>
                      </m:e>
                      <m:sub>
                        <m:r>
                          <a:rPr lang="en-US" sz="2400">
                            <a:solidFill>
                              <a:schemeClr val="tx1"/>
                            </a:solidFill>
                            <a:latin typeface="Cambria Math" panose="02040503050406030204" pitchFamily="18" charset="0"/>
                          </a:rPr>
                          <m:t>1</m:t>
                        </m:r>
                      </m:sub>
                    </m:sSub>
                  </m:oMath>
                </a14:m>
                <a:r>
                  <a:rPr lang="en-US" sz="2400" i="0" dirty="0">
                    <a:solidFill>
                      <a:schemeClr val="tx1"/>
                    </a:solidFill>
                  </a:rPr>
                  <a:t>.</a:t>
                </a:r>
              </a:p>
              <a:p>
                <a:pPr algn="l"/>
                <a:endParaRPr lang="en-US" sz="2600" dirty="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819179" y="1407765"/>
                <a:ext cx="11519126" cy="4587830"/>
              </a:xfrm>
              <a:blipFill rotWithShape="1">
                <a:blip r:embed="rId2"/>
                <a:stretch>
                  <a:fillRect l="-794" t="-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50943" y="311304"/>
            <a:ext cx="8639105"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Overview (cont.)</a:t>
            </a:r>
            <a:endParaRPr lang="en-US" sz="3200" dirty="0"/>
          </a:p>
        </p:txBody>
      </p:sp>
    </p:spTree>
    <p:extLst>
      <p:ext uri="{BB962C8B-B14F-4D97-AF65-F5344CB8AC3E}">
        <p14:creationId xmlns:p14="http://schemas.microsoft.com/office/powerpoint/2010/main" val="3929121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26559" y="390916"/>
            <a:ext cx="8248962"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a:t>
            </a:r>
            <a:endParaRPr lang="en-US" sz="3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8B96F238-70F4-4840-9BA4-FB0CCD8858BA}"/>
                  </a:ext>
                </a:extLst>
              </p:cNvPr>
              <p:cNvSpPr>
                <a:spLocks noGrp="1"/>
              </p:cNvSpPr>
              <p:nvPr>
                <p:ph type="subTitle" idx="1"/>
              </p:nvPr>
            </p:nvSpPr>
            <p:spPr>
              <a:xfrm>
                <a:off x="573088" y="1377950"/>
                <a:ext cx="11082337" cy="4973638"/>
              </a:xfrm>
            </p:spPr>
            <p:txBody>
              <a:bodyPr>
                <a:noAutofit/>
              </a:bodyPr>
              <a:lstStyle/>
              <a:p>
                <a:pPr marL="342900" indent="-342900" algn="l">
                  <a:buFont typeface="Wingdings" panose="05000000000000000000" pitchFamily="2" charset="2"/>
                  <a:buChar char="q"/>
                </a:pPr>
                <a:r>
                  <a:rPr lang="en-US" sz="2400" dirty="0">
                    <a:solidFill>
                      <a:schemeClr val="tx1">
                        <a:lumMod val="95000"/>
                        <a:lumOff val="5000"/>
                      </a:schemeClr>
                    </a:solidFill>
                  </a:rPr>
                  <a:t>Suppose </a:t>
                </a:r>
                <a14:m>
                  <m:oMath xmlns:m="http://schemas.openxmlformats.org/officeDocument/2006/math">
                    <m:r>
                      <a:rPr lang="en-US" sz="2400" b="0" i="1">
                        <a:solidFill>
                          <a:schemeClr val="tx1">
                            <a:lumMod val="95000"/>
                            <a:lumOff val="5000"/>
                          </a:schemeClr>
                        </a:solidFill>
                        <a:latin typeface="Cambria Math" panose="02040503050406030204" pitchFamily="18" charset="0"/>
                      </a:rPr>
                      <m:t>𝑦</m:t>
                    </m:r>
                    <m:r>
                      <a:rPr lang="en-US" sz="2400" b="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with probability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0" smtClean="0">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𝑦</m:t>
                    </m:r>
                    <m:r>
                      <a:rPr lang="en-US" sz="2400" i="1">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0, otherwise. Then </a:t>
                </a:r>
                <a14:m>
                  <m:oMath xmlns:m="http://schemas.openxmlformats.org/officeDocument/2006/math">
                    <m:r>
                      <a:rPr lang="en-US" sz="2400" i="1">
                        <a:solidFill>
                          <a:schemeClr val="tx1">
                            <a:lumMod val="95000"/>
                            <a:lumOff val="5000"/>
                          </a:schemeClr>
                        </a:solidFill>
                        <a:latin typeface="Cambria Math" panose="02040503050406030204" pitchFamily="18" charset="0"/>
                      </a:rPr>
                      <m:t>𝑦</m:t>
                    </m:r>
                  </m:oMath>
                </a14:m>
                <a:r>
                  <a:rPr lang="en-US" sz="2400" dirty="0">
                    <a:solidFill>
                      <a:schemeClr val="tx1">
                        <a:lumMod val="95000"/>
                        <a:lumOff val="5000"/>
                      </a:schemeClr>
                    </a:solidFill>
                  </a:rPr>
                  <a:t> has a </a:t>
                </a:r>
                <a:r>
                  <a:rPr lang="en-US" sz="2400" i="1" dirty="0">
                    <a:solidFill>
                      <a:schemeClr val="tx1">
                        <a:lumMod val="95000"/>
                        <a:lumOff val="5000"/>
                      </a:schemeClr>
                    </a:solidFill>
                  </a:rPr>
                  <a:t>Bernoulli</a:t>
                </a:r>
                <a:r>
                  <a:rPr lang="en-US" sz="2400" dirty="0">
                    <a:solidFill>
                      <a:schemeClr val="tx1">
                        <a:lumMod val="95000"/>
                        <a:lumOff val="5000"/>
                      </a:schemeClr>
                    </a:solidFill>
                  </a:rPr>
                  <a:t> (or </a:t>
                </a:r>
                <a:r>
                  <a:rPr lang="en-US" sz="2400" i="1" dirty="0">
                    <a:solidFill>
                      <a:schemeClr val="tx1">
                        <a:lumMod val="95000"/>
                        <a:lumOff val="5000"/>
                      </a:schemeClr>
                    </a:solidFill>
                  </a:rPr>
                  <a:t>binary</a:t>
                </a:r>
                <a:r>
                  <a:rPr lang="en-US" sz="2400" dirty="0">
                    <a:solidFill>
                      <a:schemeClr val="tx1">
                        <a:lumMod val="95000"/>
                        <a:lumOff val="5000"/>
                      </a:schemeClr>
                    </a:solidFill>
                  </a:rPr>
                  <a:t>) distribution with t</a:t>
                </a:r>
                <a:r>
                  <a:rPr lang="en-US" sz="2400" dirty="0" smtClean="0">
                    <a:solidFill>
                      <a:schemeClr val="tx1">
                        <a:lumMod val="95000"/>
                        <a:lumOff val="5000"/>
                      </a:schemeClr>
                    </a:solidFill>
                  </a:rPr>
                  <a:t>he </a:t>
                </a:r>
                <a:r>
                  <a:rPr lang="en-US" sz="2400" dirty="0">
                    <a:solidFill>
                      <a:schemeClr val="tx1">
                        <a:lumMod val="95000"/>
                        <a:lumOff val="5000"/>
                      </a:schemeClr>
                    </a:solidFill>
                  </a:rPr>
                  <a:t>mean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 </m:t>
                    </m:r>
                    <m:r>
                      <a:rPr lang="en-US" sz="2400" b="0" i="1" smtClean="0">
                        <a:solidFill>
                          <a:schemeClr val="tx1">
                            <a:lumMod val="95000"/>
                            <a:lumOff val="5000"/>
                          </a:schemeClr>
                        </a:solidFill>
                        <a:latin typeface="Cambria Math" panose="02040503050406030204" pitchFamily="18" charset="0"/>
                      </a:rPr>
                      <m:t>𝐸𝑦</m:t>
                    </m:r>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i="1">
                        <a:solidFill>
                          <a:schemeClr val="tx1">
                            <a:lumMod val="95000"/>
                            <a:lumOff val="5000"/>
                          </a:schemeClr>
                        </a:solidFill>
                        <a:latin typeface="Cambria Math" panose="02040503050406030204" pitchFamily="18" charset="0"/>
                        <a:ea typeface="Cambria Math" panose="02040503050406030204" pitchFamily="18" charset="0"/>
                      </a:rPr>
                      <m:t>+0∙</m:t>
                    </m:r>
                    <m:d>
                      <m:dPr>
                        <m:ctrlPr>
                          <a:rPr lang="en-US" sz="2400" b="0" i="1" smtClean="0">
                            <a:solidFill>
                              <a:schemeClr val="tx1">
                                <a:lumMod val="95000"/>
                                <a:lumOff val="5000"/>
                              </a:schemeClr>
                            </a:solidFill>
                            <a:latin typeface="Cambria Math" charset="0"/>
                            <a:ea typeface="Cambria Math" panose="02040503050406030204" pitchFamily="18" charset="0"/>
                          </a:rPr>
                        </m:ctrlPr>
                      </m:dPr>
                      <m:e>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e>
                    </m:d>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𝑃</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=1)</m:t>
                    </m:r>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dirty="0">
                    <a:solidFill>
                      <a:schemeClr val="tx1">
                        <a:lumMod val="95000"/>
                        <a:lumOff val="5000"/>
                      </a:schemeClr>
                    </a:solidFill>
                  </a:rPr>
                  <a:t>This mean lies between 0 and 1, so we can relate it to the linear regression via the </a:t>
                </a:r>
                <a:r>
                  <a:rPr lang="en-US" sz="2400" i="1" dirty="0">
                    <a:solidFill>
                      <a:schemeClr val="tx1">
                        <a:lumMod val="95000"/>
                        <a:lumOff val="5000"/>
                      </a:schemeClr>
                    </a:solidFill>
                  </a:rPr>
                  <a:t>logistic</a:t>
                </a:r>
                <a:r>
                  <a:rPr lang="en-US" sz="2400" dirty="0">
                    <a:solidFill>
                      <a:schemeClr val="tx1">
                        <a:lumMod val="95000"/>
                        <a:lumOff val="5000"/>
                      </a:schemeClr>
                    </a:solidFill>
                  </a:rPr>
                  <a:t> function </a:t>
                </a:r>
                <a14:m>
                  <m:oMath xmlns:m="http://schemas.openxmlformats.org/officeDocument/2006/math">
                    <m:f>
                      <m:fPr>
                        <m:ctrlPr>
                          <a:rPr lang="en-US" sz="2400" i="1" smtClean="0">
                            <a:solidFill>
                              <a:schemeClr val="tx1">
                                <a:lumMod val="95000"/>
                                <a:lumOff val="5000"/>
                              </a:schemeClr>
                            </a:solidFill>
                            <a:latin typeface="Cambria Math" charset="0"/>
                          </a:rPr>
                        </m:ctrlPr>
                      </m:fPr>
                      <m:num>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m:rPr>
                            <m:sty m:val="p"/>
                          </m:rPr>
                          <a:rPr lang="en-US" sz="2400" b="0" i="0" smtClean="0">
                            <a:solidFill>
                              <a:schemeClr val="tx1">
                                <a:lumMod val="95000"/>
                                <a:lumOff val="5000"/>
                              </a:schemeClr>
                            </a:solidFill>
                            <a:latin typeface="Cambria Math" panose="02040503050406030204" pitchFamily="18" charset="0"/>
                          </a:rPr>
                          <m:t>exp</m:t>
                        </m:r>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𝑥</m:t>
                        </m:r>
                        <m:r>
                          <a:rPr lang="en-US" sz="2400" b="0" i="1" smtClean="0">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r>
                  <a:rPr lang="en-US" sz="2400" b="0" dirty="0">
                    <a:solidFill>
                      <a:schemeClr val="tx1">
                        <a:lumMod val="95000"/>
                        <a:lumOff val="5000"/>
                      </a:schemeClr>
                    </a:solidFill>
                  </a:rPr>
                  <a:t>                 </a:t>
                </a:r>
                <a14:m>
                  <m:oMath xmlns:m="http://schemas.openxmlformats.org/officeDocument/2006/math">
                    <m:r>
                      <a:rPr lang="el-GR" sz="2400" b="0" i="1" smtClean="0">
                        <a:solidFill>
                          <a:schemeClr val="tx1">
                            <a:lumMod val="95000"/>
                            <a:lumOff val="5000"/>
                          </a:schemeClr>
                        </a:solidFill>
                        <a:latin typeface="Cambria Math" panose="02040503050406030204" pitchFamily="18" charset="0"/>
                        <a:ea typeface="Cambria Math" panose="02040503050406030204" pitchFamily="18" charset="0"/>
                      </a:rPr>
                      <m:t>𝜋</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𝑃</m:t>
                    </m:r>
                    <m:d>
                      <m:dPr>
                        <m:ctrlPr>
                          <a:rPr lang="en-US" sz="2400" b="0" i="1" smtClean="0">
                            <a:solidFill>
                              <a:schemeClr val="tx1">
                                <a:lumMod val="95000"/>
                                <a:lumOff val="5000"/>
                              </a:schemeClr>
                            </a:solidFill>
                            <a:latin typeface="Cambria Math" charset="0"/>
                          </a:rPr>
                        </m:ctrlPr>
                      </m:dPr>
                      <m:e>
                        <m:r>
                          <a:rPr lang="en-US" sz="2400" b="0" i="1" smtClean="0">
                            <a:solidFill>
                              <a:schemeClr val="tx1">
                                <a:lumMod val="95000"/>
                                <a:lumOff val="5000"/>
                              </a:schemeClr>
                            </a:solidFill>
                            <a:latin typeface="Cambria Math" panose="02040503050406030204" pitchFamily="18" charset="0"/>
                          </a:rPr>
                          <m:t>𝑦</m:t>
                        </m:r>
                        <m:r>
                          <a:rPr lang="en-US" sz="2400" b="0" i="1" smtClean="0">
                            <a:solidFill>
                              <a:schemeClr val="tx1">
                                <a:lumMod val="95000"/>
                                <a:lumOff val="5000"/>
                              </a:schemeClr>
                            </a:solidFill>
                            <a:latin typeface="Cambria Math" panose="02040503050406030204" pitchFamily="18" charset="0"/>
                          </a:rPr>
                          <m:t>=1</m:t>
                        </m:r>
                      </m:e>
                    </m:d>
                    <m:r>
                      <a:rPr lang="en-US" sz="2400" b="0" i="1" smtClean="0">
                        <a:solidFill>
                          <a:schemeClr val="tx1">
                            <a:lumMod val="95000"/>
                            <a:lumOff val="5000"/>
                          </a:schemeClr>
                        </a:solidFill>
                        <a:latin typeface="Cambria Math" panose="02040503050406030204" pitchFamily="18" charset="0"/>
                      </a:rPr>
                      <m:t>=</m:t>
                    </m:r>
                    <m:f>
                      <m:fPr>
                        <m:ctrlPr>
                          <a:rPr lang="en-US" sz="2400" b="0" i="1" smtClean="0">
                            <a:solidFill>
                              <a:schemeClr val="tx1">
                                <a:lumMod val="95000"/>
                                <a:lumOff val="5000"/>
                              </a:schemeClr>
                            </a:solidFill>
                            <a:latin typeface="Cambria Math" charset="0"/>
                          </a:rPr>
                        </m:ctrlPr>
                      </m:fPr>
                      <m:num>
                        <m:r>
                          <a:rPr lang="en-US" sz="2400" b="0" i="1" smtClean="0">
                            <a:solidFill>
                              <a:schemeClr val="tx1">
                                <a:lumMod val="95000"/>
                                <a:lumOff val="5000"/>
                              </a:schemeClr>
                            </a:solidFill>
                            <a:latin typeface="Cambria Math" panose="02040503050406030204" pitchFamily="18" charset="0"/>
                          </a:rPr>
                          <m:t>𝐸𝑥𝑝</m:t>
                        </m:r>
                        <m:r>
                          <a:rPr lang="en-US" sz="2400" b="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b="0" i="1" smtClean="0">
                            <a:solidFill>
                              <a:schemeClr val="tx1">
                                <a:lumMod val="95000"/>
                                <a:lumOff val="5000"/>
                              </a:schemeClr>
                            </a:solidFill>
                            <a:latin typeface="Cambria Math" panose="02040503050406030204" pitchFamily="18" charset="0"/>
                          </a:rPr>
                          <m:t>)</m:t>
                        </m:r>
                      </m:num>
                      <m:den>
                        <m:r>
                          <a:rPr lang="en-US" sz="2400" b="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a:t>
                </a:r>
              </a:p>
              <a:p>
                <a:pPr marL="0" indent="0" algn="l">
                  <a:buNone/>
                </a:pPr>
                <a:endParaRPr lang="en-US" sz="800" dirty="0">
                  <a:solidFill>
                    <a:schemeClr val="tx1">
                      <a:lumMod val="95000"/>
                      <a:lumOff val="5000"/>
                    </a:schemeClr>
                  </a:solidFill>
                </a:endParaRPr>
              </a:p>
              <a:p>
                <a:pPr algn="l"/>
                <a:r>
                  <a:rPr lang="en-US" sz="2400" i="1" dirty="0">
                    <a:solidFill>
                      <a:schemeClr val="tx1">
                        <a:lumMod val="95000"/>
                        <a:lumOff val="5000"/>
                      </a:schemeClr>
                    </a:solidFill>
                  </a:rPr>
                  <a:t>Binary logistic regression </a:t>
                </a:r>
                <a:r>
                  <a:rPr lang="en-US" sz="2400" dirty="0" smtClean="0">
                    <a:solidFill>
                      <a:schemeClr val="tx1">
                        <a:lumMod val="95000"/>
                        <a:lumOff val="5000"/>
                      </a:schemeClr>
                    </a:solidFill>
                  </a:rPr>
                  <a:t>model is the generalized linear model with the </a:t>
                </a:r>
                <a:r>
                  <a:rPr lang="en-US" sz="2400" i="1" dirty="0" smtClean="0">
                    <a:solidFill>
                      <a:schemeClr val="tx1">
                        <a:lumMod val="95000"/>
                        <a:lumOff val="5000"/>
                      </a:schemeClr>
                    </a:solidFill>
                  </a:rPr>
                  <a:t>logit</a:t>
                </a:r>
                <a:r>
                  <a:rPr lang="en-US" sz="2400" dirty="0" smtClean="0">
                    <a:solidFill>
                      <a:schemeClr val="tx1">
                        <a:lumMod val="95000"/>
                        <a:lumOff val="5000"/>
                      </a:schemeClr>
                    </a:solidFill>
                  </a:rPr>
                  <a:t> </a:t>
                </a:r>
                <a:r>
                  <a:rPr lang="en-US" sz="2400" dirty="0">
                    <a:solidFill>
                      <a:schemeClr val="tx1">
                        <a:lumMod val="95000"/>
                        <a:lumOff val="5000"/>
                      </a:schemeClr>
                    </a:solidFill>
                  </a:rPr>
                  <a:t>link function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𝑔</m:t>
                    </m:r>
                    <m:d>
                      <m:dPr>
                        <m:ctrlPr>
                          <a:rPr lang="en-US" sz="2400" b="0" i="1" smtClean="0">
                            <a:solidFill>
                              <a:schemeClr val="tx1">
                                <a:lumMod val="95000"/>
                                <a:lumOff val="5000"/>
                              </a:schemeClr>
                            </a:solidFill>
                            <a:latin typeface="Cambria Math" charset="0"/>
                          </a:rPr>
                        </m:ctrlPr>
                      </m:dPr>
                      <m:e>
                        <m:r>
                          <a:rPr lang="en-US" sz="2400" b="0" i="1" smtClean="0">
                            <a:solidFill>
                              <a:schemeClr val="tx1">
                                <a:lumMod val="95000"/>
                                <a:lumOff val="5000"/>
                              </a:schemeClr>
                            </a:solidFill>
                            <a:latin typeface="Cambria Math" panose="02040503050406030204" pitchFamily="18" charset="0"/>
                          </a:rPr>
                          <m:t>𝑥</m:t>
                        </m:r>
                      </m:e>
                    </m:d>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rPr>
                      <m:t>𝑙𝑛</m:t>
                    </m:r>
                    <m:f>
                      <m:fPr>
                        <m:ctrlPr>
                          <a:rPr lang="en-US" sz="2400" b="0" i="1" smtClean="0">
                            <a:solidFill>
                              <a:schemeClr val="tx1">
                                <a:lumMod val="95000"/>
                                <a:lumOff val="5000"/>
                              </a:schemeClr>
                            </a:solidFill>
                            <a:latin typeface="Cambria Math" charset="0"/>
                          </a:rPr>
                        </m:ctrlPr>
                      </m:fPr>
                      <m:num>
                        <m:r>
                          <a:rPr lang="en-US" sz="2400" b="0" i="1" smtClean="0">
                            <a:solidFill>
                              <a:schemeClr val="tx1">
                                <a:lumMod val="95000"/>
                                <a:lumOff val="5000"/>
                              </a:schemeClr>
                            </a:solidFill>
                            <a:latin typeface="Cambria Math" panose="02040503050406030204" pitchFamily="18" charset="0"/>
                          </a:rPr>
                          <m:t>𝑥</m:t>
                        </m:r>
                      </m:num>
                      <m:den>
                        <m:r>
                          <a:rPr lang="en-US" sz="2400" b="0" i="1" smtClean="0">
                            <a:solidFill>
                              <a:schemeClr val="tx1">
                                <a:lumMod val="95000"/>
                                <a:lumOff val="5000"/>
                              </a:schemeClr>
                            </a:solidFill>
                            <a:latin typeface="Cambria Math" panose="02040503050406030204" pitchFamily="18" charset="0"/>
                          </a:rPr>
                          <m:t>1−</m:t>
                        </m:r>
                        <m:r>
                          <a:rPr lang="en-US" sz="2400" b="0" i="1" smtClean="0">
                            <a:solidFill>
                              <a:schemeClr val="tx1">
                                <a:lumMod val="95000"/>
                                <a:lumOff val="5000"/>
                              </a:schemeClr>
                            </a:solidFill>
                            <a:latin typeface="Cambria Math" panose="02040503050406030204" pitchFamily="18" charset="0"/>
                          </a:rPr>
                          <m:t>𝑥</m:t>
                        </m:r>
                      </m:den>
                    </m:f>
                  </m:oMath>
                </a14:m>
                <a:r>
                  <a:rPr lang="en-US" sz="2400" dirty="0">
                    <a:solidFill>
                      <a:schemeClr val="tx1">
                        <a:lumMod val="95000"/>
                        <a:lumOff val="5000"/>
                      </a:schemeClr>
                    </a:solidFill>
                  </a:rPr>
                  <a:t>: </a:t>
                </a:r>
              </a:p>
              <a:p>
                <a:pPr marL="0" indent="0" algn="l">
                  <a:buNone/>
                </a:pPr>
                <a:r>
                  <a:rPr lang="en-US" sz="2400" dirty="0">
                    <a:solidFill>
                      <a:schemeClr val="tx1">
                        <a:lumMod val="95000"/>
                        <a:lumOff val="5000"/>
                      </a:schemeClr>
                    </a:solidFill>
                  </a:rPr>
                  <a:t>                         </a:t>
                </a:r>
                <a:r>
                  <a:rPr lang="en-US" sz="2400" dirty="0" smtClean="0">
                    <a:solidFill>
                      <a:schemeClr val="tx1">
                        <a:lumMod val="95000"/>
                        <a:lumOff val="5000"/>
                      </a:schemeClr>
                    </a:solidFill>
                  </a:rPr>
                  <a:t>     </a:t>
                </a:r>
                <a:r>
                  <a:rPr lang="en-US" sz="2400" b="0" dirty="0" smtClean="0">
                    <a:solidFill>
                      <a:schemeClr val="tx1">
                        <a:lumMod val="95000"/>
                        <a:lumOff val="5000"/>
                      </a:schemeClr>
                    </a:solidFill>
                  </a:rPr>
                  <a:t>   </a:t>
                </a:r>
                <a14:m>
                  <m:oMath xmlns:m="http://schemas.openxmlformats.org/officeDocument/2006/math">
                    <m:r>
                      <a:rPr lang="en-US" sz="2400" b="0" i="1" smtClean="0">
                        <a:solidFill>
                          <a:schemeClr val="tx1">
                            <a:lumMod val="95000"/>
                            <a:lumOff val="5000"/>
                          </a:schemeClr>
                        </a:solidFill>
                        <a:latin typeface="Cambria Math" panose="02040503050406030204" pitchFamily="18" charset="0"/>
                      </a:rPr>
                      <m:t>𝑙𝑛</m:t>
                    </m:r>
                    <m:f>
                      <m:fPr>
                        <m:ctrlPr>
                          <a:rPr lang="en-US" sz="2400" i="1" dirty="0" smtClean="0">
                            <a:solidFill>
                              <a:schemeClr val="tx1">
                                <a:lumMod val="95000"/>
                                <a:lumOff val="5000"/>
                              </a:schemeClr>
                            </a:solidFill>
                            <a:latin typeface="Cambria Math" charset="0"/>
                          </a:rPr>
                        </m:ctrlPr>
                      </m:fPr>
                      <m:num>
                        <m:r>
                          <a:rPr lang="en-US" sz="2400" i="1" dirty="0" smtClean="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2400" b="0" i="1" dirty="0" smtClean="0">
                            <a:solidFill>
                              <a:schemeClr val="tx1">
                                <a:lumMod val="95000"/>
                                <a:lumOff val="5000"/>
                              </a:schemeClr>
                            </a:solidFill>
                            <a:latin typeface="Cambria Math" panose="02040503050406030204" pitchFamily="18" charset="0"/>
                          </a:rPr>
                          <m:t>1−</m:t>
                        </m:r>
                        <m:r>
                          <a:rPr lang="en-US" sz="2400" b="0" i="1" dirty="0" smtClean="0">
                            <a:solidFill>
                              <a:schemeClr val="tx1">
                                <a:lumMod val="95000"/>
                                <a:lumOff val="5000"/>
                              </a:schemeClr>
                            </a:solidFill>
                            <a:latin typeface="Cambria Math" panose="02040503050406030204" pitchFamily="18" charset="0"/>
                            <a:ea typeface="Cambria Math" panose="02040503050406030204" pitchFamily="18" charset="0"/>
                          </a:rPr>
                          <m:t>𝜋</m:t>
                        </m:r>
                      </m:den>
                    </m:f>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𝑘</m:t>
                        </m:r>
                      </m:sub>
                    </m:sSub>
                  </m:oMath>
                </a14:m>
                <a:r>
                  <a:rPr lang="en-US" sz="2400" dirty="0">
                    <a:solidFill>
                      <a:schemeClr val="tx1">
                        <a:lumMod val="95000"/>
                        <a:lumOff val="5000"/>
                      </a:schemeClr>
                    </a:solidFill>
                  </a:rPr>
                  <a:t>.</a:t>
                </a:r>
              </a:p>
              <a:p>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8B96F238-70F4-4840-9BA4-FB0CCD8858BA}"/>
                  </a:ext>
                </a:extLst>
              </p:cNvPr>
              <p:cNvSpPr>
                <a:spLocks noGrp="1" noRot="1" noChangeAspect="1" noMove="1" noResize="1" noEditPoints="1" noAdjustHandles="1" noChangeArrowheads="1" noChangeShapeType="1" noTextEdit="1"/>
              </p:cNvSpPr>
              <p:nvPr>
                <p:ph type="subTitle" idx="1"/>
              </p:nvPr>
            </p:nvSpPr>
            <p:spPr>
              <a:xfrm>
                <a:off x="573088" y="1377950"/>
                <a:ext cx="11082337" cy="4973638"/>
              </a:xfrm>
              <a:blipFill rotWithShape="1">
                <a:blip r:embed="rId2"/>
                <a:stretch>
                  <a:fillRect l="-825" t="-980"/>
                </a:stretch>
              </a:blipFill>
            </p:spPr>
            <p:txBody>
              <a:bodyPr/>
              <a:lstStyle/>
              <a:p>
                <a:r>
                  <a:rPr lang="en-US">
                    <a:noFill/>
                  </a:rPr>
                  <a:t> </a:t>
                </a:r>
              </a:p>
            </p:txBody>
          </p:sp>
        </mc:Fallback>
      </mc:AlternateContent>
    </p:spTree>
    <p:extLst>
      <p:ext uri="{BB962C8B-B14F-4D97-AF65-F5344CB8AC3E}">
        <p14:creationId xmlns:p14="http://schemas.microsoft.com/office/powerpoint/2010/main" val="3182883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169151" y="8"/>
            <a:ext cx="2341476" cy="3187611"/>
          </a:xfrm>
        </p:spPr>
        <p:txBody>
          <a:bodyPr>
            <a:normAutofit/>
          </a:bodyPr>
          <a:lstStyle/>
          <a:p>
            <a:r>
              <a:rPr lang="en-US" sz="2400" dirty="0">
                <a:solidFill>
                  <a:srgbClr val="FFFFFF"/>
                </a:solidFill>
              </a:rPr>
              <a:t>BINARY LOGISTIC REGRESSION</a:t>
            </a:r>
            <a:br>
              <a:rPr lang="en-US" sz="2400" dirty="0">
                <a:solidFill>
                  <a:srgbClr val="FFFFFF"/>
                </a:solidFill>
              </a:rPr>
            </a:br>
            <a:r>
              <a:rPr lang="en-US" sz="2400" dirty="0">
                <a:solidFill>
                  <a:srgbClr val="FFFFFF"/>
                </a:solidFill>
              </a:rPr>
              <a:t>EXAMPLE CONTINUES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500360" cy="5134389"/>
              </a:xfrm>
            </p:spPr>
            <p:txBody>
              <a:bodyPr>
                <a:noAutofit/>
              </a:bodyPr>
              <a:lstStyle/>
              <a:p>
                <a:pPr>
                  <a:buFont typeface="Wingdings" panose="05000000000000000000" pitchFamily="2" charset="2"/>
                  <a:buChar char="q"/>
                </a:pPr>
                <a:r>
                  <a:rPr lang="en-US" sz="2400" dirty="0" smtClean="0">
                    <a:solidFill>
                      <a:schemeClr val="tx1">
                        <a:lumMod val="95000"/>
                        <a:lumOff val="5000"/>
                      </a:schemeClr>
                    </a:solidFill>
                  </a:rPr>
                  <a:t>Fitted model is   </a:t>
                </a:r>
                <a14:m>
                  <m:oMath xmlns:m="http://schemas.openxmlformats.org/officeDocument/2006/math">
                    <m:acc>
                      <m:accPr>
                        <m:chr m:val="̂"/>
                        <m:ctrlPr>
                          <a:rPr lang="en-US" sz="2400" i="1" smtClean="0">
                            <a:solidFill>
                              <a:schemeClr val="tx1">
                                <a:lumMod val="95000"/>
                                <a:lumOff val="5000"/>
                              </a:schemeClr>
                            </a:solidFill>
                            <a:latin typeface="Cambria Math" charset="0"/>
                          </a:rPr>
                        </m:ctrlPr>
                      </m:accPr>
                      <m:e>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𝜋</m:t>
                        </m:r>
                      </m:e>
                    </m:acc>
                    <m:r>
                      <a:rPr lang="en-US" sz="2400" i="1" smtClean="0">
                        <a:solidFill>
                          <a:schemeClr val="tx1">
                            <a:lumMod val="95000"/>
                            <a:lumOff val="5000"/>
                          </a:schemeClr>
                        </a:solidFill>
                        <a:latin typeface="Cambria Math" panose="02040503050406030204" pitchFamily="18" charset="0"/>
                      </a:rPr>
                      <m:t>=</m:t>
                    </m:r>
                    <m:acc>
                      <m:accPr>
                        <m:chr m:val="̂"/>
                        <m:ctrlPr>
                          <a:rPr lang="en-US" sz="2400" i="1" smtClean="0">
                            <a:solidFill>
                              <a:schemeClr val="tx1">
                                <a:lumMod val="95000"/>
                                <a:lumOff val="5000"/>
                              </a:schemeClr>
                            </a:solidFill>
                            <a:latin typeface="Cambria Math" charset="0"/>
                          </a:rPr>
                        </m:ctrlPr>
                      </m:accPr>
                      <m:e>
                        <m:r>
                          <a:rPr lang="en-US" sz="2400" i="1" smtClean="0">
                            <a:solidFill>
                              <a:schemeClr val="tx1">
                                <a:lumMod val="95000"/>
                                <a:lumOff val="5000"/>
                              </a:schemeClr>
                            </a:solidFill>
                            <a:latin typeface="Cambria Math" panose="02040503050406030204" pitchFamily="18" charset="0"/>
                          </a:rPr>
                          <m:t>𝑃</m:t>
                        </m:r>
                      </m:e>
                    </m:acc>
                    <m:r>
                      <a:rPr lang="en-US" sz="2400" i="1" smtClean="0">
                        <a:solidFill>
                          <a:schemeClr val="tx1">
                            <a:lumMod val="95000"/>
                            <a:lumOff val="5000"/>
                          </a:schemeClr>
                        </a:solidFill>
                        <a:latin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f>
                      <m:fPr>
                        <m:ctrlPr>
                          <a:rPr lang="en-US" sz="2400" i="1" smtClean="0">
                            <a:solidFill>
                              <a:schemeClr val="tx1">
                                <a:lumMod val="95000"/>
                                <a:lumOff val="5000"/>
                              </a:schemeClr>
                            </a:solidFill>
                            <a:latin typeface="Cambria Math" charset="0"/>
                          </a:rPr>
                        </m:ctrlPr>
                      </m:fPr>
                      <m:num>
                        <m:r>
                          <a:rPr lang="en-US" sz="2400" i="1" smtClean="0">
                            <a:solidFill>
                              <a:schemeClr val="tx1">
                                <a:lumMod val="95000"/>
                                <a:lumOff val="5000"/>
                              </a:schemeClr>
                            </a:solidFill>
                            <a:latin typeface="Cambria Math" panose="02040503050406030204" pitchFamily="18" charset="0"/>
                          </a:rPr>
                          <m:t>𝐸𝑥𝑝</m:t>
                        </m:r>
                        <m:r>
                          <a:rPr lang="en-US" sz="2400" i="1" smtClean="0">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smtClean="0">
                            <a:solidFill>
                              <a:schemeClr val="tx1">
                                <a:lumMod val="95000"/>
                                <a:lumOff val="5000"/>
                              </a:schemeClr>
                            </a:solidFill>
                            <a:latin typeface="Cambria Math" panose="02040503050406030204" pitchFamily="18" charset="0"/>
                          </a:rPr>
                          <m:t>)</m:t>
                        </m:r>
                      </m:num>
                      <m:den>
                        <m:r>
                          <a:rPr lang="en-US" sz="2400" i="1" smtClean="0">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den>
                    </m:f>
                  </m:oMath>
                </a14:m>
                <a:r>
                  <a:rPr lang="en-US" sz="2400" dirty="0">
                    <a:solidFill>
                      <a:schemeClr val="tx1">
                        <a:lumMod val="95000"/>
                        <a:lumOff val="5000"/>
                      </a:schemeClr>
                    </a:solidFill>
                  </a:rPr>
                  <a:t>. Equivalently, </a:t>
                </a:r>
              </a:p>
              <a:p>
                <a:pPr marL="0" indent="0">
                  <a:buNone/>
                </a:pPr>
                <a:r>
                  <a:rPr lang="en-US" sz="2400" dirty="0">
                    <a:solidFill>
                      <a:schemeClr val="tx1">
                        <a:lumMod val="95000"/>
                        <a:lumOff val="5000"/>
                      </a:schemeClr>
                    </a:solidFill>
                  </a:rPr>
                  <a:t>   the fitted </a:t>
                </a:r>
                <a:r>
                  <a:rPr lang="en-US" sz="2400" i="1" dirty="0">
                    <a:solidFill>
                      <a:schemeClr val="tx1">
                        <a:lumMod val="95000"/>
                        <a:lumOff val="5000"/>
                      </a:schemeClr>
                    </a:solidFill>
                  </a:rPr>
                  <a:t>odds in favor of </a:t>
                </a:r>
                <a14:m>
                  <m:oMath xmlns:m="http://schemas.openxmlformats.org/officeDocument/2006/math">
                    <m:r>
                      <a:rPr lang="en-US" sz="2400" i="1" smtClean="0">
                        <a:solidFill>
                          <a:schemeClr val="tx1">
                            <a:lumMod val="95000"/>
                            <a:lumOff val="5000"/>
                          </a:schemeClr>
                        </a:solidFill>
                        <a:latin typeface="Cambria Math" panose="02040503050406030204" pitchFamily="18" charset="0"/>
                      </a:rPr>
                      <m:t>𝑦</m:t>
                    </m:r>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can be written as </a:t>
                </a:r>
                <a:r>
                  <a:rPr lang="en-US" sz="2400" dirty="0">
                    <a:solidFill>
                      <a:schemeClr val="tx1">
                        <a:lumMod val="95000"/>
                        <a:lumOff val="5000"/>
                      </a:schemeClr>
                    </a:solidFill>
                    <a:ea typeface="Cambria Math" panose="02040503050406030204" pitchFamily="18" charset="0"/>
                  </a:rPr>
                  <a:t> </a:t>
                </a:r>
              </a:p>
              <a:p>
                <a:pPr marL="0" indent="0">
                  <a:buNone/>
                </a:pPr>
                <a:r>
                  <a:rPr lang="en-US" sz="2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2400" i="1" smtClean="0">
                            <a:solidFill>
                              <a:schemeClr val="tx1">
                                <a:lumMod val="95000"/>
                                <a:lumOff val="5000"/>
                              </a:schemeClr>
                            </a:solidFill>
                            <a:latin typeface="Cambria Math" charset="0"/>
                            <a:ea typeface="Cambria Math" panose="02040503050406030204" pitchFamily="18" charset="0"/>
                          </a:rPr>
                        </m:ctrlPr>
                      </m:fPr>
                      <m:num>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num>
                      <m:den>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𝜋</m:t>
                            </m:r>
                          </m:e>
                        </m:acc>
                      </m:den>
                    </m:f>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0</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rPr>
                          <m:t>1</m:t>
                        </m:r>
                      </m:sub>
                    </m:sSub>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sSub>
                      <m:sSubPr>
                        <m:ctrlPr>
                          <a:rPr lang="en-US" sz="2400" i="1">
                            <a:solidFill>
                              <a:schemeClr val="tx1">
                                <a:lumMod val="95000"/>
                                <a:lumOff val="5000"/>
                              </a:schemeClr>
                            </a:solidFill>
                            <a:latin typeface="Cambria Math" charset="0"/>
                            <a:ea typeface="Cambria Math" panose="02040503050406030204" pitchFamily="18" charset="0"/>
                          </a:rPr>
                        </m:ctrlPr>
                      </m:sSubPr>
                      <m:e>
                        <m:r>
                          <a:rPr lang="en-US" sz="2400" i="1">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ea typeface="Cambria Math" panose="02040503050406030204" pitchFamily="18" charset="0"/>
                          </a:rPr>
                          <m:t>𝑘</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a:t>
                </a:r>
              </a:p>
              <a:p>
                <a:pPr marL="0" indent="0">
                  <a:buNone/>
                </a:pPr>
                <a:endParaRPr lang="en-US" sz="800" dirty="0">
                  <a:solidFill>
                    <a:schemeClr val="tx1">
                      <a:lumMod val="95000"/>
                      <a:lumOff val="5000"/>
                    </a:schemeClr>
                  </a:solidFill>
                </a:endParaRPr>
              </a:p>
              <a:p>
                <a:pPr>
                  <a:buFont typeface="Wingdings" panose="05000000000000000000" pitchFamily="2" charset="2"/>
                  <a:buChar char="q"/>
                </a:pPr>
                <a:r>
                  <a:rPr lang="en-US" sz="2400" dirty="0">
                    <a:solidFill>
                      <a:schemeClr val="tx1">
                        <a:lumMod val="95000"/>
                        <a:lumOff val="5000"/>
                      </a:schemeClr>
                    </a:solidFill>
                  </a:rPr>
                  <a:t>Interpretation:</a:t>
                </a: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is continuous, as </a:t>
                </a:r>
                <a14:m>
                  <m:oMath xmlns:m="http://schemas.openxmlformats.org/officeDocument/2006/math">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increases by one unit, the  estimated</a:t>
                </a:r>
              </a:p>
              <a:p>
                <a:pPr marL="0" indent="0">
                  <a:buNone/>
                </a:pPr>
                <a:r>
                  <a:rPr lang="en-US" sz="2400" dirty="0">
                    <a:solidFill>
                      <a:schemeClr val="tx1">
                        <a:lumMod val="95000"/>
                        <a:lumOff val="5000"/>
                      </a:schemeClr>
                    </a:solidFill>
                  </a:rPr>
                  <a:t>      odds change </a:t>
                </a:r>
                <a:r>
                  <a:rPr lang="en-US" sz="2200" dirty="0">
                    <a:solidFill>
                      <a:schemeClr val="tx1">
                        <a:lumMod val="95000"/>
                        <a:lumOff val="5000"/>
                      </a:schemeClr>
                    </a:solidFill>
                  </a:rPr>
                  <a:t>by </a:t>
                </a:r>
                <a14:m>
                  <m:oMath xmlns:m="http://schemas.openxmlformats.org/officeDocument/2006/math">
                    <m:f>
                      <m:fPr>
                        <m:ctrlPr>
                          <a:rPr lang="en-US" sz="2400" i="1" smtClean="0">
                            <a:solidFill>
                              <a:schemeClr val="tx1">
                                <a:lumMod val="95000"/>
                                <a:lumOff val="5000"/>
                              </a:schemeClr>
                            </a:solidFill>
                            <a:latin typeface="Cambria Math" charset="0"/>
                          </a:rPr>
                        </m:ctrlPr>
                      </m:fPr>
                      <m:num>
                        <m:sSub>
                          <m:sSubPr>
                            <m:ctrlPr>
                              <a:rPr lang="en-US" sz="2400" i="1" smtClean="0">
                                <a:solidFill>
                                  <a:schemeClr val="tx1">
                                    <a:lumMod val="95000"/>
                                    <a:lumOff val="5000"/>
                                  </a:schemeClr>
                                </a:solidFill>
                                <a:latin typeface="Cambria Math" charset="0"/>
                              </a:rPr>
                            </m:ctrlPr>
                          </m:sSubPr>
                          <m:e>
                            <m:acc>
                              <m:accPr>
                                <m:chr m:val="̂"/>
                                <m:ctrlPr>
                                  <a:rPr lang="en-US" sz="2400" i="1" smtClean="0">
                                    <a:solidFill>
                                      <a:schemeClr val="tx1">
                                        <a:lumMod val="95000"/>
                                        <a:lumOff val="5000"/>
                                      </a:schemeClr>
                                    </a:solidFill>
                                    <a:latin typeface="Cambria Math"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m:t>
                        </m:r>
                        <m:sSub>
                          <m:sSubPr>
                            <m:ctrlPr>
                              <a:rPr lang="en-US" sz="2400" i="1" smtClean="0">
                                <a:solidFill>
                                  <a:schemeClr val="tx1">
                                    <a:lumMod val="95000"/>
                                    <a:lumOff val="5000"/>
                                  </a:schemeClr>
                                </a:solidFill>
                                <a:latin typeface="Cambria Math" charset="0"/>
                              </a:rPr>
                            </m:ctrlPr>
                          </m:sSubPr>
                          <m:e>
                            <m:acc>
                              <m:accPr>
                                <m:chr m:val="̂"/>
                                <m:ctrlPr>
                                  <a:rPr lang="en-US" sz="2400" i="1" smtClean="0">
                                    <a:solidFill>
                                      <a:schemeClr val="tx1">
                                        <a:lumMod val="95000"/>
                                        <a:lumOff val="5000"/>
                                      </a:schemeClr>
                                    </a:solidFill>
                                    <a:latin typeface="Cambria Math"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num>
                      <m:den>
                        <m:sSub>
                          <m:sSubPr>
                            <m:ctrlPr>
                              <a:rPr lang="en-US" sz="2400" i="1" smtClean="0">
                                <a:solidFill>
                                  <a:schemeClr val="tx1">
                                    <a:lumMod val="95000"/>
                                    <a:lumOff val="5000"/>
                                  </a:schemeClr>
                                </a:solidFill>
                                <a:latin typeface="Cambria Math" charset="0"/>
                              </a:rPr>
                            </m:ctrlPr>
                          </m:sSubPr>
                          <m:e>
                            <m:acc>
                              <m:accPr>
                                <m:chr m:val="̂"/>
                                <m:ctrlPr>
                                  <a:rPr lang="en-US" sz="2400" i="1" smtClean="0">
                                    <a:solidFill>
                                      <a:schemeClr val="tx1">
                                        <a:lumMod val="95000"/>
                                        <a:lumOff val="5000"/>
                                      </a:schemeClr>
                                    </a:solidFill>
                                    <a:latin typeface="Cambria Math" charset="0"/>
                                  </a:rPr>
                                </m:ctrlPr>
                              </m:accPr>
                              <m:e>
                                <m:r>
                                  <a:rPr lang="en-US" sz="2400" i="1" smtClean="0">
                                    <a:solidFill>
                                      <a:schemeClr val="tx1">
                                        <a:lumMod val="95000"/>
                                        <a:lumOff val="5000"/>
                                      </a:schemeClr>
                                    </a:solidFill>
                                    <a:latin typeface="Cambria Math" panose="02040503050406030204" pitchFamily="18" charset="0"/>
                                  </a:rPr>
                                  <m:t>𝑜𝑑𝑑𝑠</m:t>
                                </m:r>
                              </m:e>
                            </m:acc>
                          </m:e>
                          <m:sub>
                            <m:sSub>
                              <m:sSubPr>
                                <m:ctrlPr>
                                  <a:rPr lang="en-US" sz="2400" i="1" smtClean="0">
                                    <a:solidFill>
                                      <a:schemeClr val="tx1">
                                        <a:lumMod val="95000"/>
                                        <a:lumOff val="5000"/>
                                      </a:schemeClr>
                                    </a:solidFill>
                                    <a:latin typeface="Cambria Math"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sub>
                        </m:sSub>
                      </m:den>
                    </m:f>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smtClean="0">
                        <a:solidFill>
                          <a:schemeClr val="tx1">
                            <a:lumMod val="95000"/>
                            <a:lumOff val="5000"/>
                          </a:schemeClr>
                        </a:solidFill>
                        <a:latin typeface="Cambria Math" panose="02040503050406030204" pitchFamily="18" charset="0"/>
                        <a:ea typeface="Cambria Math" panose="02040503050406030204" pitchFamily="18" charset="0"/>
                      </a:rPr>
                      <m:t>100%</m:t>
                    </m:r>
                    <m:r>
                      <a:rPr lang="en-US" sz="2400" smtClean="0">
                        <a:solidFill>
                          <a:schemeClr val="tx1">
                            <a:lumMod val="95000"/>
                            <a:lumOff val="5000"/>
                          </a:schemeClr>
                        </a:solidFill>
                        <a:latin typeface="Cambria Math" panose="02040503050406030204" pitchFamily="18" charset="0"/>
                      </a:rPr>
                      <m:t>=</m:t>
                    </m:r>
                    <m:d>
                      <m:dPr>
                        <m:ctrlPr>
                          <a:rPr lang="en-US" sz="2400" i="1" smtClean="0">
                            <a:solidFill>
                              <a:schemeClr val="tx1">
                                <a:lumMod val="95000"/>
                                <a:lumOff val="5000"/>
                              </a:schemeClr>
                            </a:solidFill>
                            <a:latin typeface="Cambria Math" charset="0"/>
                          </a:rPr>
                        </m:ctrlPr>
                      </m:dPr>
                      <m:e>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charset="0"/>
                              </a:rPr>
                            </m:ctrlPr>
                          </m:dPr>
                          <m:e>
                            <m:sSub>
                              <m:sSubPr>
                                <m:ctrlPr>
                                  <a:rPr lang="en-US" sz="2400" i="1">
                                    <a:solidFill>
                                      <a:schemeClr val="tx1">
                                        <a:lumMod val="95000"/>
                                        <a:lumOff val="5000"/>
                                      </a:schemeClr>
                                    </a:solidFill>
                                    <a:latin typeface="Cambria Math" charset="0"/>
                                  </a:rPr>
                                </m:ctrlPr>
                              </m:sSubPr>
                              <m:e>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400" i="1" smtClean="0">
                            <a:solidFill>
                              <a:schemeClr val="tx1">
                                <a:lumMod val="95000"/>
                                <a:lumOff val="5000"/>
                              </a:schemeClr>
                            </a:solidFill>
                            <a:latin typeface="Cambria Math" panose="02040503050406030204" pitchFamily="18" charset="0"/>
                          </a:rPr>
                          <m:t>−1</m:t>
                        </m:r>
                      </m:e>
                    </m:d>
                    <m:r>
                      <a:rPr lang="en-US" sz="2400" i="1">
                        <a:solidFill>
                          <a:schemeClr val="tx1">
                            <a:lumMod val="95000"/>
                            <a:lumOff val="5000"/>
                          </a:schemeClr>
                        </a:solidFill>
                        <a:latin typeface="Cambria Math" panose="02040503050406030204" pitchFamily="18" charset="0"/>
                        <a:ea typeface="Cambria Math" panose="02040503050406030204" pitchFamily="18" charset="0"/>
                      </a:rPr>
                      <m:t>∙</m:t>
                    </m:r>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100%.</m:t>
                    </m:r>
                  </m:oMath>
                </a14:m>
                <a:endParaRPr lang="en-US" sz="2400" dirty="0">
                  <a:solidFill>
                    <a:schemeClr val="tx1">
                      <a:lumMod val="95000"/>
                      <a:lumOff val="5000"/>
                    </a:schemeClr>
                  </a:solidFill>
                  <a:ea typeface="Cambria Math" panose="02040503050406030204" pitchFamily="18" charset="0"/>
                </a:endParaRPr>
              </a:p>
              <a:p>
                <a:pPr marL="0" indent="0">
                  <a:buNone/>
                </a:pPr>
                <a:r>
                  <a:rPr lang="en-US" sz="2400" dirty="0">
                    <a:solidFill>
                      <a:schemeClr val="tx1">
                        <a:lumMod val="95000"/>
                        <a:lumOff val="5000"/>
                      </a:schemeClr>
                    </a:solidFill>
                    <a:latin typeface="Bodoni MT Black" panose="02070A03080606020203" pitchFamily="18" charset="0"/>
                  </a:rPr>
                  <a:t>   •  </a:t>
                </a:r>
                <a:r>
                  <a:rPr lang="en-US" sz="2400" dirty="0">
                    <a:solidFill>
                      <a:schemeClr val="tx1">
                        <a:lumMod val="95000"/>
                        <a:lumOff val="5000"/>
                      </a:schemeClr>
                    </a:solidFill>
                  </a:rPr>
                  <a:t>If </a:t>
                </a:r>
                <a14:m>
                  <m:oMath xmlns:m="http://schemas.openxmlformats.org/officeDocument/2006/math">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oMath>
                </a14:m>
                <a:r>
                  <a:rPr lang="en-US" sz="2400" dirty="0">
                    <a:solidFill>
                      <a:schemeClr val="tx1">
                        <a:lumMod val="95000"/>
                        <a:lumOff val="5000"/>
                      </a:schemeClr>
                    </a:solidFill>
                  </a:rPr>
                  <a:t> </a:t>
                </a:r>
                <a:r>
                  <a:rPr lang="en-US" sz="2400" dirty="0" smtClean="0">
                    <a:solidFill>
                      <a:schemeClr val="tx1">
                        <a:lumMod val="95000"/>
                        <a:lumOff val="5000"/>
                      </a:schemeClr>
                    </a:solidFill>
                  </a:rPr>
                  <a:t>is a </a:t>
                </a:r>
                <a:r>
                  <a:rPr lang="en-US" sz="2400" dirty="0">
                    <a:solidFill>
                      <a:schemeClr val="tx1">
                        <a:lumMod val="95000"/>
                        <a:lumOff val="5000"/>
                      </a:schemeClr>
                    </a:solidFill>
                  </a:rPr>
                  <a:t>0 -1 variable, the </a:t>
                </a:r>
                <a:r>
                  <a:rPr lang="en-US" sz="2400" dirty="0" smtClean="0">
                    <a:solidFill>
                      <a:schemeClr val="tx1">
                        <a:lumMod val="95000"/>
                        <a:lumOff val="5000"/>
                      </a:schemeClr>
                    </a:solidFill>
                  </a:rPr>
                  <a:t>percent ratio </a:t>
                </a:r>
                <a:r>
                  <a:rPr lang="en-US" sz="2400" dirty="0">
                    <a:solidFill>
                      <a:schemeClr val="tx1">
                        <a:lumMod val="95000"/>
                        <a:lumOff val="5000"/>
                      </a:schemeClr>
                    </a:solidFill>
                  </a:rPr>
                  <a:t>of estimated odds for </a:t>
                </a:r>
              </a:p>
              <a:p>
                <a:pPr marL="0" indent="0">
                  <a:buNone/>
                </a:pPr>
                <a:r>
                  <a:rPr lang="en-US" sz="2400" dirty="0">
                    <a:solidFill>
                      <a:schemeClr val="tx1">
                        <a:lumMod val="95000"/>
                        <a:lumOff val="5000"/>
                      </a:schemeClr>
                    </a:solidFill>
                  </a:rPr>
                  <a:t>       </a:t>
                </a:r>
                <a14:m>
                  <m:oMath xmlns:m="http://schemas.openxmlformats.org/officeDocument/2006/math">
                    <m:sSub>
                      <m:sSubPr>
                        <m:ctrlPr>
                          <a:rPr lang="en-US" sz="2400" i="1" smtClean="0">
                            <a:solidFill>
                              <a:schemeClr val="tx1">
                                <a:lumMod val="95000"/>
                                <a:lumOff val="5000"/>
                              </a:schemeClr>
                            </a:solidFill>
                            <a:latin typeface="Cambria Math" charset="0"/>
                          </a:rPr>
                        </m:ctrlPr>
                      </m:sSubPr>
                      <m:e>
                        <m:r>
                          <a:rPr lang="en-US" sz="2400" i="1" smtClean="0">
                            <a:solidFill>
                              <a:schemeClr val="tx1">
                                <a:lumMod val="95000"/>
                                <a:lumOff val="5000"/>
                              </a:schemeClr>
                            </a:solidFill>
                            <a:latin typeface="Cambria Math" panose="02040503050406030204" pitchFamily="18" charset="0"/>
                          </a:rPr>
                          <m:t>𝑥</m:t>
                        </m:r>
                      </m:e>
                      <m:sub>
                        <m:r>
                          <a:rPr lang="en-US" sz="2400" i="1" smtClean="0">
                            <a:solidFill>
                              <a:schemeClr val="tx1">
                                <a:lumMod val="95000"/>
                                <a:lumOff val="5000"/>
                              </a:schemeClr>
                            </a:solidFill>
                            <a:latin typeface="Cambria Math" panose="02040503050406030204" pitchFamily="18" charset="0"/>
                          </a:rPr>
                          <m:t>1</m:t>
                        </m:r>
                      </m:sub>
                    </m:sSub>
                    <m:r>
                      <a:rPr lang="en-US" sz="2400" i="1" smtClean="0">
                        <a:solidFill>
                          <a:schemeClr val="tx1">
                            <a:lumMod val="95000"/>
                            <a:lumOff val="5000"/>
                          </a:schemeClr>
                        </a:solidFill>
                        <a:latin typeface="Cambria Math" panose="02040503050406030204" pitchFamily="18" charset="0"/>
                      </a:rPr>
                      <m:t>=1</m:t>
                    </m:r>
                  </m:oMath>
                </a14:m>
                <a:r>
                  <a:rPr lang="en-US" sz="2400" dirty="0">
                    <a:solidFill>
                      <a:schemeClr val="tx1">
                        <a:lumMod val="95000"/>
                        <a:lumOff val="5000"/>
                      </a:schemeClr>
                    </a:solidFill>
                  </a:rPr>
                  <a:t> and </a:t>
                </a:r>
                <a14:m>
                  <m:oMath xmlns:m="http://schemas.openxmlformats.org/officeDocument/2006/math">
                    <m:sSub>
                      <m:sSubPr>
                        <m:ctrlPr>
                          <a:rPr lang="en-US" sz="2400" i="1">
                            <a:solidFill>
                              <a:schemeClr val="tx1">
                                <a:lumMod val="95000"/>
                                <a:lumOff val="5000"/>
                              </a:schemeClr>
                            </a:solidFill>
                            <a:latin typeface="Cambria Math" charset="0"/>
                          </a:rPr>
                        </m:ctrlPr>
                      </m:sSubPr>
                      <m:e>
                        <m:r>
                          <a:rPr lang="en-US" sz="2400" i="1">
                            <a:solidFill>
                              <a:schemeClr val="tx1">
                                <a:lumMod val="95000"/>
                                <a:lumOff val="5000"/>
                              </a:schemeClr>
                            </a:solidFill>
                            <a:latin typeface="Cambria Math" panose="02040503050406030204" pitchFamily="18" charset="0"/>
                          </a:rPr>
                          <m:t>𝑥</m:t>
                        </m:r>
                      </m:e>
                      <m:sub>
                        <m:r>
                          <a:rPr lang="en-US" sz="2400" i="1">
                            <a:solidFill>
                              <a:schemeClr val="tx1">
                                <a:lumMod val="95000"/>
                                <a:lumOff val="5000"/>
                              </a:schemeClr>
                            </a:solidFill>
                            <a:latin typeface="Cambria Math" panose="02040503050406030204" pitchFamily="18" charset="0"/>
                          </a:rPr>
                          <m:t>1</m:t>
                        </m:r>
                      </m:sub>
                    </m:sSub>
                    <m:r>
                      <a:rPr lang="en-US" sz="2400" i="1">
                        <a:solidFill>
                          <a:schemeClr val="tx1">
                            <a:lumMod val="95000"/>
                            <a:lumOff val="5000"/>
                          </a:schemeClr>
                        </a:solidFill>
                        <a:latin typeface="Cambria Math" panose="02040503050406030204" pitchFamily="18" charset="0"/>
                      </a:rPr>
                      <m:t>=</m:t>
                    </m:r>
                  </m:oMath>
                </a14:m>
                <a:r>
                  <a:rPr lang="en-US" sz="2400" dirty="0">
                    <a:solidFill>
                      <a:schemeClr val="tx1">
                        <a:lumMod val="95000"/>
                        <a:lumOff val="5000"/>
                      </a:schemeClr>
                    </a:solidFill>
                  </a:rPr>
                  <a:t>0 </a:t>
                </a:r>
                <a:r>
                  <a:rPr lang="en-US" sz="2600" dirty="0">
                    <a:solidFill>
                      <a:schemeClr val="tx1">
                        <a:lumMod val="95000"/>
                        <a:lumOff val="5000"/>
                      </a:schemeClr>
                    </a:solidFill>
                  </a:rPr>
                  <a:t>is    </a:t>
                </a:r>
                <a14:m>
                  <m:oMath xmlns:m="http://schemas.openxmlformats.org/officeDocument/2006/math">
                    <m:f>
                      <m:fPr>
                        <m:ctrlPr>
                          <a:rPr lang="en-US" sz="2600" i="1">
                            <a:solidFill>
                              <a:schemeClr val="tx1">
                                <a:lumMod val="95000"/>
                                <a:lumOff val="5000"/>
                              </a:schemeClr>
                            </a:solidFill>
                            <a:latin typeface="Cambria Math" charset="0"/>
                          </a:rPr>
                        </m:ctrlPr>
                      </m:fPr>
                      <m:num>
                        <m:sSub>
                          <m:sSubPr>
                            <m:ctrlPr>
                              <a:rPr lang="en-US" sz="2600" i="1">
                                <a:solidFill>
                                  <a:schemeClr val="tx1">
                                    <a:lumMod val="95000"/>
                                    <a:lumOff val="5000"/>
                                  </a:schemeClr>
                                </a:solidFill>
                                <a:latin typeface="Cambria Math" charset="0"/>
                              </a:rPr>
                            </m:ctrlPr>
                          </m:sSubPr>
                          <m:e>
                            <m:acc>
                              <m:accPr>
                                <m:chr m:val="̂"/>
                                <m:ctrlPr>
                                  <a:rPr lang="en-US" sz="2600" i="1" smtClean="0">
                                    <a:solidFill>
                                      <a:schemeClr val="tx1">
                                        <a:lumMod val="95000"/>
                                        <a:lumOff val="5000"/>
                                      </a:schemeClr>
                                    </a:solidFill>
                                    <a:latin typeface="Cambria Math"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charset="0"/>
                                    <a:ea typeface="Cambria Math" panose="02040503050406030204" pitchFamily="18" charset="0"/>
                                  </a:rPr>
                                </m:ctrlPr>
                              </m:sSubPr>
                              <m:e>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ea typeface="Cambria Math" panose="02040503050406030204" pitchFamily="18" charset="0"/>
                              </a:rPr>
                              <m:t>=1</m:t>
                            </m:r>
                          </m:sub>
                        </m:sSub>
                      </m:num>
                      <m:den>
                        <m:sSub>
                          <m:sSubPr>
                            <m:ctrlPr>
                              <a:rPr lang="en-US" sz="2600" i="1" smtClean="0">
                                <a:solidFill>
                                  <a:schemeClr val="tx1">
                                    <a:lumMod val="95000"/>
                                    <a:lumOff val="5000"/>
                                  </a:schemeClr>
                                </a:solidFill>
                                <a:latin typeface="Cambria Math" charset="0"/>
                              </a:rPr>
                            </m:ctrlPr>
                          </m:sSubPr>
                          <m:e>
                            <m:acc>
                              <m:accPr>
                                <m:chr m:val="̂"/>
                                <m:ctrlPr>
                                  <a:rPr lang="en-US" sz="2600" i="1" smtClean="0">
                                    <a:solidFill>
                                      <a:schemeClr val="tx1">
                                        <a:lumMod val="95000"/>
                                        <a:lumOff val="5000"/>
                                      </a:schemeClr>
                                    </a:solidFill>
                                    <a:latin typeface="Cambria Math" charset="0"/>
                                  </a:rPr>
                                </m:ctrlPr>
                              </m:accPr>
                              <m:e>
                                <m:r>
                                  <a:rPr lang="en-US" sz="2600" i="1" smtClean="0">
                                    <a:solidFill>
                                      <a:schemeClr val="tx1">
                                        <a:lumMod val="95000"/>
                                        <a:lumOff val="5000"/>
                                      </a:schemeClr>
                                    </a:solidFill>
                                    <a:latin typeface="Cambria Math" panose="02040503050406030204" pitchFamily="18" charset="0"/>
                                  </a:rPr>
                                  <m:t>𝑜𝑑𝑑𝑠</m:t>
                                </m:r>
                              </m:e>
                            </m:acc>
                          </m:e>
                          <m:sub>
                            <m:sSub>
                              <m:sSubPr>
                                <m:ctrlPr>
                                  <a:rPr lang="en-US" sz="2600" i="1" smtClean="0">
                                    <a:solidFill>
                                      <a:schemeClr val="tx1">
                                        <a:lumMod val="95000"/>
                                        <a:lumOff val="5000"/>
                                      </a:schemeClr>
                                    </a:solidFill>
                                    <a:latin typeface="Cambria Math" charset="0"/>
                                  </a:rPr>
                                </m:ctrlPr>
                              </m:sSubPr>
                              <m:e>
                                <m:r>
                                  <a:rPr lang="en-US" sz="2600" i="1" smtClean="0">
                                    <a:solidFill>
                                      <a:schemeClr val="tx1">
                                        <a:lumMod val="95000"/>
                                        <a:lumOff val="5000"/>
                                      </a:schemeClr>
                                    </a:solidFill>
                                    <a:latin typeface="Cambria Math" panose="02040503050406030204" pitchFamily="18" charset="0"/>
                                  </a:rPr>
                                  <m:t>𝑥</m:t>
                                </m:r>
                              </m:e>
                              <m:sub>
                                <m:r>
                                  <a:rPr lang="en-US" sz="2600" i="1" smtClean="0">
                                    <a:solidFill>
                                      <a:schemeClr val="tx1">
                                        <a:lumMod val="95000"/>
                                        <a:lumOff val="5000"/>
                                      </a:schemeClr>
                                    </a:solidFill>
                                    <a:latin typeface="Cambria Math" panose="02040503050406030204" pitchFamily="18" charset="0"/>
                                  </a:rPr>
                                  <m:t>1</m:t>
                                </m:r>
                              </m:sub>
                            </m:sSub>
                            <m:r>
                              <a:rPr lang="en-US" sz="2600" i="1" smtClean="0">
                                <a:solidFill>
                                  <a:schemeClr val="tx1">
                                    <a:lumMod val="95000"/>
                                    <a:lumOff val="5000"/>
                                  </a:schemeClr>
                                </a:solidFill>
                                <a:latin typeface="Cambria Math" panose="02040503050406030204" pitchFamily="18" charset="0"/>
                              </a:rPr>
                              <m:t>=0</m:t>
                            </m:r>
                          </m:sub>
                        </m:sSub>
                      </m:den>
                    </m:f>
                    <m:r>
                      <a:rPr lang="en-US" sz="2600" i="1">
                        <a:solidFill>
                          <a:schemeClr val="tx1">
                            <a:lumMod val="95000"/>
                            <a:lumOff val="5000"/>
                          </a:schemeClr>
                        </a:solidFill>
                        <a:latin typeface="Cambria Math" panose="02040503050406030204" pitchFamily="18" charset="0"/>
                        <a:ea typeface="Cambria Math" panose="02040503050406030204" pitchFamily="18" charset="0"/>
                      </a:rPr>
                      <m:t>∙</m:t>
                    </m:r>
                    <m:r>
                      <a:rPr lang="en-US" sz="2600">
                        <a:solidFill>
                          <a:schemeClr val="tx1">
                            <a:lumMod val="95000"/>
                            <a:lumOff val="5000"/>
                          </a:schemeClr>
                        </a:solidFill>
                        <a:latin typeface="Cambria Math" panose="02040503050406030204" pitchFamily="18" charset="0"/>
                        <a:ea typeface="Cambria Math" panose="02040503050406030204" pitchFamily="18" charset="0"/>
                      </a:rPr>
                      <m:t>100%</m:t>
                    </m:r>
                    <m:r>
                      <a:rPr lang="en-US" sz="2600">
                        <a:solidFill>
                          <a:schemeClr val="tx1">
                            <a:lumMod val="95000"/>
                            <a:lumOff val="5000"/>
                          </a:schemeClr>
                        </a:solidFill>
                        <a:latin typeface="Cambria Math" panose="02040503050406030204" pitchFamily="18" charset="0"/>
                      </a:rPr>
                      <m:t>=</m:t>
                    </m:r>
                    <m:r>
                      <a:rPr lang="en-US" sz="2600" i="1">
                        <a:solidFill>
                          <a:schemeClr val="tx1">
                            <a:lumMod val="95000"/>
                            <a:lumOff val="5000"/>
                          </a:schemeClr>
                        </a:solidFill>
                        <a:latin typeface="Cambria Math" panose="02040503050406030204" pitchFamily="18" charset="0"/>
                      </a:rPr>
                      <m:t>𝐸𝑥𝑝</m:t>
                    </m:r>
                    <m:d>
                      <m:dPr>
                        <m:ctrlPr>
                          <a:rPr lang="en-US" sz="2600" i="1">
                            <a:solidFill>
                              <a:schemeClr val="tx1">
                                <a:lumMod val="95000"/>
                                <a:lumOff val="5000"/>
                              </a:schemeClr>
                            </a:solidFill>
                            <a:latin typeface="Cambria Math" charset="0"/>
                          </a:rPr>
                        </m:ctrlPr>
                      </m:dPr>
                      <m:e>
                        <m:sSub>
                          <m:sSubPr>
                            <m:ctrlPr>
                              <a:rPr lang="en-US" sz="2600" i="1">
                                <a:solidFill>
                                  <a:schemeClr val="tx1">
                                    <a:lumMod val="95000"/>
                                    <a:lumOff val="5000"/>
                                  </a:schemeClr>
                                </a:solidFill>
                                <a:latin typeface="Cambria Math" charset="0"/>
                              </a:rPr>
                            </m:ctrlPr>
                          </m:sSubPr>
                          <m:e>
                            <m:acc>
                              <m:accPr>
                                <m:chr m:val="̂"/>
                                <m:ctrlPr>
                                  <a:rPr lang="en-US" sz="2600" i="1">
                                    <a:solidFill>
                                      <a:schemeClr val="tx1">
                                        <a:lumMod val="95000"/>
                                        <a:lumOff val="5000"/>
                                      </a:schemeClr>
                                    </a:solidFill>
                                    <a:latin typeface="Cambria Math" charset="0"/>
                                  </a:rPr>
                                </m:ctrlPr>
                              </m:accPr>
                              <m:e>
                                <m:r>
                                  <a:rPr lang="en-US" sz="2600" i="1">
                                    <a:solidFill>
                                      <a:schemeClr val="tx1">
                                        <a:lumMod val="95000"/>
                                        <a:lumOff val="5000"/>
                                      </a:schemeClr>
                                    </a:solidFill>
                                    <a:latin typeface="Cambria Math" panose="02040503050406030204" pitchFamily="18" charset="0"/>
                                    <a:ea typeface="Cambria Math" panose="02040503050406030204" pitchFamily="18" charset="0"/>
                                  </a:rPr>
                                  <m:t>𝛽</m:t>
                                </m:r>
                              </m:e>
                            </m:acc>
                          </m:e>
                          <m:sub>
                            <m:r>
                              <a:rPr lang="en-US" sz="2600" i="1">
                                <a:solidFill>
                                  <a:schemeClr val="tx1">
                                    <a:lumMod val="95000"/>
                                    <a:lumOff val="5000"/>
                                  </a:schemeClr>
                                </a:solidFill>
                                <a:latin typeface="Cambria Math" panose="02040503050406030204" pitchFamily="18" charset="0"/>
                                <a:ea typeface="Cambria Math" panose="02040503050406030204" pitchFamily="18" charset="0"/>
                              </a:rPr>
                              <m:t>1</m:t>
                            </m:r>
                          </m:sub>
                        </m:sSub>
                      </m:e>
                    </m:d>
                    <m:r>
                      <a:rPr lang="en-US" sz="2600" i="1">
                        <a:solidFill>
                          <a:schemeClr val="tx1">
                            <a:lumMod val="95000"/>
                            <a:lumOff val="5000"/>
                          </a:schemeClr>
                        </a:solidFill>
                        <a:latin typeface="Cambria Math" panose="02040503050406030204" pitchFamily="18" charset="0"/>
                        <a:ea typeface="Cambria Math" panose="02040503050406030204" pitchFamily="18" charset="0"/>
                      </a:rPr>
                      <m:t>∙100%</m:t>
                    </m:r>
                  </m:oMath>
                </a14:m>
                <a:r>
                  <a:rPr lang="en-US" sz="2600" dirty="0">
                    <a:solidFill>
                      <a:schemeClr val="tx1">
                        <a:lumMod val="95000"/>
                        <a:lumOff val="5000"/>
                      </a:schemeClr>
                    </a:solidFill>
                    <a:ea typeface="Cambria Math" panose="02040503050406030204" pitchFamily="18" charset="0"/>
                  </a:rPr>
                  <a:t>.</a:t>
                </a:r>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rotWithShape="1">
                <a:blip r:embed="rId2"/>
                <a:stretch>
                  <a:fillRect l="-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065725" y="219456"/>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 (cont.)</a:t>
            </a:r>
            <a:endParaRPr lang="en-US" sz="3200" dirty="0"/>
          </a:p>
        </p:txBody>
      </p:sp>
    </p:spTree>
    <p:extLst>
      <p:ext uri="{BB962C8B-B14F-4D97-AF65-F5344CB8AC3E}">
        <p14:creationId xmlns:p14="http://schemas.microsoft.com/office/powerpoint/2010/main" val="813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500360" cy="5134389"/>
              </a:xfrm>
            </p:spPr>
            <p:txBody>
              <a:bodyPr>
                <a:noAutofit/>
              </a:bodyPr>
              <a:lstStyle/>
              <a:p>
                <a:pPr>
                  <a:buFont typeface="Wingdings" panose="05000000000000000000" pitchFamily="2" charset="2"/>
                  <a:buChar char="q"/>
                </a:pPr>
                <a:r>
                  <a:rPr lang="en-US" sz="2600" dirty="0" smtClean="0">
                    <a:solidFill>
                      <a:schemeClr val="tx1">
                        <a:lumMod val="95000"/>
                        <a:lumOff val="5000"/>
                      </a:schemeClr>
                    </a:solidFill>
                  </a:rPr>
                  <a:t>Prediction:</a:t>
                </a:r>
              </a:p>
              <a:p>
                <a:pPr>
                  <a:buFont typeface="Wingdings" panose="05000000000000000000" pitchFamily="2" charset="2"/>
                  <a:buChar char="q"/>
                </a:pPr>
                <a:endParaRPr lang="en-US" sz="2400" dirty="0">
                  <a:solidFill>
                    <a:schemeClr val="tx1">
                      <a:lumMod val="95000"/>
                      <a:lumOff val="5000"/>
                    </a:schemeClr>
                  </a:solidFill>
                </a:endParaRPr>
              </a:p>
              <a:p>
                <a:pPr marL="0" indent="0">
                  <a:buNone/>
                </a:pPr>
                <a:r>
                  <a:rPr lang="en-US" sz="2400" dirty="0" smtClean="0">
                    <a:solidFill>
                      <a:schemeClr val="tx1">
                        <a:lumMod val="95000"/>
                        <a:lumOff val="5000"/>
                      </a:schemeClr>
                    </a:solidFill>
                    <a:latin typeface="Bodoni MT Black" panose="02070A03080606020203" pitchFamily="18" charset="0"/>
                  </a:rPr>
                  <a:t>               </a:t>
                </a:r>
                <a14:m>
                  <m:oMath xmlns:m="http://schemas.openxmlformats.org/officeDocument/2006/math">
                    <m:sSup>
                      <m:sSupPr>
                        <m:ctrlPr>
                          <a:rPr lang="en-US" sz="2400" i="1">
                            <a:latin typeface="Cambria Math" charset="0"/>
                          </a:rPr>
                        </m:ctrlPr>
                      </m:sSupPr>
                      <m:e>
                        <m:r>
                          <a:rPr lang="en-US" sz="2400" i="1">
                            <a:latin typeface="Cambria Math"/>
                          </a:rPr>
                          <m:t>𝜋</m:t>
                        </m:r>
                      </m:e>
                      <m:sup>
                        <m:r>
                          <a:rPr lang="en-US" sz="2400" i="1">
                            <a:latin typeface="Cambria Math"/>
                          </a:rPr>
                          <m:t>0</m:t>
                        </m:r>
                      </m:sup>
                    </m:sSup>
                    <m:r>
                      <a:rPr lang="en-US" sz="2400" i="1">
                        <a:latin typeface="Cambria Math"/>
                      </a:rPr>
                      <m:t>=</m:t>
                    </m:r>
                    <m:f>
                      <m:fPr>
                        <m:ctrlPr>
                          <a:rPr lang="en-US" sz="2400" i="1">
                            <a:latin typeface="Cambria Math" charset="0"/>
                          </a:rPr>
                        </m:ctrlPr>
                      </m:fPr>
                      <m:num>
                        <m:r>
                          <m:rPr>
                            <m:sty m:val="p"/>
                          </m:rPr>
                          <a:rPr lang="en-US" sz="2400">
                            <a:latin typeface="Cambria Math"/>
                          </a:rPr>
                          <m:t>exp</m:t>
                        </m:r>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1</m:t>
                            </m:r>
                          </m:sub>
                        </m:sSub>
                        <m:sSubSup>
                          <m:sSubSupPr>
                            <m:ctrlPr>
                              <a:rPr lang="en-US" sz="2400" i="1">
                                <a:latin typeface="Cambria Math" charset="0"/>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𝑘</m:t>
                            </m:r>
                          </m:sub>
                        </m:sSub>
                        <m:sSubSup>
                          <m:sSubSupPr>
                            <m:ctrlPr>
                              <a:rPr lang="en-US" sz="2400" i="1">
                                <a:latin typeface="Cambria Math" charset="0"/>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num>
                      <m:den>
                        <m:r>
                          <a:rPr lang="en-US" sz="2400" i="1">
                            <a:latin typeface="Cambria Math"/>
                          </a:rPr>
                          <m:t>1+</m:t>
                        </m:r>
                        <m:r>
                          <m:rPr>
                            <m:sty m:val="p"/>
                          </m:rPr>
                          <a:rPr lang="en-US" sz="2400">
                            <a:latin typeface="Cambria Math"/>
                          </a:rPr>
                          <m:t>exp</m:t>
                        </m:r>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0</m:t>
                            </m:r>
                          </m:sub>
                        </m:sSub>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1</m:t>
                            </m:r>
                          </m:sub>
                        </m:sSub>
                        <m:sSubSup>
                          <m:sSubSupPr>
                            <m:ctrlPr>
                              <a:rPr lang="en-US" sz="2400" i="1">
                                <a:latin typeface="Cambria Math" charset="0"/>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a:rPr>
                                  <m:t>𝛽</m:t>
                                </m:r>
                              </m:e>
                            </m:acc>
                          </m:e>
                          <m:sub>
                            <m:r>
                              <a:rPr lang="en-US" sz="2400" i="1">
                                <a:latin typeface="Cambria Math"/>
                              </a:rPr>
                              <m:t>𝑘</m:t>
                            </m:r>
                          </m:sub>
                        </m:sSub>
                        <m:sSubSup>
                          <m:sSubSupPr>
                            <m:ctrlPr>
                              <a:rPr lang="en-US" sz="2400" i="1">
                                <a:latin typeface="Cambria Math" charset="0"/>
                              </a:rPr>
                            </m:ctrlPr>
                          </m:sSubSupPr>
                          <m:e>
                            <m:r>
                              <a:rPr lang="en-US" sz="2400" i="1">
                                <a:latin typeface="Cambria Math"/>
                              </a:rPr>
                              <m:t>𝑥</m:t>
                            </m:r>
                          </m:e>
                          <m:sub>
                            <m:r>
                              <a:rPr lang="en-US" sz="2400" i="1">
                                <a:latin typeface="Cambria Math"/>
                              </a:rPr>
                              <m:t>𝑘</m:t>
                            </m:r>
                          </m:sub>
                          <m:sup>
                            <m:r>
                              <a:rPr lang="en-US" sz="2400" i="1">
                                <a:latin typeface="Cambria Math"/>
                              </a:rPr>
                              <m:t>0</m:t>
                            </m:r>
                          </m:sup>
                        </m:sSubSup>
                        <m:r>
                          <a:rPr lang="en-US" sz="2400" i="1">
                            <a:latin typeface="Cambria Math"/>
                          </a:rPr>
                          <m:t>}</m:t>
                        </m:r>
                      </m:den>
                    </m:f>
                  </m:oMath>
                </a14:m>
                <a:r>
                  <a:rPr lang="en-US" sz="2400" dirty="0" smtClean="0"/>
                  <a:t>.</a:t>
                </a:r>
                <a:endParaRPr lang="en-US" sz="2400" dirty="0"/>
              </a:p>
              <a:p>
                <a:pPr marL="0" indent="0">
                  <a:buNone/>
                </a:pPr>
                <a:endParaRPr lang="en-US" sz="24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500360" cy="5134389"/>
              </a:xfrm>
              <a:blipFill rotWithShape="1">
                <a:blip r:embed="rId2"/>
                <a:stretch>
                  <a:fillRect l="-871" t="-9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065726" y="219456"/>
            <a:ext cx="8919521"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THEORY (cont.)</a:t>
            </a:r>
            <a:endParaRPr lang="en-US" sz="3200" dirty="0"/>
          </a:p>
        </p:txBody>
      </p:sp>
    </p:spTree>
    <p:extLst>
      <p:ext uri="{BB962C8B-B14F-4D97-AF65-F5344CB8AC3E}">
        <p14:creationId xmlns:p14="http://schemas.microsoft.com/office/powerpoint/2010/main" val="3449799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800" dirty="0" smtClean="0"/>
              <a:t>A </a:t>
            </a:r>
            <a:r>
              <a:rPr lang="en-US" sz="2800" dirty="0"/>
              <a:t>professor of organization and management is </a:t>
            </a:r>
            <a:r>
              <a:rPr lang="en-US" sz="2800" dirty="0" smtClean="0"/>
              <a:t>interested in </a:t>
            </a:r>
            <a:r>
              <a:rPr lang="en-US" sz="2800" dirty="0"/>
              <a:t>studying the factors that </a:t>
            </a:r>
            <a:r>
              <a:rPr lang="en-US" sz="2800" dirty="0" smtClean="0"/>
              <a:t>influence </a:t>
            </a:r>
            <a:r>
              <a:rPr lang="en-US" sz="2800" dirty="0"/>
              <a:t>the approach that company </a:t>
            </a:r>
            <a:r>
              <a:rPr lang="en-US" sz="2800" dirty="0" smtClean="0"/>
              <a:t>managers</a:t>
            </a:r>
            <a:endParaRPr lang="en-US" sz="2800" dirty="0"/>
          </a:p>
          <a:p>
            <a:pPr marL="0" indent="0">
              <a:buNone/>
            </a:pPr>
            <a:r>
              <a:rPr lang="en-US" sz="2800" dirty="0" smtClean="0"/>
              <a:t>     promote </a:t>
            </a:r>
            <a:r>
              <a:rPr lang="en-US" sz="2800" dirty="0"/>
              <a:t>among their employees, competition or collaboration. The </a:t>
            </a:r>
            <a:endParaRPr lang="en-US" sz="2800" dirty="0" smtClean="0"/>
          </a:p>
          <a:p>
            <a:pPr marL="0" indent="0">
              <a:buNone/>
            </a:pPr>
            <a:r>
              <a:rPr lang="en-US" sz="2800" dirty="0"/>
              <a:t> </a:t>
            </a:r>
            <a:r>
              <a:rPr lang="en-US" sz="2800" dirty="0" smtClean="0"/>
              <a:t>    </a:t>
            </a:r>
            <a:r>
              <a:rPr lang="en-US" sz="2800" dirty="0" smtClean="0">
                <a:hlinkClick r:id="rId2" action="ppaction://hlinkfile"/>
              </a:rPr>
              <a:t>data</a:t>
            </a:r>
            <a:r>
              <a:rPr lang="en-US" sz="2800" dirty="0" smtClean="0"/>
              <a:t> on 50 </a:t>
            </a:r>
            <a:r>
              <a:rPr lang="en-US" sz="2800" dirty="0"/>
              <a:t>companies are collected. The variables are the type </a:t>
            </a:r>
            <a:r>
              <a:rPr lang="en-US" sz="2800" dirty="0" smtClean="0"/>
              <a:t>of</a:t>
            </a:r>
          </a:p>
          <a:p>
            <a:pPr marL="0" indent="0">
              <a:buNone/>
            </a:pPr>
            <a:r>
              <a:rPr lang="en-US" sz="2800" dirty="0"/>
              <a:t> </a:t>
            </a:r>
            <a:r>
              <a:rPr lang="en-US" sz="2800" dirty="0" smtClean="0"/>
              <a:t>    </a:t>
            </a:r>
            <a:r>
              <a:rPr lang="en-US" sz="2800" dirty="0"/>
              <a:t>company </a:t>
            </a:r>
            <a:r>
              <a:rPr lang="en-US" sz="2800" dirty="0" smtClean="0"/>
              <a:t>ownership (sole </a:t>
            </a:r>
            <a:r>
              <a:rPr lang="en-US" sz="2800" dirty="0"/>
              <a:t>ownership, partnership, or stock company), </a:t>
            </a:r>
            <a:endParaRPr lang="en-US" sz="2800" dirty="0" smtClean="0"/>
          </a:p>
          <a:p>
            <a:pPr marL="0" indent="0">
              <a:buNone/>
            </a:pPr>
            <a:r>
              <a:rPr lang="en-US" sz="2800" dirty="0"/>
              <a:t> </a:t>
            </a:r>
            <a:r>
              <a:rPr lang="en-US" sz="2800" dirty="0" smtClean="0"/>
              <a:t>    the </a:t>
            </a:r>
            <a:r>
              <a:rPr lang="en-US" sz="2800" dirty="0"/>
              <a:t>number of </a:t>
            </a:r>
            <a:r>
              <a:rPr lang="en-US" sz="2800" dirty="0" smtClean="0"/>
              <a:t>employees, and </a:t>
            </a:r>
            <a:r>
              <a:rPr lang="en-US" sz="2800" dirty="0"/>
              <a:t>the promoted approach (competition </a:t>
            </a:r>
            <a:endParaRPr lang="en-US" sz="2800" dirty="0" smtClean="0"/>
          </a:p>
          <a:p>
            <a:pPr marL="0" indent="0">
              <a:buNone/>
            </a:pPr>
            <a:r>
              <a:rPr lang="en-US" sz="2800" dirty="0"/>
              <a:t> </a:t>
            </a:r>
            <a:r>
              <a:rPr lang="en-US" sz="2800" dirty="0" smtClean="0"/>
              <a:t>    or </a:t>
            </a:r>
            <a:r>
              <a:rPr lang="en-US" sz="2800" dirty="0"/>
              <a:t>collaboration). </a:t>
            </a:r>
            <a:r>
              <a:rPr lang="en-US" sz="2800" dirty="0" smtClean="0"/>
              <a:t>We model </a:t>
            </a:r>
            <a:r>
              <a:rPr lang="en-US" sz="2800" dirty="0"/>
              <a:t>the probability of </a:t>
            </a:r>
            <a:r>
              <a:rPr lang="en-US" sz="2800" u="sng" dirty="0"/>
              <a:t>collaboration</a:t>
            </a:r>
            <a:r>
              <a:rPr lang="en-US" sz="2800" dirty="0"/>
              <a:t> via </a:t>
            </a:r>
            <a:r>
              <a:rPr lang="en-US" sz="2800" dirty="0" smtClean="0"/>
              <a:t>the </a:t>
            </a:r>
          </a:p>
          <a:p>
            <a:pPr marL="0" indent="0">
              <a:buNone/>
            </a:pPr>
            <a:r>
              <a:rPr lang="en-US" sz="2800" dirty="0"/>
              <a:t> </a:t>
            </a:r>
            <a:r>
              <a:rPr lang="en-US" sz="2800" dirty="0" smtClean="0"/>
              <a:t>    binary logistic </a:t>
            </a:r>
            <a:r>
              <a:rPr lang="en-US" sz="2800" dirty="0"/>
              <a:t>regression.</a:t>
            </a:r>
            <a:endParaRPr lang="en-US" sz="2800" dirty="0">
              <a:solidFill>
                <a:schemeClr val="tx1"/>
              </a:solidFill>
            </a:endParaRPr>
          </a:p>
          <a:p>
            <a:pPr marL="0" indent="0">
              <a:buNone/>
            </a:pPr>
            <a:endParaRPr lang="en-US" sz="24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8919521"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a:t>
            </a:r>
            <a:endParaRPr lang="en-US" sz="3200" dirty="0"/>
          </a:p>
        </p:txBody>
      </p:sp>
    </p:spTree>
    <p:extLst>
      <p:ext uri="{BB962C8B-B14F-4D97-AF65-F5344CB8AC3E}">
        <p14:creationId xmlns:p14="http://schemas.microsoft.com/office/powerpoint/2010/main" val="741284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019E71EA-C0CD-452C-8483-A0E0F9FAE2BD}"/>
              </a:ext>
            </a:extLst>
          </p:cNvPr>
          <p:cNvSpPr>
            <a:spLocks noGrp="1"/>
          </p:cNvSpPr>
          <p:nvPr>
            <p:ph idx="1"/>
          </p:nvPr>
        </p:nvSpPr>
        <p:spPr>
          <a:xfrm>
            <a:off x="731520" y="1013428"/>
            <a:ext cx="10802112" cy="5134389"/>
          </a:xfrm>
        </p:spPr>
        <p:txBody>
          <a:bodyPr>
            <a:noAutofit/>
          </a:bodyPr>
          <a:lstStyle/>
          <a:p>
            <a:pPr marL="0" indent="0">
              <a:buNone/>
            </a:pPr>
            <a:r>
              <a:rPr lang="en-US" sz="2200" dirty="0" err="1"/>
              <a:t>companies.data</a:t>
            </a:r>
            <a:r>
              <a:rPr lang="en-US" sz="2200" dirty="0"/>
              <a:t>&lt;- read.csv(file=“./LogisticExampleData.csv", header=TRUE, </a:t>
            </a:r>
            <a:r>
              <a:rPr lang="en-US" sz="2200" dirty="0" err="1"/>
              <a:t>sep</a:t>
            </a:r>
            <a:r>
              <a:rPr lang="en-US" sz="2200" dirty="0"/>
              <a:t>=",")</a:t>
            </a:r>
          </a:p>
          <a:p>
            <a:pPr marL="0" indent="0">
              <a:buNone/>
            </a:pPr>
            <a:endParaRPr lang="en-US" sz="1200" dirty="0" smtClean="0"/>
          </a:p>
          <a:p>
            <a:pPr>
              <a:buFont typeface="Wingdings" panose="05000000000000000000" pitchFamily="2" charset="2"/>
              <a:buChar char="q"/>
            </a:pPr>
            <a:r>
              <a:rPr lang="en-US" sz="2800" dirty="0" smtClean="0"/>
              <a:t>Fitting a binary logistic regression model.</a:t>
            </a:r>
          </a:p>
          <a:p>
            <a:pPr marL="0" indent="0">
              <a:buNone/>
            </a:pPr>
            <a:endParaRPr lang="en-US" sz="1200" dirty="0">
              <a:solidFill>
                <a:schemeClr val="tx1"/>
              </a:solidFill>
            </a:endParaRPr>
          </a:p>
          <a:p>
            <a:pPr marL="0" indent="0">
              <a:buNone/>
            </a:pPr>
            <a:r>
              <a:rPr lang="en-US" sz="2200" dirty="0"/>
              <a:t>#specifying reference category</a:t>
            </a:r>
          </a:p>
          <a:p>
            <a:pPr marL="0" indent="0">
              <a:buNone/>
            </a:pPr>
            <a:r>
              <a:rPr lang="en-US" sz="2200" dirty="0" err="1"/>
              <a:t>approach.rel</a:t>
            </a:r>
            <a:r>
              <a:rPr lang="en-US" sz="2200" dirty="0"/>
              <a:t>&lt;- relevel(</a:t>
            </a:r>
            <a:r>
              <a:rPr lang="en-US" sz="2200" dirty="0" err="1"/>
              <a:t>companies.data$approach</a:t>
            </a:r>
            <a:r>
              <a:rPr lang="en-US" sz="2200" dirty="0"/>
              <a:t>, ref="comp")</a:t>
            </a:r>
          </a:p>
          <a:p>
            <a:pPr marL="0" indent="0">
              <a:buNone/>
            </a:pPr>
            <a:endParaRPr lang="en-US" sz="2200" dirty="0"/>
          </a:p>
          <a:p>
            <a:pPr marL="0" indent="0">
              <a:buNone/>
            </a:pPr>
            <a:r>
              <a:rPr lang="en-US" sz="2200" dirty="0"/>
              <a:t>#fitting logistic model</a:t>
            </a:r>
          </a:p>
          <a:p>
            <a:pPr marL="0" indent="0">
              <a:buNone/>
            </a:pPr>
            <a:r>
              <a:rPr lang="en-US" sz="2200" dirty="0"/>
              <a:t>summary(</a:t>
            </a:r>
            <a:r>
              <a:rPr lang="en-US" sz="2200" dirty="0" err="1"/>
              <a:t>fitted.model</a:t>
            </a:r>
            <a:r>
              <a:rPr lang="en-US" sz="2200" dirty="0"/>
              <a:t>&lt;- </a:t>
            </a:r>
            <a:r>
              <a:rPr lang="en-US" sz="2200" dirty="0" err="1"/>
              <a:t>glm</a:t>
            </a:r>
            <a:r>
              <a:rPr lang="en-US" sz="2200" dirty="0"/>
              <a:t>(</a:t>
            </a:r>
            <a:r>
              <a:rPr lang="en-US" sz="2200" dirty="0" err="1"/>
              <a:t>approach.rel</a:t>
            </a:r>
            <a:r>
              <a:rPr lang="en-US" sz="2200" dirty="0"/>
              <a:t> ~ ownership + </a:t>
            </a:r>
            <a:r>
              <a:rPr lang="en-US" sz="2200" dirty="0" err="1"/>
              <a:t>nemployees</a:t>
            </a:r>
            <a:r>
              <a:rPr lang="en-US" sz="2200" dirty="0"/>
              <a:t>, </a:t>
            </a:r>
          </a:p>
          <a:p>
            <a:pPr marL="0" indent="0">
              <a:buNone/>
            </a:pPr>
            <a:r>
              <a:rPr lang="en-US" sz="2200" dirty="0"/>
              <a:t>data=</a:t>
            </a:r>
            <a:r>
              <a:rPr lang="en-US" sz="2200" dirty="0" err="1"/>
              <a:t>companies.data</a:t>
            </a:r>
            <a:r>
              <a:rPr lang="en-US" sz="2200" dirty="0"/>
              <a:t>, family=binomial(link=logit)))</a:t>
            </a:r>
            <a:endParaRPr lang="en-US" sz="2200" dirty="0">
              <a:solidFill>
                <a:srgbClr val="FFFFFF"/>
              </a:solidFill>
            </a:endParaRPr>
          </a:p>
          <a:p>
            <a:endParaRPr lang="en-US" sz="2400" dirty="0">
              <a:solidFill>
                <a:srgbClr val="FFFFFF"/>
              </a:solidFill>
            </a:endParaRPr>
          </a:p>
          <a:p>
            <a:pPr marL="0" indent="0">
              <a:buNone/>
            </a:pPr>
            <a:endParaRPr lang="en-US" sz="2400" dirty="0">
              <a:solidFill>
                <a:srgbClr val="FFFFFF"/>
              </a:solidFill>
            </a:endParaRP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821" y="4948895"/>
            <a:ext cx="6315957" cy="1495634"/>
          </a:xfrm>
          <a:prstGeom prst="rect">
            <a:avLst/>
          </a:prstGeom>
        </p:spPr>
      </p:pic>
      <p:sp>
        <p:nvSpPr>
          <p:cNvPr id="6" name="Oval 5"/>
          <p:cNvSpPr/>
          <p:nvPr/>
        </p:nvSpPr>
        <p:spPr>
          <a:xfrm>
            <a:off x="3218689" y="507187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80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800" dirty="0" smtClean="0"/>
                  <a:t>The fitted model is</a:t>
                </a:r>
                <a:endParaRPr lang="en-US" sz="1200" dirty="0">
                  <a:solidFill>
                    <a:schemeClr val="tx1"/>
                  </a:solidFill>
                </a:endParaRPr>
              </a:p>
              <a:p>
                <a:endParaRPr lang="en-US" sz="2400" dirty="0">
                  <a:solidFill>
                    <a:srgbClr val="FFFFFF"/>
                  </a:solidFill>
                </a:endParaRPr>
              </a:p>
              <a:p>
                <a:pPr marL="0" indent="0">
                  <a:buNone/>
                </a:pPr>
                <a:r>
                  <a:rPr lang="en-US" sz="2400" dirty="0" smtClean="0">
                    <a:solidFill>
                      <a:schemeClr val="tx1">
                        <a:lumMod val="95000"/>
                        <a:lumOff val="5000"/>
                      </a:schemeClr>
                    </a:solidFill>
                  </a:rPr>
                  <a:t>     </a:t>
                </a:r>
                <a14:m>
                  <m:oMath xmlns:m="http://schemas.openxmlformats.org/officeDocument/2006/math">
                    <m:acc>
                      <m:accPr>
                        <m:chr m:val="̂"/>
                        <m:ctrlPr>
                          <a:rPr lang="en-US" sz="2400" i="1">
                            <a:solidFill>
                              <a:schemeClr val="tx1">
                                <a:lumMod val="95000"/>
                                <a:lumOff val="5000"/>
                              </a:schemeClr>
                            </a:solidFill>
                            <a:latin typeface="Cambria Math" charset="0"/>
                          </a:rPr>
                        </m:ctrlPr>
                      </m:accPr>
                      <m:e>
                        <m:r>
                          <a:rPr lang="en-US" sz="2400" i="1">
                            <a:solidFill>
                              <a:schemeClr val="tx1">
                                <a:lumMod val="95000"/>
                                <a:lumOff val="5000"/>
                              </a:schemeClr>
                            </a:solidFill>
                            <a:latin typeface="Cambria Math" panose="02040503050406030204" pitchFamily="18" charset="0"/>
                          </a:rPr>
                          <m:t>𝑃</m:t>
                        </m:r>
                      </m:e>
                    </m:acc>
                    <m:r>
                      <a:rPr lang="en-US" sz="2400" b="0" i="1" smtClean="0">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charset="0"/>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b="0" i="1" smtClean="0">
                            <a:solidFill>
                              <a:schemeClr val="tx1">
                                <a:lumMod val="95000"/>
                                <a:lumOff val="5000"/>
                              </a:schemeClr>
                            </a:solidFill>
                            <a:latin typeface="Cambria Math"/>
                          </a:rPr>
                          <m:t>𝑠𝑜𝑙𝑒</m:t>
                        </m:r>
                        <m:r>
                          <a:rPr lang="en-US" sz="2400" b="0" i="1" smtClean="0">
                            <a:solidFill>
                              <a:schemeClr val="tx1">
                                <a:lumMod val="95000"/>
                                <a:lumOff val="5000"/>
                              </a:schemeClr>
                            </a:solidFill>
                            <a:latin typeface="Cambria Math"/>
                          </a:rPr>
                          <m:t>+0.6726∗</m:t>
                        </m:r>
                        <m:r>
                          <a:rPr lang="en-US" sz="2400" b="0" i="1" smtClean="0">
                            <a:solidFill>
                              <a:schemeClr val="tx1">
                                <a:lumMod val="95000"/>
                                <a:lumOff val="5000"/>
                              </a:schemeClr>
                            </a:solidFill>
                            <a:latin typeface="Cambria Math"/>
                          </a:rPr>
                          <m:t>𝑠𝑡𝑜𝑐𝑘</m:t>
                        </m:r>
                        <m:r>
                          <a:rPr lang="en-US" sz="2400" b="0" i="1" smtClean="0">
                            <a:solidFill>
                              <a:schemeClr val="tx1">
                                <a:lumMod val="95000"/>
                                <a:lumOff val="5000"/>
                              </a:schemeClr>
                            </a:solidFill>
                            <a:latin typeface="Cambria Math"/>
                          </a:rPr>
                          <m:t>+0.0241∗</m:t>
                        </m:r>
                        <m:r>
                          <a:rPr lang="en-US" sz="2400" b="0" i="1" smtClean="0">
                            <a:solidFill>
                              <a:schemeClr val="tx1">
                                <a:lumMod val="95000"/>
                                <a:lumOff val="5000"/>
                              </a:schemeClr>
                            </a:solidFill>
                            <a:latin typeface="Cambria Math"/>
                          </a:rPr>
                          <m:t>𝑛𝑒𝑚𝑝𝑙𝑜𝑦𝑒𝑒𝑠</m:t>
                        </m:r>
                        <m:r>
                          <a:rPr lang="en-US" sz="2400" i="1">
                            <a:solidFill>
                              <a:schemeClr val="tx1">
                                <a:lumMod val="95000"/>
                                <a:lumOff val="5000"/>
                              </a:schemeClr>
                            </a:solidFill>
                            <a:latin typeface="Cambria Math" panose="02040503050406030204" pitchFamily="18" charset="0"/>
                          </a:rPr>
                          <m:t>)</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m:t>
                        </m:r>
                        <m:r>
                          <a:rPr lang="en-US" sz="2400" i="1">
                            <a:solidFill>
                              <a:schemeClr val="tx1">
                                <a:lumMod val="95000"/>
                                <a:lumOff val="5000"/>
                              </a:schemeClr>
                            </a:solidFill>
                            <a:latin typeface="Cambria Math"/>
                          </a:rPr>
                          <m:t>𝑠𝑜𝑙𝑒</m:t>
                        </m:r>
                        <m:r>
                          <a:rPr lang="en-US" sz="2400" i="1">
                            <a:solidFill>
                              <a:schemeClr val="tx1">
                                <a:lumMod val="95000"/>
                                <a:lumOff val="5000"/>
                              </a:schemeClr>
                            </a:solidFill>
                            <a:latin typeface="Cambria Math"/>
                          </a:rPr>
                          <m:t>+0.6726∗</m:t>
                        </m:r>
                        <m:r>
                          <a:rPr lang="en-US" sz="2400" i="1">
                            <a:solidFill>
                              <a:schemeClr val="tx1">
                                <a:lumMod val="95000"/>
                                <a:lumOff val="5000"/>
                              </a:schemeClr>
                            </a:solidFill>
                            <a:latin typeface="Cambria Math"/>
                          </a:rPr>
                          <m:t>𝑠𝑡𝑜𝑐𝑘</m:t>
                        </m:r>
                        <m:r>
                          <a:rPr lang="en-US" sz="2400" i="1">
                            <a:solidFill>
                              <a:schemeClr val="tx1">
                                <a:lumMod val="95000"/>
                                <a:lumOff val="5000"/>
                              </a:schemeClr>
                            </a:solidFill>
                            <a:latin typeface="Cambria Math"/>
                          </a:rPr>
                          <m:t>+0.0241∗</m:t>
                        </m:r>
                        <m:r>
                          <a:rPr lang="en-US" sz="2400" i="1">
                            <a:solidFill>
                              <a:schemeClr val="tx1">
                                <a:lumMod val="95000"/>
                                <a:lumOff val="5000"/>
                              </a:schemeClr>
                            </a:solidFill>
                            <a:latin typeface="Cambria Math"/>
                          </a:rPr>
                          <m:t>𝑛𝑒𝑚𝑝𝑙𝑜𝑦𝑒𝑒𝑠</m:t>
                        </m:r>
                        <m:r>
                          <a:rPr lang="en-US" sz="2400" b="0" i="1" smtClean="0">
                            <a:solidFill>
                              <a:schemeClr val="tx1">
                                <a:lumMod val="95000"/>
                                <a:lumOff val="5000"/>
                              </a:schemeClr>
                            </a:solidFill>
                            <a:latin typeface="Cambria Math"/>
                          </a:rPr>
                          <m:t>)</m:t>
                        </m:r>
                      </m:den>
                    </m:f>
                  </m:oMath>
                </a14:m>
                <a:r>
                  <a:rPr lang="en-US" sz="2400" dirty="0">
                    <a:solidFill>
                      <a:schemeClr val="tx1">
                        <a:lumMod val="95000"/>
                        <a:lumOff val="5000"/>
                      </a:schemeClr>
                    </a:solidFill>
                  </a:rPr>
                  <a:t>.</a:t>
                </a:r>
                <a:endParaRPr lang="en-US" sz="2400" dirty="0" smtClean="0">
                  <a:solidFill>
                    <a:schemeClr val="tx1">
                      <a:lumMod val="95000"/>
                      <a:lumOff val="5000"/>
                    </a:schemeClr>
                  </a:solidFill>
                </a:endParaRPr>
              </a:p>
              <a:p>
                <a:pPr marL="0" indent="0">
                  <a:buNone/>
                </a:pPr>
                <a:endParaRPr lang="en-US" sz="2400" dirty="0">
                  <a:solidFill>
                    <a:schemeClr val="tx1">
                      <a:lumMod val="95000"/>
                      <a:lumOff val="5000"/>
                    </a:schemeClr>
                  </a:solidFill>
                </a:endParaRPr>
              </a:p>
              <a:p>
                <a:pPr>
                  <a:buFont typeface="Wingdings" panose="05000000000000000000" pitchFamily="2" charset="2"/>
                  <a:buChar char="q"/>
                </a:pPr>
                <a:r>
                  <a:rPr lang="en-US" sz="2400" dirty="0" smtClean="0"/>
                  <a:t>Interpretation of estimated regression coefficients. For example,</a:t>
                </a:r>
              </a:p>
              <a:p>
                <a:pPr marL="0" indent="0">
                  <a:buNone/>
                </a:pPr>
                <a:endParaRPr lang="en-US" sz="1200" dirty="0" smtClean="0"/>
              </a:p>
              <a:p>
                <a:pPr marL="0" indent="0">
                  <a:buNone/>
                </a:pPr>
                <a:r>
                  <a:rPr lang="en-US" sz="2200" dirty="0" smtClean="0">
                    <a:latin typeface="Segoe UI"/>
                    <a:ea typeface="Segoe UI"/>
                    <a:cs typeface="Segoe UI"/>
                  </a:rPr>
                  <a:t>●  </a:t>
                </a:r>
                <a:r>
                  <a:rPr lang="en-US" sz="2200" dirty="0" smtClean="0"/>
                  <a:t>For sole owned companies, the estimated odds in favor of collaboration are </a:t>
                </a:r>
              </a:p>
              <a:p>
                <a:pPr marL="0" indent="0">
                  <a:buNone/>
                </a:pPr>
                <a:r>
                  <a:rPr lang="en-US" sz="2200" b="0" dirty="0"/>
                  <a:t> </a:t>
                </a: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⁡{1.7388}∙100%=569.05%</m:t>
                    </m:r>
                  </m:oMath>
                </a14:m>
                <a:r>
                  <a:rPr lang="en-US" sz="2200" dirty="0" smtClean="0"/>
                  <a:t> of those for partnership companies.</a:t>
                </a:r>
              </a:p>
              <a:p>
                <a:pPr marL="0" indent="0">
                  <a:buNone/>
                </a:pPr>
                <a:r>
                  <a:rPr lang="en-US" sz="2200" dirty="0" smtClean="0">
                    <a:latin typeface="Segoe UI"/>
                    <a:ea typeface="Segoe UI"/>
                    <a:cs typeface="Segoe UI"/>
                  </a:rPr>
                  <a:t>●  </a:t>
                </a:r>
                <a:r>
                  <a:rPr lang="en-US" sz="2200" dirty="0" smtClean="0"/>
                  <a:t>As the number of employees increase by one, the estimated odds in favor of collaboration</a:t>
                </a:r>
              </a:p>
              <a:p>
                <a:pPr marL="0" indent="0">
                  <a:buNone/>
                </a:pPr>
                <a:r>
                  <a:rPr lang="en-US" sz="2200" dirty="0"/>
                  <a:t> </a:t>
                </a:r>
                <a:r>
                  <a:rPr lang="en-US" sz="2200" dirty="0" smtClean="0"/>
                  <a:t>     increase by </a:t>
                </a:r>
                <a14:m>
                  <m:oMath xmlns:m="http://schemas.openxmlformats.org/officeDocument/2006/math">
                    <m:d>
                      <m:dPr>
                        <m:ctrlPr>
                          <a:rPr lang="en-US" sz="2200" b="0" i="1" smtClean="0">
                            <a:latin typeface="Cambria Math" charset="0"/>
                          </a:rPr>
                        </m:ctrlPr>
                      </m:dPr>
                      <m:e>
                        <m:r>
                          <m:rPr>
                            <m:sty m:val="p"/>
                          </m:rPr>
                          <a:rPr lang="en-US" sz="2200" b="0" i="0" smtClean="0">
                            <a:latin typeface="Cambria Math"/>
                          </a:rPr>
                          <m:t>exp</m:t>
                        </m:r>
                        <m:r>
                          <a:rPr lang="en-US" sz="2200" b="0" i="1" smtClean="0">
                            <a:latin typeface="Cambria Math"/>
                          </a:rPr>
                          <m:t>⁡{0.0241}−1</m:t>
                        </m:r>
                      </m:e>
                    </m:d>
                    <m:r>
                      <a:rPr lang="en-US" sz="2200" i="1">
                        <a:latin typeface="Cambria Math"/>
                        <a:ea typeface="Cambria Math"/>
                      </a:rPr>
                      <m:t>∙</m:t>
                    </m:r>
                    <m:r>
                      <a:rPr lang="en-US" sz="2200" b="0" i="1" smtClean="0">
                        <a:latin typeface="Cambria Math"/>
                      </a:rPr>
                      <m:t>100%=2.44%.</m:t>
                    </m:r>
                  </m:oMath>
                </a14:m>
                <a:endParaRPr lang="en-US" sz="2200" dirty="0" smtClean="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959" t="-106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spTree>
    <p:extLst>
      <p:ext uri="{BB962C8B-B14F-4D97-AF65-F5344CB8AC3E}">
        <p14:creationId xmlns:p14="http://schemas.microsoft.com/office/powerpoint/2010/main" val="518361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Suppose the </a:t>
                </a:r>
                <a:r>
                  <a:rPr lang="en-US" sz="2600" dirty="0"/>
                  <a:t>professor would like to estimate the probability of </a:t>
                </a:r>
                <a:r>
                  <a:rPr lang="en-US" sz="2600" dirty="0" smtClean="0"/>
                  <a:t>the collaborative </a:t>
                </a:r>
                <a:r>
                  <a:rPr lang="en-US" sz="2600" dirty="0"/>
                  <a:t>approach in a solely owned company with 40 employees. </a:t>
                </a:r>
                <a:endParaRPr lang="en-US" sz="2600" dirty="0" smtClean="0"/>
              </a:p>
              <a:p>
                <a:pPr marL="0" indent="0">
                  <a:buNone/>
                </a:pPr>
                <a:endParaRPr lang="en-US" sz="1200" dirty="0" smtClean="0"/>
              </a:p>
              <a:p>
                <a:pPr marL="0" indent="0">
                  <a:buNone/>
                </a:pPr>
                <a:r>
                  <a:rPr lang="en-US" sz="2400" dirty="0" smtClean="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𝑐𝑜𝑙𝑙𝑎𝑏𝑜𝑟𝑎𝑡𝑖𝑜𝑛</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charset="0"/>
                          </a:rPr>
                        </m:ctrlPr>
                      </m:fPr>
                      <m:num>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(−2.5147+1.7388+0.0241∗40)</m:t>
                        </m:r>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r>
                          <a:rPr lang="en-US" sz="2400" i="1">
                            <a:solidFill>
                              <a:schemeClr val="tx1">
                                <a:lumMod val="95000"/>
                                <a:lumOff val="5000"/>
                              </a:schemeClr>
                            </a:solidFill>
                            <a:latin typeface="Cambria Math" panose="02040503050406030204" pitchFamily="18" charset="0"/>
                          </a:rPr>
                          <m:t>(−2.5147+1.7388+0.0241∗40)</m:t>
                        </m:r>
                      </m:den>
                    </m:f>
                  </m:oMath>
                </a14:m>
                <a:r>
                  <a:rPr lang="en-US" sz="2400" dirty="0" smtClean="0">
                    <a:solidFill>
                      <a:schemeClr val="tx1">
                        <a:lumMod val="95000"/>
                        <a:lumOff val="5000"/>
                      </a:schemeClr>
                    </a:solidFill>
                  </a:rPr>
                  <a:t>=0.5469.</a:t>
                </a:r>
                <a:endParaRPr lang="en-US" sz="2400" dirty="0">
                  <a:solidFill>
                    <a:schemeClr val="tx1">
                      <a:lumMod val="95000"/>
                      <a:lumOff val="5000"/>
                    </a:schemeClr>
                  </a:solidFill>
                </a:endParaRPr>
              </a:p>
              <a:p>
                <a:endParaRPr lang="en-US" sz="2400" dirty="0" smtClean="0"/>
              </a:p>
              <a:p>
                <a:pPr marL="0" indent="0">
                  <a:buNone/>
                </a:pPr>
                <a:r>
                  <a:rPr lang="en-US" sz="2400" dirty="0" smtClean="0"/>
                  <a:t>         print(predict(</a:t>
                </a:r>
                <a:r>
                  <a:rPr lang="en-US" sz="2400" dirty="0" err="1" smtClean="0"/>
                  <a:t>fitted.model</a:t>
                </a:r>
                <a:r>
                  <a:rPr lang="en-US" sz="2400" dirty="0"/>
                  <a:t>, type="response", </a:t>
                </a:r>
                <a:r>
                  <a:rPr lang="en-US" sz="2400" dirty="0" smtClean="0"/>
                  <a:t> </a:t>
                </a:r>
                <a:r>
                  <a:rPr lang="en-US" sz="2400" dirty="0" err="1" smtClean="0"/>
                  <a:t>data.frame</a:t>
                </a:r>
                <a:r>
                  <a:rPr lang="en-US" sz="2400" dirty="0" smtClean="0"/>
                  <a:t>(ownership</a:t>
                </a:r>
                <a:r>
                  <a:rPr lang="en-US" sz="2400" dirty="0"/>
                  <a:t>="sole", </a:t>
                </a:r>
                <a:endParaRPr lang="en-US" sz="2400" dirty="0" smtClean="0"/>
              </a:p>
              <a:p>
                <a:pPr marL="0" indent="0">
                  <a:buNone/>
                </a:pPr>
                <a:r>
                  <a:rPr lang="en-US" sz="2400" dirty="0"/>
                  <a:t> </a:t>
                </a:r>
                <a:r>
                  <a:rPr lang="en-US" sz="2400" dirty="0" smtClean="0"/>
                  <a:t>        </a:t>
                </a:r>
                <a:r>
                  <a:rPr lang="en-US" sz="2400" dirty="0" err="1" smtClean="0"/>
                  <a:t>nemployees</a:t>
                </a:r>
                <a:r>
                  <a:rPr lang="en-US" sz="2400" dirty="0" smtClean="0"/>
                  <a:t>=40)))</a:t>
                </a:r>
              </a:p>
              <a:p>
                <a:pPr marL="0" indent="0">
                  <a:buNone/>
                </a:pPr>
                <a:endParaRPr lang="en-US" sz="2400" dirty="0"/>
              </a:p>
              <a:p>
                <a:pPr marL="0" indent="0">
                  <a:buNone/>
                </a:pPr>
                <a:r>
                  <a:rPr lang="en-US" sz="2400" dirty="0" smtClean="0"/>
                  <a:t>           0.5468756</a:t>
                </a: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EXAMPLE (cont.)</a:t>
            </a:r>
            <a:endParaRPr lang="en-US" sz="3200" dirty="0"/>
          </a:p>
        </p:txBody>
      </p:sp>
    </p:spTree>
    <p:extLst>
      <p:ext uri="{BB962C8B-B14F-4D97-AF65-F5344CB8AC3E}">
        <p14:creationId xmlns:p14="http://schemas.microsoft.com/office/powerpoint/2010/main" val="208668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a:t>A bank needs to estimate the default rate of customers' </a:t>
            </a:r>
            <a:r>
              <a:rPr lang="en-US" sz="2600" dirty="0" smtClean="0"/>
              <a:t>home equity </a:t>
            </a:r>
            <a:r>
              <a:rPr lang="en-US" sz="2600" dirty="0"/>
              <a:t>loans. </a:t>
            </a:r>
            <a:r>
              <a:rPr lang="en-US" sz="2600" dirty="0" smtClean="0"/>
              <a:t>The </a:t>
            </a:r>
            <a:r>
              <a:rPr lang="en-US" sz="2600" dirty="0"/>
              <a:t>selected </a:t>
            </a:r>
            <a:r>
              <a:rPr lang="en-US" sz="2600" dirty="0" smtClean="0"/>
              <a:t>variables are </a:t>
            </a:r>
            <a:r>
              <a:rPr lang="en-US" sz="2600" dirty="0"/>
              <a:t>loan-to-value (LTV) ratio </a:t>
            </a:r>
            <a:r>
              <a:rPr lang="en-US" sz="2600" dirty="0" smtClean="0"/>
              <a:t>defined </a:t>
            </a:r>
            <a:r>
              <a:rPr lang="en-US" sz="2600" dirty="0"/>
              <a:t>as the ratio of a loan to the </a:t>
            </a:r>
            <a:r>
              <a:rPr lang="en-US" sz="2600" dirty="0" smtClean="0"/>
              <a:t>value of </a:t>
            </a:r>
            <a:r>
              <a:rPr lang="en-US" sz="2600" dirty="0"/>
              <a:t>an asset purchased (in percent), age (in years), income (high/low), </a:t>
            </a:r>
            <a:r>
              <a:rPr lang="en-US" sz="2600" dirty="0" smtClean="0"/>
              <a:t>and response </a:t>
            </a:r>
            <a:r>
              <a:rPr lang="en-US" sz="2600" dirty="0"/>
              <a:t>(yes=default, </a:t>
            </a:r>
            <a:r>
              <a:rPr lang="en-US" sz="2600" dirty="0" smtClean="0"/>
              <a:t>no=payoff). </a:t>
            </a:r>
            <a:r>
              <a:rPr lang="en-US" sz="2600" dirty="0"/>
              <a:t>The </a:t>
            </a:r>
            <a:r>
              <a:rPr lang="en-US" sz="2600" dirty="0">
                <a:hlinkClick r:id="rId2" action="ppaction://hlinkfile"/>
              </a:rPr>
              <a:t>data</a:t>
            </a:r>
            <a:r>
              <a:rPr lang="en-US" sz="2600" dirty="0"/>
              <a:t> </a:t>
            </a:r>
            <a:r>
              <a:rPr lang="en-US" sz="2600" dirty="0" smtClean="0"/>
              <a:t>for 35 customers are available.</a:t>
            </a:r>
          </a:p>
          <a:p>
            <a:pPr marL="0" indent="0">
              <a:buNone/>
            </a:pPr>
            <a:r>
              <a:rPr lang="en-US" sz="2400" dirty="0" smtClean="0"/>
              <a:t>(1) Fit a binary logistic regression to model default.</a:t>
            </a:r>
            <a:endParaRPr lang="en-US" sz="2400" dirty="0"/>
          </a:p>
          <a:p>
            <a:pPr marL="0" indent="0">
              <a:buNone/>
            </a:pPr>
            <a:r>
              <a:rPr lang="en-US" sz="2400" dirty="0" smtClean="0"/>
              <a:t>(2) </a:t>
            </a:r>
            <a:r>
              <a:rPr lang="en-US" sz="2400" dirty="0"/>
              <a:t>Give interpretation of the estimated regression coefficients.</a:t>
            </a:r>
          </a:p>
          <a:p>
            <a:pPr marL="0" indent="0">
              <a:buNone/>
            </a:pPr>
            <a:r>
              <a:rPr lang="en-US" sz="2400" dirty="0" smtClean="0"/>
              <a:t>(3) Find predicted probability </a:t>
            </a:r>
            <a:r>
              <a:rPr lang="en-US" sz="2400" dirty="0"/>
              <a:t>of loan default if LTV ratio </a:t>
            </a:r>
            <a:r>
              <a:rPr lang="en-US" sz="2400" dirty="0" smtClean="0"/>
              <a:t>is 50</a:t>
            </a:r>
            <a:r>
              <a:rPr lang="en-US" sz="2400" dirty="0"/>
              <a:t>%, and the borrower is a 50-year old men with high income.</a:t>
            </a: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a:t>
            </a:r>
            <a:endParaRPr lang="en-US" sz="3200" dirty="0"/>
          </a:p>
        </p:txBody>
      </p:sp>
    </p:spTree>
    <p:extLst>
      <p:ext uri="{BB962C8B-B14F-4D97-AF65-F5344CB8AC3E}">
        <p14:creationId xmlns:p14="http://schemas.microsoft.com/office/powerpoint/2010/main" val="1784667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019E71EA-C0CD-452C-8483-A0E0F9FAE2BD}"/>
              </a:ext>
            </a:extLst>
          </p:cNvPr>
          <p:cNvSpPr>
            <a:spLocks noGrp="1"/>
          </p:cNvSpPr>
          <p:nvPr>
            <p:ph idx="1"/>
          </p:nvPr>
        </p:nvSpPr>
        <p:spPr>
          <a:xfrm>
            <a:off x="731520" y="1013428"/>
            <a:ext cx="10802112" cy="5134389"/>
          </a:xfrm>
        </p:spPr>
        <p:txBody>
          <a:bodyPr>
            <a:noAutofit/>
          </a:bodyPr>
          <a:lstStyle/>
          <a:p>
            <a:pPr marL="0" indent="0">
              <a:buNone/>
            </a:pPr>
            <a:r>
              <a:rPr lang="en-US" sz="2200" dirty="0" err="1"/>
              <a:t>rate.data</a:t>
            </a:r>
            <a:r>
              <a:rPr lang="en-US" sz="2200" dirty="0"/>
              <a:t>&lt;- read.csv(file</a:t>
            </a:r>
            <a:r>
              <a:rPr lang="en-US" sz="2200" dirty="0" smtClean="0"/>
              <a:t>=‘./</a:t>
            </a:r>
            <a:r>
              <a:rPr lang="en-US" sz="2200" dirty="0"/>
              <a:t>LogisticExerciseData.csv</a:t>
            </a:r>
            <a:r>
              <a:rPr lang="en-US" sz="2200" dirty="0" smtClean="0"/>
              <a:t>', header=TRUE</a:t>
            </a:r>
            <a:r>
              <a:rPr lang="en-US" sz="2200" dirty="0"/>
              <a:t>, </a:t>
            </a:r>
            <a:r>
              <a:rPr lang="en-US" sz="2200" dirty="0" err="1"/>
              <a:t>sep</a:t>
            </a:r>
            <a:r>
              <a:rPr lang="en-US" sz="2200" dirty="0" smtClean="0"/>
              <a:t>=',')</a:t>
            </a:r>
          </a:p>
          <a:p>
            <a:pPr marL="0" indent="0">
              <a:buNone/>
            </a:pPr>
            <a:endParaRPr lang="en-US" sz="2200" dirty="0"/>
          </a:p>
          <a:p>
            <a:pPr>
              <a:buFont typeface="Wingdings" panose="05000000000000000000" pitchFamily="2" charset="2"/>
              <a:buChar char="q"/>
            </a:pPr>
            <a:r>
              <a:rPr lang="en-US" sz="2400" dirty="0" smtClean="0"/>
              <a:t>Fitting a binary logistic model</a:t>
            </a:r>
          </a:p>
          <a:p>
            <a:pPr marL="0" indent="0">
              <a:buNone/>
            </a:pPr>
            <a:endParaRPr lang="en-US" sz="1200" dirty="0" smtClean="0"/>
          </a:p>
          <a:p>
            <a:pPr marL="0" indent="0">
              <a:buNone/>
            </a:pPr>
            <a:r>
              <a:rPr lang="en-US" sz="2200" dirty="0"/>
              <a:t>#specifying reference category</a:t>
            </a:r>
          </a:p>
          <a:p>
            <a:pPr marL="0" indent="0">
              <a:buNone/>
            </a:pPr>
            <a:r>
              <a:rPr lang="en-US" sz="2200" dirty="0" err="1"/>
              <a:t>default.rel</a:t>
            </a:r>
            <a:r>
              <a:rPr lang="en-US" sz="2200" dirty="0"/>
              <a:t>&lt;- relevel(</a:t>
            </a:r>
            <a:r>
              <a:rPr lang="en-US" sz="2200" dirty="0" err="1"/>
              <a:t>rate.data$default</a:t>
            </a:r>
            <a:r>
              <a:rPr lang="en-US" sz="2200" dirty="0"/>
              <a:t>, ref</a:t>
            </a:r>
            <a:r>
              <a:rPr lang="en-US" sz="2200" dirty="0" smtClean="0"/>
              <a:t>=“No")</a:t>
            </a:r>
          </a:p>
          <a:p>
            <a:pPr marL="0" indent="0">
              <a:buNone/>
            </a:pPr>
            <a:endParaRPr lang="en-US" sz="1200" dirty="0"/>
          </a:p>
          <a:p>
            <a:pPr marL="0" indent="0">
              <a:buNone/>
            </a:pPr>
            <a:r>
              <a:rPr lang="en-US" sz="2200" dirty="0" smtClean="0"/>
              <a:t>summary(</a:t>
            </a:r>
            <a:r>
              <a:rPr lang="en-US" sz="2200" dirty="0" err="1" smtClean="0"/>
              <a:t>fitted.model.logit</a:t>
            </a:r>
            <a:r>
              <a:rPr lang="en-US" sz="2200" dirty="0"/>
              <a:t>&lt;- </a:t>
            </a:r>
            <a:r>
              <a:rPr lang="en-US" sz="2200" dirty="0" err="1" smtClean="0"/>
              <a:t>glm</a:t>
            </a:r>
            <a:r>
              <a:rPr lang="en-US" sz="2200" dirty="0" smtClean="0"/>
              <a:t>(</a:t>
            </a:r>
            <a:r>
              <a:rPr lang="en-US" sz="2200" dirty="0" err="1" smtClean="0"/>
              <a:t>default.rel~LTV+age+income</a:t>
            </a:r>
            <a:r>
              <a:rPr lang="en-US" sz="2200" dirty="0"/>
              <a:t>, </a:t>
            </a:r>
            <a:r>
              <a:rPr lang="en-US" sz="2200" dirty="0" smtClean="0"/>
              <a:t>data=</a:t>
            </a:r>
            <a:r>
              <a:rPr lang="en-US" sz="2200" dirty="0" err="1" smtClean="0"/>
              <a:t>rate.data</a:t>
            </a:r>
            <a:r>
              <a:rPr lang="en-US" sz="2200" dirty="0"/>
              <a:t>, family=binomial(link=logit)))</a:t>
            </a: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marL="0" indent="0">
              <a:buNone/>
            </a:pPr>
            <a:endParaRPr lang="en-US" sz="2400" dirty="0" smtClean="0"/>
          </a:p>
          <a:p>
            <a:pPr>
              <a:buFont typeface="Wingdings" panose="05000000000000000000" pitchFamily="2" charset="2"/>
              <a:buChar char="q"/>
            </a:pPr>
            <a:endParaRPr lang="en-US" sz="2400" dirty="0"/>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407102" y="207264"/>
            <a:ext cx="9565698" cy="749785"/>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73" y="4356250"/>
            <a:ext cx="5896798" cy="1486108"/>
          </a:xfrm>
          <a:prstGeom prst="rect">
            <a:avLst/>
          </a:prstGeom>
        </p:spPr>
      </p:pic>
      <p:sp>
        <p:nvSpPr>
          <p:cNvPr id="6" name="Oval 5"/>
          <p:cNvSpPr/>
          <p:nvPr/>
        </p:nvSpPr>
        <p:spPr>
          <a:xfrm>
            <a:off x="2731010" y="463296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747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The fitted model is</a:t>
                </a:r>
              </a:p>
              <a:p>
                <a:pPr marL="0" indent="0">
                  <a:buNone/>
                </a:pPr>
                <a:endParaRPr lang="en-US" sz="1200" dirty="0"/>
              </a:p>
              <a:p>
                <a:pPr>
                  <a:buFont typeface="Wingdings" panose="05000000000000000000" pitchFamily="2" charset="2"/>
                  <a:buChar char="q"/>
                </a:pPr>
                <a:endParaRPr lang="en-US" sz="2400" dirty="0" smtClean="0"/>
              </a:p>
              <a:p>
                <a:pPr marL="0" indent="0">
                  <a:buNone/>
                </a:pPr>
                <a:r>
                  <a:rPr lang="en-US" sz="2400" dirty="0" smtClean="0">
                    <a:solidFill>
                      <a:schemeClr val="tx1">
                        <a:lumMod val="95000"/>
                        <a:lumOff val="5000"/>
                      </a:schemeClr>
                    </a:solidFill>
                  </a:rPr>
                  <a:t>       </a:t>
                </a:r>
                <a14:m>
                  <m:oMath xmlns:m="http://schemas.openxmlformats.org/officeDocument/2006/math">
                    <m:acc>
                      <m:accPr>
                        <m:chr m:val="̂"/>
                        <m:ctrlPr>
                          <a:rPr lang="en-US" sz="2200" i="1">
                            <a:solidFill>
                              <a:schemeClr val="tx1">
                                <a:lumMod val="95000"/>
                                <a:lumOff val="5000"/>
                              </a:schemeClr>
                            </a:solidFill>
                            <a:latin typeface="Cambria Math" charset="0"/>
                          </a:rPr>
                        </m:ctrlPr>
                      </m:accPr>
                      <m:e>
                        <m:r>
                          <a:rPr lang="en-US" sz="2200" i="1">
                            <a:solidFill>
                              <a:schemeClr val="tx1">
                                <a:lumMod val="95000"/>
                                <a:lumOff val="5000"/>
                              </a:schemeClr>
                            </a:solidFill>
                            <a:latin typeface="Cambria Math" panose="02040503050406030204" pitchFamily="18" charset="0"/>
                          </a:rPr>
                          <m:t>𝑃</m:t>
                        </m:r>
                      </m:e>
                    </m:acc>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𝑑𝑒𝑓𝑎𝑢𝑙𝑡</m:t>
                    </m:r>
                    <m:r>
                      <a:rPr lang="en-US" sz="2200" i="1">
                        <a:solidFill>
                          <a:schemeClr val="tx1">
                            <a:lumMod val="95000"/>
                            <a:lumOff val="5000"/>
                          </a:schemeClr>
                        </a:solidFill>
                        <a:latin typeface="Cambria Math" panose="02040503050406030204" pitchFamily="18" charset="0"/>
                      </a:rPr>
                      <m:t>)=</m:t>
                    </m:r>
                    <m:f>
                      <m:fPr>
                        <m:ctrlPr>
                          <a:rPr lang="en-US" sz="2200" i="1">
                            <a:solidFill>
                              <a:schemeClr val="tx1">
                                <a:lumMod val="95000"/>
                                <a:lumOff val="5000"/>
                              </a:schemeClr>
                            </a:solidFill>
                            <a:latin typeface="Cambria Math" charset="0"/>
                          </a:rPr>
                        </m:ctrlPr>
                      </m:fPr>
                      <m:num>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b="0" i="1" smtClean="0">
                            <a:solidFill>
                              <a:schemeClr val="tx1">
                                <a:lumMod val="95000"/>
                                <a:lumOff val="5000"/>
                              </a:schemeClr>
                            </a:solidFill>
                            <a:latin typeface="Cambria Math"/>
                          </a:rPr>
                          <m:t>𝐿𝑇𝑉</m:t>
                        </m:r>
                        <m:r>
                          <a:rPr lang="en-US" sz="2200" b="0" i="1" smtClean="0">
                            <a:solidFill>
                              <a:schemeClr val="tx1">
                                <a:lumMod val="95000"/>
                                <a:lumOff val="5000"/>
                              </a:schemeClr>
                            </a:solidFill>
                            <a:latin typeface="Cambria Math"/>
                          </a:rPr>
                          <m:t>−0.1616∗</m:t>
                        </m:r>
                        <m:r>
                          <a:rPr lang="en-US" sz="2200" b="0" i="1" smtClean="0">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m:t>
                        </m:r>
                        <m:r>
                          <a:rPr lang="en-US" sz="2200" b="0" i="1" smtClean="0">
                            <a:solidFill>
                              <a:schemeClr val="tx1">
                                <a:lumMod val="95000"/>
                                <a:lumOff val="5000"/>
                              </a:schemeClr>
                            </a:solidFill>
                            <a:latin typeface="Cambria Math"/>
                          </a:rPr>
                          <m:t>1.1162∗</m:t>
                        </m:r>
                        <m:r>
                          <a:rPr lang="en-US" sz="2200" b="0" i="1" smtClean="0">
                            <a:solidFill>
                              <a:schemeClr val="tx1">
                                <a:lumMod val="95000"/>
                                <a:lumOff val="5000"/>
                              </a:schemeClr>
                            </a:solidFill>
                            <a:latin typeface="Cambria Math"/>
                          </a:rPr>
                          <m:t>𝑙𝑜𝑤</m:t>
                        </m:r>
                        <m:r>
                          <a:rPr lang="en-US" sz="2200" b="0" i="1" smtClean="0">
                            <a:solidFill>
                              <a:schemeClr val="tx1">
                                <a:lumMod val="95000"/>
                                <a:lumOff val="5000"/>
                              </a:schemeClr>
                            </a:solidFill>
                            <a:latin typeface="Cambria Math"/>
                          </a:rPr>
                          <m:t>_</m:t>
                        </m:r>
                        <m:r>
                          <a:rPr lang="en-US" sz="2200" b="0" i="1" smtClean="0">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panose="02040503050406030204" pitchFamily="18" charset="0"/>
                          </a:rPr>
                          <m:t>)</m:t>
                        </m:r>
                      </m:num>
                      <m:den>
                        <m:r>
                          <a:rPr lang="en-US" sz="2200" i="1">
                            <a:solidFill>
                              <a:schemeClr val="tx1">
                                <a:lumMod val="95000"/>
                                <a:lumOff val="5000"/>
                              </a:schemeClr>
                            </a:solidFill>
                            <a:latin typeface="Cambria Math" panose="02040503050406030204" pitchFamily="18" charset="0"/>
                          </a:rPr>
                          <m:t>1+</m:t>
                        </m:r>
                        <m:r>
                          <a:rPr lang="en-US" sz="2200" i="1">
                            <a:solidFill>
                              <a:schemeClr val="tx1">
                                <a:lumMod val="95000"/>
                                <a:lumOff val="5000"/>
                              </a:schemeClr>
                            </a:solidFill>
                            <a:latin typeface="Cambria Math" panose="02040503050406030204" pitchFamily="18" charset="0"/>
                          </a:rPr>
                          <m:t>𝐸𝑥𝑝</m:t>
                        </m:r>
                        <m:r>
                          <a:rPr lang="en-US" sz="2200" i="1">
                            <a:solidFill>
                              <a:schemeClr val="tx1">
                                <a:lumMod val="95000"/>
                                <a:lumOff val="5000"/>
                              </a:schemeClr>
                            </a:solidFill>
                            <a:latin typeface="Cambria Math" panose="02040503050406030204" pitchFamily="18" charset="0"/>
                          </a:rPr>
                          <m:t>(−3.0087+0.1059∗</m:t>
                        </m:r>
                        <m:r>
                          <a:rPr lang="en-US" sz="2200" i="1">
                            <a:solidFill>
                              <a:schemeClr val="tx1">
                                <a:lumMod val="95000"/>
                                <a:lumOff val="5000"/>
                              </a:schemeClr>
                            </a:solidFill>
                            <a:latin typeface="Cambria Math"/>
                          </a:rPr>
                          <m:t>𝐿𝑇𝑉</m:t>
                        </m:r>
                        <m:r>
                          <a:rPr lang="en-US" sz="2200" i="1">
                            <a:solidFill>
                              <a:schemeClr val="tx1">
                                <a:lumMod val="95000"/>
                                <a:lumOff val="5000"/>
                              </a:schemeClr>
                            </a:solidFill>
                            <a:latin typeface="Cambria Math"/>
                          </a:rPr>
                          <m:t>−0.1616∗</m:t>
                        </m:r>
                        <m:r>
                          <a:rPr lang="en-US" sz="2200" i="1">
                            <a:solidFill>
                              <a:schemeClr val="tx1">
                                <a:lumMod val="95000"/>
                                <a:lumOff val="5000"/>
                              </a:schemeClr>
                            </a:solidFill>
                            <a:latin typeface="Cambria Math"/>
                          </a:rPr>
                          <m:t>𝑎𝑔𝑒</m:t>
                        </m:r>
                        <m:r>
                          <a:rPr lang="en-US" sz="2200" i="1">
                            <a:solidFill>
                              <a:schemeClr val="tx1">
                                <a:lumMod val="95000"/>
                                <a:lumOff val="5000"/>
                              </a:schemeClr>
                            </a:solidFill>
                            <a:latin typeface="Cambria Math"/>
                          </a:rPr>
                          <m:t>+1.1162∗</m:t>
                        </m:r>
                        <m:r>
                          <a:rPr lang="en-US" sz="2200" i="1">
                            <a:solidFill>
                              <a:schemeClr val="tx1">
                                <a:lumMod val="95000"/>
                                <a:lumOff val="5000"/>
                              </a:schemeClr>
                            </a:solidFill>
                            <a:latin typeface="Cambria Math"/>
                          </a:rPr>
                          <m:t>𝑙𝑜𝑤</m:t>
                        </m:r>
                        <m:r>
                          <a:rPr lang="en-US" sz="2200" i="1">
                            <a:solidFill>
                              <a:schemeClr val="tx1">
                                <a:lumMod val="95000"/>
                                <a:lumOff val="5000"/>
                              </a:schemeClr>
                            </a:solidFill>
                            <a:latin typeface="Cambria Math"/>
                          </a:rPr>
                          <m:t>_</m:t>
                        </m:r>
                        <m:r>
                          <a:rPr lang="en-US" sz="2200" i="1">
                            <a:solidFill>
                              <a:schemeClr val="tx1">
                                <a:lumMod val="95000"/>
                                <a:lumOff val="5000"/>
                              </a:schemeClr>
                            </a:solidFill>
                            <a:latin typeface="Cambria Math"/>
                          </a:rPr>
                          <m:t>𝑖𝑛𝑐𝑜𝑚𝑒</m:t>
                        </m:r>
                        <m:r>
                          <a:rPr lang="en-US" sz="2200" i="1">
                            <a:solidFill>
                              <a:schemeClr val="tx1">
                                <a:lumMod val="95000"/>
                                <a:lumOff val="5000"/>
                              </a:schemeClr>
                            </a:solidFill>
                            <a:latin typeface="Cambria Math"/>
                          </a:rPr>
                          <m:t>)</m:t>
                        </m:r>
                      </m:den>
                    </m:f>
                  </m:oMath>
                </a14:m>
                <a:r>
                  <a:rPr lang="en-US" sz="2400" dirty="0">
                    <a:solidFill>
                      <a:schemeClr val="tx1">
                        <a:lumMod val="95000"/>
                        <a:lumOff val="5000"/>
                      </a:schemeClr>
                    </a:solidFill>
                  </a:rPr>
                  <a:t>.</a:t>
                </a:r>
              </a:p>
              <a:p>
                <a:pPr marL="0" indent="0">
                  <a:buNone/>
                </a:pPr>
                <a:endParaRPr lang="en-US" sz="2400" dirty="0">
                  <a:solidFill>
                    <a:schemeClr val="tx1">
                      <a:lumMod val="95000"/>
                      <a:lumOff val="5000"/>
                    </a:schemeClr>
                  </a:solidFill>
                </a:endParaRPr>
              </a:p>
              <a:p>
                <a:pPr>
                  <a:buFont typeface="Wingdings" panose="05000000000000000000" pitchFamily="2" charset="2"/>
                  <a:buChar char="q"/>
                </a:pPr>
                <a:r>
                  <a:rPr lang="en-US" sz="2600" dirty="0"/>
                  <a:t>Interpretation of estimated regression coefficients. For example,</a:t>
                </a:r>
              </a:p>
              <a:p>
                <a:pPr marL="0" indent="0">
                  <a:buNone/>
                </a:pPr>
                <a:endParaRPr lang="en-US" sz="1200" dirty="0"/>
              </a:p>
              <a:p>
                <a:pPr marL="0" indent="0">
                  <a:buNone/>
                </a:pPr>
                <a:r>
                  <a:rPr lang="en-US" sz="2200" dirty="0">
                    <a:latin typeface="Segoe UI"/>
                    <a:ea typeface="Segoe UI"/>
                    <a:cs typeface="Segoe UI"/>
                  </a:rPr>
                  <a:t>●  </a:t>
                </a:r>
                <a:r>
                  <a:rPr lang="en-US" sz="2200" dirty="0" smtClean="0"/>
                  <a:t>As LTV ratio increases by one percent, </a:t>
                </a:r>
                <a:r>
                  <a:rPr lang="en-US" sz="2200" dirty="0"/>
                  <a:t>the estimated odds in favor of </a:t>
                </a:r>
                <a:r>
                  <a:rPr lang="en-US" sz="2200" dirty="0" smtClean="0"/>
                  <a:t>default increase by </a:t>
                </a:r>
              </a:p>
              <a:p>
                <a:pPr marL="0" indent="0">
                  <a:buNone/>
                </a:pP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⁡{0.1059}−1)</m:t>
                    </m:r>
                    <m:r>
                      <a:rPr lang="en-US" sz="2200" i="1">
                        <a:latin typeface="Cambria Math"/>
                      </a:rPr>
                      <m:t>∗100%=</m:t>
                    </m:r>
                    <m:r>
                      <a:rPr lang="en-US" sz="2200" b="0" i="1" smtClean="0">
                        <a:latin typeface="Cambria Math"/>
                      </a:rPr>
                      <m:t>11.17</m:t>
                    </m:r>
                    <m:r>
                      <a:rPr lang="en-US" sz="2200" i="1">
                        <a:latin typeface="Cambria Math"/>
                      </a:rPr>
                      <m:t>%</m:t>
                    </m:r>
                  </m:oMath>
                </a14:m>
                <a:r>
                  <a:rPr lang="en-US" sz="2200" dirty="0"/>
                  <a:t> </a:t>
                </a:r>
                <a:r>
                  <a:rPr lang="en-US" sz="2200" dirty="0" smtClean="0"/>
                  <a:t>.</a:t>
                </a:r>
              </a:p>
              <a:p>
                <a:pPr marL="0" indent="0">
                  <a:buNone/>
                </a:pPr>
                <a:r>
                  <a:rPr lang="en-US" sz="2200" dirty="0" smtClean="0">
                    <a:latin typeface="Segoe UI"/>
                    <a:ea typeface="Segoe UI"/>
                    <a:cs typeface="Segoe UI"/>
                  </a:rPr>
                  <a:t>●  </a:t>
                </a:r>
                <a:r>
                  <a:rPr lang="en-US" sz="2200" dirty="0" smtClean="0"/>
                  <a:t>For people with low income, </a:t>
                </a:r>
                <a:r>
                  <a:rPr lang="en-US" sz="2200" dirty="0"/>
                  <a:t>the estimated odds in favor of </a:t>
                </a:r>
                <a:r>
                  <a:rPr lang="en-US" sz="2200" dirty="0" smtClean="0"/>
                  <a:t>default are </a:t>
                </a:r>
              </a:p>
              <a:p>
                <a:pPr marL="0" indent="0">
                  <a:buNone/>
                </a:pPr>
                <a:r>
                  <a:rPr lang="en-US" sz="2200" b="0" dirty="0"/>
                  <a:t> </a:t>
                </a:r>
                <a:r>
                  <a:rPr lang="en-US" sz="2200" b="0" dirty="0" smtClean="0"/>
                  <a:t>    </a:t>
                </a:r>
                <a14:m>
                  <m:oMath xmlns:m="http://schemas.openxmlformats.org/officeDocument/2006/math">
                    <m:r>
                      <m:rPr>
                        <m:sty m:val="p"/>
                      </m:rPr>
                      <a:rPr lang="en-US" sz="2200" b="0" i="0" smtClean="0">
                        <a:latin typeface="Cambria Math"/>
                      </a:rPr>
                      <m:t>exp</m:t>
                    </m:r>
                    <m:r>
                      <a:rPr lang="en-US" sz="2200" b="0" i="1" smtClean="0">
                        <a:latin typeface="Cambria Math"/>
                      </a:rPr>
                      <m:t>⁡{1.1162}</m:t>
                    </m:r>
                    <m:r>
                      <a:rPr lang="en-US" sz="2200" b="0" i="1" smtClean="0">
                        <a:latin typeface="Cambria Math"/>
                        <a:ea typeface="Cambria Math"/>
                      </a:rPr>
                      <m:t>∙</m:t>
                    </m:r>
                    <m:r>
                      <a:rPr lang="en-US" sz="2200" i="1">
                        <a:latin typeface="Cambria Math"/>
                      </a:rPr>
                      <m:t>100%=</m:t>
                    </m:r>
                    <m:r>
                      <a:rPr lang="en-US" sz="2200" b="0" i="1" smtClean="0">
                        <a:latin typeface="Cambria Math"/>
                      </a:rPr>
                      <m:t>305.32</m:t>
                    </m:r>
                    <m:r>
                      <a:rPr lang="en-US" sz="2200" i="1">
                        <a:latin typeface="Cambria Math"/>
                      </a:rPr>
                      <m:t>%</m:t>
                    </m:r>
                    <m:r>
                      <a:rPr lang="en-US" sz="2200" b="0" i="1" smtClean="0">
                        <a:latin typeface="Cambria Math"/>
                      </a:rPr>
                      <m:t> </m:t>
                    </m:r>
                  </m:oMath>
                </a14:m>
                <a:r>
                  <a:rPr lang="en-US" sz="2400" dirty="0" smtClean="0"/>
                  <a:t> of those for people with high income.</a:t>
                </a: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xmlns=""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 (cont.)</a:t>
            </a:r>
            <a:endParaRPr lang="en-US" sz="3200" dirty="0"/>
          </a:p>
        </p:txBody>
      </p:sp>
    </p:spTree>
    <p:extLst>
      <p:ext uri="{BB962C8B-B14F-4D97-AF65-F5344CB8AC3E}">
        <p14:creationId xmlns:p14="http://schemas.microsoft.com/office/powerpoint/2010/main" val="2301241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741284" y="1395573"/>
                <a:ext cx="10616918" cy="4587830"/>
              </a:xfrm>
            </p:spPr>
            <p:txBody>
              <a:bodyPr>
                <a:noAutofit/>
              </a:bodyPr>
              <a:lstStyle/>
              <a:p>
                <a:pPr marL="571500" indent="-571500" algn="l">
                  <a:buFont typeface="Wingdings" panose="05000000000000000000" pitchFamily="2" charset="2"/>
                  <a:buChar char="q"/>
                </a:pPr>
                <a:r>
                  <a:rPr lang="en-US" sz="2600" i="0" dirty="0" smtClean="0">
                    <a:solidFill>
                      <a:schemeClr val="tx1"/>
                    </a:solidFill>
                  </a:rPr>
                  <a:t>Prediction: For a given set of predictors </a:t>
                </a:r>
                <a14:m>
                  <m:oMath xmlns:m="http://schemas.openxmlformats.org/officeDocument/2006/math">
                    <m:sSubSup>
                      <m:sSubSupPr>
                        <m:ctrlPr>
                          <a:rPr lang="en-US" sz="2800" i="1" smtClean="0">
                            <a:solidFill>
                              <a:schemeClr val="tx1"/>
                            </a:solidFill>
                            <a:latin typeface="Cambria Math"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 </m:t>
                    </m:r>
                    <m:sSubSup>
                      <m:sSubSupPr>
                        <m:ctrlPr>
                          <a:rPr lang="en-US" sz="2800" i="1">
                            <a:solidFill>
                              <a:schemeClr val="tx1"/>
                            </a:solidFill>
                            <a:latin typeface="Cambria Math" charset="0"/>
                          </a:rPr>
                        </m:ctrlPr>
                      </m:sSubSupPr>
                      <m:e>
                        <m:r>
                          <a:rPr lang="en-US" sz="2800">
                            <a:solidFill>
                              <a:schemeClr val="tx1"/>
                            </a:solidFill>
                            <a:latin typeface="Cambria Math"/>
                          </a:rPr>
                          <m:t>𝑥</m:t>
                        </m:r>
                      </m:e>
                      <m:sub>
                        <m:r>
                          <a:rPr lang="en-US" sz="2800">
                            <a:solidFill>
                              <a:schemeClr val="tx1"/>
                            </a:solidFill>
                            <a:latin typeface="Cambria Math"/>
                          </a:rPr>
                          <m:t>2</m:t>
                        </m:r>
                      </m:sub>
                      <m:sup>
                        <m:r>
                          <a:rPr lang="en-US" sz="2800">
                            <a:solidFill>
                              <a:schemeClr val="tx1"/>
                            </a:solidFill>
                            <a:latin typeface="Cambria Math"/>
                          </a:rPr>
                          <m:t>0</m:t>
                        </m:r>
                      </m:sup>
                    </m:sSubSup>
                    <m:r>
                      <a:rPr lang="en-US" sz="2800">
                        <a:solidFill>
                          <a:schemeClr val="tx1"/>
                        </a:solidFill>
                        <a:latin typeface="Cambria Math"/>
                      </a:rPr>
                      <m:t>, …, </m:t>
                    </m:r>
                    <m:sSubSup>
                      <m:sSubSupPr>
                        <m:ctrlPr>
                          <a:rPr lang="en-US" sz="2800" i="1">
                            <a:solidFill>
                              <a:schemeClr val="tx1"/>
                            </a:solidFill>
                            <a:latin typeface="Cambria Math"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r>
                      <a:rPr lang="en-US" sz="2800">
                        <a:solidFill>
                          <a:schemeClr val="tx1"/>
                        </a:solidFill>
                        <a:latin typeface="Cambria Math"/>
                      </a:rPr>
                      <m:t>,</m:t>
                    </m:r>
                    <m:r>
                      <a:rPr lang="en-US" sz="2800" b="0" i="1" smtClean="0">
                        <a:solidFill>
                          <a:schemeClr val="tx1"/>
                        </a:solidFill>
                        <a:latin typeface="Cambria Math"/>
                      </a:rPr>
                      <m:t> </m:t>
                    </m:r>
                  </m:oMath>
                </a14:m>
                <a:r>
                  <a:rPr lang="en-US" sz="2600" i="0" dirty="0" smtClean="0">
                    <a:solidFill>
                      <a:schemeClr val="tx1"/>
                    </a:solidFill>
                  </a:rPr>
                  <a:t>the predicted response  </a:t>
                </a:r>
                <a14:m>
                  <m:oMath xmlns:m="http://schemas.openxmlformats.org/officeDocument/2006/math">
                    <m:sSup>
                      <m:sSupPr>
                        <m:ctrlPr>
                          <a:rPr lang="en-US" sz="2600" i="1" smtClean="0">
                            <a:solidFill>
                              <a:schemeClr val="tx1"/>
                            </a:solidFill>
                            <a:latin typeface="Cambria Math" charset="0"/>
                          </a:rPr>
                        </m:ctrlPr>
                      </m:sSupPr>
                      <m:e>
                        <m:r>
                          <a:rPr lang="en-US" sz="2600" b="0" i="1" smtClean="0">
                            <a:solidFill>
                              <a:schemeClr val="tx1"/>
                            </a:solidFill>
                            <a:latin typeface="Cambria Math"/>
                          </a:rPr>
                          <m:t>𝑦</m:t>
                        </m:r>
                      </m:e>
                      <m:sup>
                        <m:r>
                          <a:rPr lang="en-US" sz="2600" b="0" i="1" smtClean="0">
                            <a:solidFill>
                              <a:schemeClr val="tx1"/>
                            </a:solidFill>
                            <a:latin typeface="Cambria Math"/>
                          </a:rPr>
                          <m:t>0</m:t>
                        </m:r>
                      </m:sup>
                    </m:sSup>
                  </m:oMath>
                </a14:m>
                <a:r>
                  <a:rPr lang="en-US" sz="2600" i="0" dirty="0" smtClean="0">
                    <a:solidFill>
                      <a:schemeClr val="tx1"/>
                    </a:solidFill>
                  </a:rPr>
                  <a:t> is computed as:</a:t>
                </a:r>
              </a:p>
              <a:p>
                <a:pPr algn="l"/>
                <a:endParaRPr lang="en-US" sz="2600" i="0" dirty="0" smtClean="0">
                  <a:solidFill>
                    <a:schemeClr val="tx1"/>
                  </a:solidFill>
                </a:endParaRPr>
              </a:p>
              <a:p>
                <a14:m>
                  <m:oMath xmlns:m="http://schemas.openxmlformats.org/officeDocument/2006/math">
                    <m:sSup>
                      <m:sSupPr>
                        <m:ctrlPr>
                          <a:rPr lang="en-US" sz="2800" i="1" smtClean="0">
                            <a:solidFill>
                              <a:schemeClr val="tx1"/>
                            </a:solidFill>
                            <a:latin typeface="Cambria Math" charset="0"/>
                          </a:rPr>
                        </m:ctrlPr>
                      </m:sSupPr>
                      <m:e>
                        <m:r>
                          <a:rPr lang="en-US" sz="2800">
                            <a:solidFill>
                              <a:schemeClr val="tx1"/>
                            </a:solidFill>
                            <a:latin typeface="Cambria Math"/>
                          </a:rPr>
                          <m:t>𝑦</m:t>
                        </m:r>
                      </m:e>
                      <m:sup>
                        <m:r>
                          <a:rPr lang="en-US" sz="2800">
                            <a:solidFill>
                              <a:schemeClr val="tx1"/>
                            </a:solidFill>
                            <a:latin typeface="Cambria Math"/>
                          </a:rPr>
                          <m:t>0</m:t>
                        </m:r>
                      </m:sup>
                    </m:sSup>
                    <m:r>
                      <a:rPr lang="en-US" sz="2800">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a:solidFill>
                                  <a:schemeClr val="tx1"/>
                                </a:solidFill>
                                <a:latin typeface="Cambria Math"/>
                              </a:rPr>
                              <m:t>𝛽</m:t>
                            </m:r>
                          </m:e>
                        </m:acc>
                      </m:e>
                      <m:sub>
                        <m:r>
                          <a:rPr lang="en-US" sz="2800">
                            <a:solidFill>
                              <a:schemeClr val="tx1"/>
                            </a:solidFill>
                            <a:latin typeface="Cambria Math"/>
                          </a:rPr>
                          <m:t>0</m:t>
                        </m:r>
                      </m:sub>
                    </m:sSub>
                    <m:r>
                      <a:rPr lang="en-US" sz="2800">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a:solidFill>
                                  <a:schemeClr val="tx1"/>
                                </a:solidFill>
                                <a:latin typeface="Cambria Math"/>
                              </a:rPr>
                              <m:t>𝛽</m:t>
                            </m:r>
                          </m:e>
                        </m:acc>
                      </m:e>
                      <m:sub>
                        <m:r>
                          <a:rPr lang="en-US" sz="2800">
                            <a:solidFill>
                              <a:schemeClr val="tx1"/>
                            </a:solidFill>
                            <a:latin typeface="Cambria Math"/>
                          </a:rPr>
                          <m:t>1</m:t>
                        </m:r>
                      </m:sub>
                    </m:sSub>
                    <m:sSubSup>
                      <m:sSubSupPr>
                        <m:ctrlPr>
                          <a:rPr lang="en-US" sz="2800" i="1">
                            <a:solidFill>
                              <a:schemeClr val="tx1"/>
                            </a:solidFill>
                            <a:latin typeface="Cambria Math" charset="0"/>
                          </a:rPr>
                        </m:ctrlPr>
                      </m:sSubSupPr>
                      <m:e>
                        <m:r>
                          <a:rPr lang="en-US" sz="2800">
                            <a:solidFill>
                              <a:schemeClr val="tx1"/>
                            </a:solidFill>
                            <a:latin typeface="Cambria Math"/>
                          </a:rPr>
                          <m:t>𝑥</m:t>
                        </m:r>
                      </m:e>
                      <m:sub>
                        <m:r>
                          <a:rPr lang="en-US" sz="2800">
                            <a:solidFill>
                              <a:schemeClr val="tx1"/>
                            </a:solidFill>
                            <a:latin typeface="Cambria Math"/>
                          </a:rPr>
                          <m:t>1</m:t>
                        </m:r>
                      </m:sub>
                      <m:sup>
                        <m:r>
                          <a:rPr lang="en-US" sz="2800">
                            <a:solidFill>
                              <a:schemeClr val="tx1"/>
                            </a:solidFill>
                            <a:latin typeface="Cambria Math"/>
                          </a:rPr>
                          <m:t>0</m:t>
                        </m:r>
                      </m:sup>
                    </m:sSubSup>
                    <m:r>
                      <a:rPr lang="en-US" sz="2800">
                        <a:solidFill>
                          <a:schemeClr val="tx1"/>
                        </a:solidFill>
                        <a:latin typeface="Cambria Math"/>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a:solidFill>
                                  <a:schemeClr val="tx1"/>
                                </a:solidFill>
                                <a:latin typeface="Cambria Math"/>
                              </a:rPr>
                              <m:t>𝛽</m:t>
                            </m:r>
                          </m:e>
                        </m:acc>
                      </m:e>
                      <m:sub>
                        <m:r>
                          <a:rPr lang="en-US" sz="2800">
                            <a:solidFill>
                              <a:schemeClr val="tx1"/>
                            </a:solidFill>
                            <a:latin typeface="Cambria Math"/>
                          </a:rPr>
                          <m:t>𝑘</m:t>
                        </m:r>
                      </m:sub>
                    </m:sSub>
                    <m:sSubSup>
                      <m:sSubSupPr>
                        <m:ctrlPr>
                          <a:rPr lang="en-US" sz="2800" i="1">
                            <a:solidFill>
                              <a:schemeClr val="tx1"/>
                            </a:solidFill>
                            <a:latin typeface="Cambria Math" charset="0"/>
                          </a:rPr>
                        </m:ctrlPr>
                      </m:sSubSupPr>
                      <m:e>
                        <m:r>
                          <a:rPr lang="en-US" sz="2800">
                            <a:solidFill>
                              <a:schemeClr val="tx1"/>
                            </a:solidFill>
                            <a:latin typeface="Cambria Math"/>
                          </a:rPr>
                          <m:t>𝑥</m:t>
                        </m:r>
                      </m:e>
                      <m:sub>
                        <m:r>
                          <a:rPr lang="en-US" sz="2800">
                            <a:solidFill>
                              <a:schemeClr val="tx1"/>
                            </a:solidFill>
                            <a:latin typeface="Cambria Math"/>
                          </a:rPr>
                          <m:t>𝑘</m:t>
                        </m:r>
                      </m:sub>
                      <m:sup>
                        <m:r>
                          <a:rPr lang="en-US" sz="2800">
                            <a:solidFill>
                              <a:schemeClr val="tx1"/>
                            </a:solidFill>
                            <a:latin typeface="Cambria Math"/>
                          </a:rPr>
                          <m:t>0</m:t>
                        </m:r>
                      </m:sup>
                    </m:sSubSup>
                  </m:oMath>
                </a14:m>
                <a:r>
                  <a:rPr lang="en-US" sz="2800" dirty="0">
                    <a:solidFill>
                      <a:schemeClr val="tx1"/>
                    </a:solidFill>
                  </a:rPr>
                  <a:t>.</a:t>
                </a:r>
                <a:endParaRPr lang="en-US" sz="2600" i="0" dirty="0">
                  <a:solidFill>
                    <a:schemeClr val="tx1"/>
                  </a:solidFill>
                </a:endParaRPr>
              </a:p>
              <a:p>
                <a:pPr algn="l"/>
                <a:r>
                  <a:rPr lang="en-US" sz="2600" dirty="0">
                    <a:solidFill>
                      <a:schemeClr val="tx1"/>
                    </a:solidFill>
                  </a:rPr>
                  <a:t>   </a:t>
                </a: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741284" y="1395573"/>
                <a:ext cx="10616918" cy="4587830"/>
              </a:xfrm>
              <a:blipFill rotWithShape="1">
                <a:blip r:embed="rId2"/>
                <a:stretch>
                  <a:fillRect l="-9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50943" y="405588"/>
            <a:ext cx="8797601" cy="70063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Overview (cont.)</a:t>
            </a:r>
            <a:endParaRPr lang="en-US" sz="3200" dirty="0"/>
          </a:p>
        </p:txBody>
      </p:sp>
    </p:spTree>
    <p:extLst>
      <p:ext uri="{BB962C8B-B14F-4D97-AF65-F5344CB8AC3E}">
        <p14:creationId xmlns:p14="http://schemas.microsoft.com/office/powerpoint/2010/main" val="5710461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19E71EA-C0CD-452C-8483-A0E0F9FAE2BD}"/>
                  </a:ext>
                </a:extLst>
              </p:cNvPr>
              <p:cNvSpPr>
                <a:spLocks noGrp="1"/>
              </p:cNvSpPr>
              <p:nvPr>
                <p:ph idx="1"/>
              </p:nvPr>
            </p:nvSpPr>
            <p:spPr>
              <a:xfrm>
                <a:off x="731520" y="1013428"/>
                <a:ext cx="10802112" cy="5134389"/>
              </a:xfrm>
            </p:spPr>
            <p:txBody>
              <a:bodyPr>
                <a:noAutofit/>
              </a:bodyPr>
              <a:lstStyle/>
              <a:p>
                <a:pPr>
                  <a:buFont typeface="Wingdings" panose="05000000000000000000" pitchFamily="2" charset="2"/>
                  <a:buChar char="q"/>
                </a:pPr>
                <a:r>
                  <a:rPr lang="en-US" sz="2600" dirty="0" smtClean="0"/>
                  <a:t>Find predicted probability of loan default if LTV ratio is 50%, and the borrower is a 50-year old men with high income.</a:t>
                </a:r>
                <a:endParaRPr lang="en-US" sz="2600" dirty="0"/>
              </a:p>
              <a:p>
                <a:pPr marL="0" indent="0">
                  <a:buNone/>
                </a:pPr>
                <a:endParaRPr lang="en-US" sz="1200" dirty="0"/>
              </a:p>
              <a:p>
                <a:pPr marL="0" indent="0">
                  <a:buNone/>
                </a:pPr>
                <a:endParaRPr lang="en-US" sz="1200" dirty="0" smtClean="0"/>
              </a:p>
              <a:p>
                <a:pPr marL="0" indent="0">
                  <a:buNone/>
                </a:pPr>
                <a:r>
                  <a:rPr lang="en-US" sz="2400" dirty="0" smtClean="0">
                    <a:solidFill>
                      <a:schemeClr val="tx1">
                        <a:lumMod val="95000"/>
                        <a:lumOff val="5000"/>
                      </a:schemeClr>
                    </a:solidFill>
                  </a:rPr>
                  <a:t>       </a:t>
                </a:r>
                <a14:m>
                  <m:oMath xmlns:m="http://schemas.openxmlformats.org/officeDocument/2006/math">
                    <m:sSup>
                      <m:sSupPr>
                        <m:ctrlPr>
                          <a:rPr lang="en-US" sz="2400" i="1" smtClean="0">
                            <a:solidFill>
                              <a:schemeClr val="tx1">
                                <a:lumMod val="95000"/>
                                <a:lumOff val="5000"/>
                              </a:schemeClr>
                            </a:solidFill>
                            <a:latin typeface="Cambria Math" charset="0"/>
                          </a:rPr>
                        </m:ctrlPr>
                      </m:sSupPr>
                      <m:e>
                        <m:r>
                          <a:rPr lang="en-US" sz="2400" b="0" i="1" smtClean="0">
                            <a:solidFill>
                              <a:schemeClr val="tx1">
                                <a:lumMod val="95000"/>
                                <a:lumOff val="5000"/>
                              </a:schemeClr>
                            </a:solidFill>
                            <a:latin typeface="Cambria Math"/>
                          </a:rPr>
                          <m:t>𝑃</m:t>
                        </m:r>
                      </m:e>
                      <m:sup>
                        <m:r>
                          <a:rPr lang="en-US" sz="2400" b="0" i="1" smtClean="0">
                            <a:solidFill>
                              <a:schemeClr val="tx1">
                                <a:lumMod val="95000"/>
                                <a:lumOff val="5000"/>
                              </a:schemeClr>
                            </a:solidFill>
                            <a:latin typeface="Cambria Math"/>
                          </a:rPr>
                          <m:t>0</m:t>
                        </m:r>
                      </m:sup>
                    </m:sSup>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𝑑𝑒𝑓𝑎𝑢𝑙𝑡</m:t>
                    </m:r>
                    <m:r>
                      <a:rPr lang="en-US" sz="2400" i="1">
                        <a:solidFill>
                          <a:schemeClr val="tx1">
                            <a:lumMod val="95000"/>
                            <a:lumOff val="5000"/>
                          </a:schemeClr>
                        </a:solidFill>
                        <a:latin typeface="Cambria Math" panose="02040503050406030204" pitchFamily="18" charset="0"/>
                      </a:rPr>
                      <m:t>)=</m:t>
                    </m:r>
                    <m:f>
                      <m:fPr>
                        <m:ctrlPr>
                          <a:rPr lang="en-US" sz="2400" i="1">
                            <a:solidFill>
                              <a:schemeClr val="tx1">
                                <a:lumMod val="95000"/>
                                <a:lumOff val="5000"/>
                              </a:schemeClr>
                            </a:solidFill>
                            <a:latin typeface="Cambria Math" charset="0"/>
                          </a:rPr>
                        </m:ctrlPr>
                      </m:fPr>
                      <m:num>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charset="0"/>
                              </a:rPr>
                            </m:ctrlPr>
                          </m:dPr>
                          <m:e>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a:rPr>
                              <m:t>0.1059</m:t>
                            </m:r>
                            <m:r>
                              <a:rPr lang="en-US" sz="2400" i="1">
                                <a:solidFill>
                                  <a:schemeClr val="tx1">
                                    <a:lumMod val="95000"/>
                                    <a:lumOff val="5000"/>
                                  </a:schemeClr>
                                </a:solidFill>
                                <a:latin typeface="Cambria Math"/>
                              </a:rPr>
                              <m:t>∗</m:t>
                            </m:r>
                            <m:r>
                              <a:rPr lang="en-US" sz="2400" b="0" i="1" smtClean="0">
                                <a:solidFill>
                                  <a:schemeClr val="tx1">
                                    <a:lumMod val="95000"/>
                                    <a:lumOff val="5000"/>
                                  </a:schemeClr>
                                </a:solidFill>
                                <a:latin typeface="Cambria Math"/>
                              </a:rPr>
                              <m:t>50−0.1616∗50</m:t>
                            </m:r>
                          </m:e>
                        </m:d>
                      </m:num>
                      <m:den>
                        <m:r>
                          <a:rPr lang="en-US" sz="2400" i="1">
                            <a:solidFill>
                              <a:schemeClr val="tx1">
                                <a:lumMod val="95000"/>
                                <a:lumOff val="5000"/>
                              </a:schemeClr>
                            </a:solidFill>
                            <a:latin typeface="Cambria Math" panose="02040503050406030204" pitchFamily="18" charset="0"/>
                          </a:rPr>
                          <m:t>1+</m:t>
                        </m:r>
                        <m:r>
                          <a:rPr lang="en-US" sz="2400" i="1">
                            <a:solidFill>
                              <a:schemeClr val="tx1">
                                <a:lumMod val="95000"/>
                                <a:lumOff val="5000"/>
                              </a:schemeClr>
                            </a:solidFill>
                            <a:latin typeface="Cambria Math" panose="02040503050406030204" pitchFamily="18" charset="0"/>
                          </a:rPr>
                          <m:t>𝐸𝑥𝑝</m:t>
                        </m:r>
                        <m:d>
                          <m:dPr>
                            <m:ctrlPr>
                              <a:rPr lang="en-US" sz="2400" i="1">
                                <a:solidFill>
                                  <a:schemeClr val="tx1">
                                    <a:lumMod val="95000"/>
                                    <a:lumOff val="5000"/>
                                  </a:schemeClr>
                                </a:solidFill>
                                <a:latin typeface="Cambria Math" charset="0"/>
                              </a:rPr>
                            </m:ctrlPr>
                          </m:dPr>
                          <m:e>
                            <m:r>
                              <a:rPr lang="en-US" sz="2400" b="0" i="1" smtClean="0">
                                <a:solidFill>
                                  <a:schemeClr val="tx1">
                                    <a:lumMod val="95000"/>
                                    <a:lumOff val="5000"/>
                                  </a:schemeClr>
                                </a:solidFill>
                                <a:latin typeface="Cambria Math"/>
                              </a:rPr>
                              <m:t>−</m:t>
                            </m:r>
                            <m:r>
                              <a:rPr lang="en-US" sz="2400" i="1">
                                <a:solidFill>
                                  <a:schemeClr val="tx1">
                                    <a:lumMod val="95000"/>
                                    <a:lumOff val="5000"/>
                                  </a:schemeClr>
                                </a:solidFill>
                                <a:latin typeface="Cambria Math"/>
                              </a:rPr>
                              <m:t>3.0087</m:t>
                            </m:r>
                            <m:r>
                              <a:rPr lang="en-US" sz="2400" i="1">
                                <a:solidFill>
                                  <a:schemeClr val="tx1">
                                    <a:lumMod val="95000"/>
                                    <a:lumOff val="5000"/>
                                  </a:schemeClr>
                                </a:solidFill>
                                <a:latin typeface="Cambria Math" panose="02040503050406030204" pitchFamily="18" charset="0"/>
                              </a:rPr>
                              <m:t>+</m:t>
                            </m:r>
                            <m:r>
                              <a:rPr lang="en-US" sz="2400" i="1">
                                <a:solidFill>
                                  <a:schemeClr val="tx1">
                                    <a:lumMod val="95000"/>
                                    <a:lumOff val="5000"/>
                                  </a:schemeClr>
                                </a:solidFill>
                                <a:latin typeface="Cambria Math"/>
                              </a:rPr>
                              <m:t>0.1059∗50−0.1616∗50</m:t>
                            </m:r>
                          </m:e>
                        </m:d>
                      </m:den>
                    </m:f>
                    <m:r>
                      <a:rPr lang="en-US" sz="2400" b="0" i="1" dirty="0" smtClean="0">
                        <a:solidFill>
                          <a:schemeClr val="tx1">
                            <a:lumMod val="95000"/>
                            <a:lumOff val="5000"/>
                          </a:schemeClr>
                        </a:solidFill>
                        <a:latin typeface="Cambria Math"/>
                      </a:rPr>
                      <m:t>=0.0030.</m:t>
                    </m:r>
                  </m:oMath>
                </a14:m>
                <a:endParaRPr lang="en-US" sz="2400" dirty="0">
                  <a:solidFill>
                    <a:schemeClr val="tx1">
                      <a:lumMod val="95000"/>
                      <a:lumOff val="5000"/>
                    </a:schemeClr>
                  </a:solidFill>
                </a:endParaRPr>
              </a:p>
              <a:p>
                <a:pPr marL="0" indent="0">
                  <a:buNone/>
                </a:pPr>
                <a:endParaRPr lang="en-US" sz="2400" dirty="0">
                  <a:solidFill>
                    <a:schemeClr val="tx1">
                      <a:lumMod val="95000"/>
                      <a:lumOff val="5000"/>
                    </a:schemeClr>
                  </a:solidFill>
                </a:endParaRPr>
              </a:p>
              <a:p>
                <a:pPr marL="0" indent="0">
                  <a:buNone/>
                </a:pPr>
                <a:r>
                  <a:rPr lang="en-US" sz="2200" dirty="0" smtClean="0"/>
                  <a:t>    print(predict(</a:t>
                </a:r>
                <a:r>
                  <a:rPr lang="en-US" sz="2200" dirty="0" err="1" smtClean="0"/>
                  <a:t>fitted.model.logit</a:t>
                </a:r>
                <a:r>
                  <a:rPr lang="en-US" sz="2200" dirty="0"/>
                  <a:t>, type='response', </a:t>
                </a:r>
                <a:r>
                  <a:rPr lang="en-US" sz="2200" dirty="0" err="1" smtClean="0"/>
                  <a:t>data.frame</a:t>
                </a:r>
                <a:r>
                  <a:rPr lang="en-US" sz="2200" dirty="0" smtClean="0"/>
                  <a:t>(LTV=50</a:t>
                </a:r>
                <a:r>
                  <a:rPr lang="en-US" sz="2200" dirty="0"/>
                  <a:t>, age=50, </a:t>
                </a:r>
                <a:r>
                  <a:rPr lang="en-US" sz="2200" dirty="0" smtClean="0"/>
                  <a:t>    </a:t>
                </a:r>
              </a:p>
              <a:p>
                <a:pPr marL="0" indent="0">
                  <a:buNone/>
                </a:pPr>
                <a:r>
                  <a:rPr lang="en-US" sz="2200" dirty="0"/>
                  <a:t> </a:t>
                </a:r>
                <a:r>
                  <a:rPr lang="en-US" sz="2200" dirty="0" smtClean="0"/>
                  <a:t>   income</a:t>
                </a:r>
                <a:r>
                  <a:rPr lang="en-US" sz="2200" dirty="0"/>
                  <a:t>='high</a:t>
                </a:r>
                <a:r>
                  <a:rPr lang="en-US" sz="2200" dirty="0" smtClean="0"/>
                  <a:t>')))</a:t>
                </a:r>
              </a:p>
              <a:p>
                <a:pPr marL="0" indent="0">
                  <a:buNone/>
                </a:pPr>
                <a:endParaRPr lang="en-US" sz="1200" dirty="0" smtClean="0"/>
              </a:p>
              <a:p>
                <a:pPr marL="0" indent="0">
                  <a:buNone/>
                </a:pPr>
                <a:r>
                  <a:rPr lang="en-US" sz="2400" dirty="0" smtClean="0"/>
                  <a:t>     0.00303576</a:t>
                </a:r>
                <a:endParaRPr lang="en-US" sz="2200" dirty="0" smtClean="0"/>
              </a:p>
            </p:txBody>
          </p:sp>
        </mc:Choice>
        <mc:Fallback xmlns="">
          <p:sp>
            <p:nvSpPr>
              <p:cNvPr id="3" name="Content Placeholder 2">
                <a:extLst>
                  <a:ext uri="{FF2B5EF4-FFF2-40B4-BE49-F238E27FC236}">
                    <a16:creationId xmlns="" xmlns:a16="http://schemas.microsoft.com/office/drawing/2014/main" xmlns:a14="http://schemas.microsoft.com/office/drawing/2010/main" id="{019E71EA-C0CD-452C-8483-A0E0F9FAE2BD}"/>
                  </a:ext>
                </a:extLst>
              </p:cNvPr>
              <p:cNvSpPr>
                <a:spLocks noGrp="1" noRot="1" noChangeAspect="1" noMove="1" noResize="1" noEditPoints="1" noAdjustHandles="1" noChangeArrowheads="1" noChangeShapeType="1" noTextEdit="1"/>
              </p:cNvSpPr>
              <p:nvPr>
                <p:ph idx="1"/>
              </p:nvPr>
            </p:nvSpPr>
            <p:spPr>
              <a:xfrm>
                <a:off x="731520" y="1013428"/>
                <a:ext cx="10802112" cy="5134389"/>
              </a:xfrm>
              <a:blipFill rotWithShape="1">
                <a:blip r:embed="rId2"/>
                <a:stretch>
                  <a:fillRect l="-847" t="-9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40</a:t>
            </a:fld>
            <a:endParaRPr lang="en-US" dirty="0"/>
          </a:p>
        </p:txBody>
      </p:sp>
      <p:sp>
        <p:nvSpPr>
          <p:cNvPr id="5" name="Title 1">
            <a:extLst>
              <a:ext uri="{FF2B5EF4-FFF2-40B4-BE49-F238E27FC236}">
                <a16:creationId xmlns:a16="http://schemas.microsoft.com/office/drawing/2014/main" xmlns="" id="{720DB60B-D44E-469C-B487-1D30FF664CFE}"/>
              </a:ext>
            </a:extLst>
          </p:cNvPr>
          <p:cNvSpPr txBox="1">
            <a:spLocks/>
          </p:cNvSpPr>
          <p:nvPr/>
        </p:nvSpPr>
        <p:spPr>
          <a:xfrm>
            <a:off x="1102302" y="219456"/>
            <a:ext cx="10028994" cy="749785"/>
          </a:xfrm>
          <a:prstGeom prst="rect">
            <a:avLst/>
          </a:prstGeom>
          <a:effectLst/>
        </p:spPr>
        <p:txBody>
          <a:bodyPr vert="horz" lIns="91440" tIns="45720" rIns="91440" bIns="45720" rtlCol="0" anchor="b">
            <a:normAutofit fontScale="85000"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BINARY LOGISTIC REGRESSION MODEL: exercise solution (cont.)</a:t>
            </a:r>
            <a:endParaRPr lang="en-US" sz="3200" dirty="0"/>
          </a:p>
        </p:txBody>
      </p:sp>
    </p:spTree>
    <p:extLst>
      <p:ext uri="{BB962C8B-B14F-4D97-AF65-F5344CB8AC3E}">
        <p14:creationId xmlns:p14="http://schemas.microsoft.com/office/powerpoint/2010/main" val="3856466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E2D6A-EB0F-4F67-8847-35AECB8A3F6B}"/>
              </a:ext>
            </a:extLst>
          </p:cNvPr>
          <p:cNvSpPr>
            <a:spLocks noGrp="1"/>
          </p:cNvSpPr>
          <p:nvPr>
            <p:ph type="ctrTitle"/>
          </p:nvPr>
        </p:nvSpPr>
        <p:spPr>
          <a:xfrm>
            <a:off x="832436" y="263394"/>
            <a:ext cx="10527128" cy="1023731"/>
          </a:xfrm>
        </p:spPr>
        <p:txBody>
          <a:bodyPr>
            <a:normAutofit/>
          </a:bodyPr>
          <a:lstStyle/>
          <a:p>
            <a:r>
              <a:rPr lang="en-US" sz="3200" dirty="0"/>
              <a:t>POISSON </a:t>
            </a:r>
            <a:r>
              <a:rPr lang="en-US" sz="3200" dirty="0" smtClean="0"/>
              <a:t>REGRESSION MODEL: THEORY</a:t>
            </a:r>
            <a:endParaRPr lang="en-US" sz="32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407195" y="1234359"/>
                <a:ext cx="11347484" cy="4055498"/>
              </a:xfrm>
            </p:spPr>
            <p:txBody>
              <a:bodyPr>
                <a:noAutofit/>
              </a:bodyPr>
              <a:lstStyle/>
              <a:p>
                <a:pPr marL="342900" indent="-342900" algn="l">
                  <a:buFont typeface="Wingdings" panose="05000000000000000000" pitchFamily="2" charset="2"/>
                  <a:buChar char="q"/>
                </a:pPr>
                <a:r>
                  <a:rPr lang="en-US" sz="2400" dirty="0" smtClean="0">
                    <a:solidFill>
                      <a:schemeClr val="tx1"/>
                    </a:solidFill>
                  </a:rPr>
                  <a:t>Suppose the response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 </m:t>
                    </m:r>
                  </m:oMath>
                </a14:m>
                <a:r>
                  <a:rPr lang="en-US" sz="2400" dirty="0">
                    <a:solidFill>
                      <a:schemeClr val="tx1"/>
                    </a:solidFill>
                  </a:rPr>
                  <a:t>assumes values 0, 1, 2, etc. </a:t>
                </a:r>
                <a:r>
                  <a:rPr lang="en-US" sz="2400" dirty="0" smtClean="0">
                    <a:solidFill>
                      <a:schemeClr val="tx1"/>
                    </a:solidFill>
                  </a:rPr>
                  <a:t>The measurements like these are called </a:t>
                </a:r>
                <a:r>
                  <a:rPr lang="en-US" sz="2400" i="1" dirty="0" smtClean="0">
                    <a:solidFill>
                      <a:schemeClr val="tx1"/>
                    </a:solidFill>
                  </a:rPr>
                  <a:t>count data</a:t>
                </a:r>
                <a:r>
                  <a:rPr lang="en-US" sz="2400" dirty="0" smtClean="0">
                    <a:solidFill>
                      <a:schemeClr val="tx1"/>
                    </a:solidFill>
                  </a:rPr>
                  <a:t>.</a:t>
                </a:r>
                <a:endParaRPr lang="en-US" sz="2400" dirty="0">
                  <a:solidFill>
                    <a:schemeClr val="tx1"/>
                  </a:solidFill>
                </a:endParaRPr>
              </a:p>
              <a:p>
                <a:pPr marL="342900" indent="-342900" algn="l">
                  <a:buFont typeface="Wingdings" panose="05000000000000000000" pitchFamily="2" charset="2"/>
                  <a:buChar char="q"/>
                </a:pPr>
                <a:r>
                  <a:rPr lang="en-US" sz="2400" dirty="0">
                    <a:solidFill>
                      <a:schemeClr val="tx1"/>
                    </a:solidFill>
                  </a:rPr>
                  <a:t>Suppose 0 is quite a common value and so is 1; 2 is more rare; 3, 4, 5 are even less frequent; 6, 7, 8 are very infrequent. Overall, we can  model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a Poisson distribution with mean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and probability mass function</a:t>
                </a:r>
                <a:r>
                  <a:rPr lang="en-US" sz="2400" b="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𝑃</m:t>
                    </m:r>
                    <m:d>
                      <m:dPr>
                        <m:ctrlPr>
                          <a:rPr lang="en-US" sz="2400" b="0" i="1" smtClean="0">
                            <a:solidFill>
                              <a:schemeClr val="tx1"/>
                            </a:solidFill>
                            <a:latin typeface="Cambria Math" charset="0"/>
                          </a:rPr>
                        </m:ctrlPr>
                      </m:dPr>
                      <m:e>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charset="0"/>
                          </a:rPr>
                        </m:ctrlPr>
                      </m:fPr>
                      <m:num>
                        <m:sSup>
                          <m:sSupPr>
                            <m:ctrlPr>
                              <a:rPr lang="en-US" sz="2400" b="0" i="1" smtClean="0">
                                <a:solidFill>
                                  <a:schemeClr val="tx1"/>
                                </a:solidFill>
                                <a:latin typeface="Cambria Math" charset="0"/>
                              </a:rPr>
                            </m:ctrlPr>
                          </m:sSupPr>
                          <m:e>
                            <m:r>
                              <a:rPr lang="en-US" sz="2400" b="0" i="1" smtClean="0">
                                <a:solidFill>
                                  <a:schemeClr val="tx1"/>
                                </a:solidFill>
                                <a:latin typeface="Cambria Math" panose="02040503050406030204" pitchFamily="18" charset="0"/>
                                <a:ea typeface="Cambria Math" panose="02040503050406030204" pitchFamily="18" charset="0"/>
                              </a:rPr>
                              <m:t>𝜆</m:t>
                            </m:r>
                          </m:e>
                          <m:sup>
                            <m:r>
                              <a:rPr lang="en-US" sz="2400" b="0" i="1" smtClean="0">
                                <a:solidFill>
                                  <a:schemeClr val="tx1"/>
                                </a:solidFill>
                                <a:latin typeface="Cambria Math" panose="02040503050406030204" pitchFamily="18" charset="0"/>
                              </a:rPr>
                              <m:t>𝑦</m:t>
                            </m:r>
                          </m:sup>
                        </m:sSup>
                      </m:num>
                      <m:den>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den>
                    </m:f>
                    <m:sSup>
                      <m:sSupPr>
                        <m:ctrlPr>
                          <a:rPr lang="en-US" sz="2400" b="0" i="1" smtClean="0">
                            <a:solidFill>
                              <a:schemeClr val="tx1"/>
                            </a:solidFill>
                            <a:latin typeface="Cambria Math"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𝜆</m:t>
                        </m:r>
                      </m:sup>
                    </m:sSup>
                  </m:oMath>
                </a14:m>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=0, 1, 2, ….</m:t>
                    </m:r>
                  </m:oMath>
                </a14:m>
                <a:endParaRPr lang="en-US" sz="2400" dirty="0">
                  <a:solidFill>
                    <a:schemeClr val="tx1"/>
                  </a:solidFill>
                </a:endParaRPr>
              </a:p>
              <a:p>
                <a:pPr marL="342900" indent="-342900" algn="l">
                  <a:buFont typeface="Wingdings" panose="05000000000000000000" pitchFamily="2" charset="2"/>
                  <a:buChar char="q"/>
                </a:pPr>
                <a:r>
                  <a:rPr lang="en-US" sz="2400" dirty="0">
                    <a:solidFill>
                      <a:schemeClr val="tx1"/>
                    </a:solidFill>
                  </a:rPr>
                  <a:t>We know that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𝜆</m:t>
                    </m:r>
                  </m:oMath>
                </a14:m>
                <a:r>
                  <a:rPr lang="en-US" sz="2400" dirty="0">
                    <a:solidFill>
                      <a:schemeClr val="tx1"/>
                    </a:solidFill>
                  </a:rPr>
                  <a:t> must be positive, thus we can model</a:t>
                </a:r>
              </a:p>
              <a:p>
                <a:pPr algn="l"/>
                <a:r>
                  <a:rPr lang="en-US" sz="2400" b="0" dirty="0">
                    <a:solidFill>
                      <a:schemeClr val="tx1"/>
                    </a:solidFill>
                    <a:ea typeface="Cambria Math"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mbria Math" panose="02040503050406030204" pitchFamily="18" charset="0"/>
                      </a:rPr>
                      <m:t>𝜆</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𝐸𝑦</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𝐸𝑥𝑝</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a:t>
                </a:r>
              </a:p>
              <a:p>
                <a:pPr marL="285750" indent="-285750" algn="l">
                  <a:buFont typeface="Wingdings" panose="05000000000000000000" pitchFamily="2" charset="2"/>
                  <a:buChar char="q"/>
                </a:pPr>
                <a:r>
                  <a:rPr lang="en-US" sz="2400" i="1" dirty="0" smtClean="0">
                    <a:solidFill>
                      <a:schemeClr val="tx1"/>
                    </a:solidFill>
                  </a:rPr>
                  <a:t> Poisson </a:t>
                </a:r>
                <a:r>
                  <a:rPr lang="en-US" sz="2400" i="1" dirty="0">
                    <a:solidFill>
                      <a:schemeClr val="tx1"/>
                    </a:solidFill>
                  </a:rPr>
                  <a:t>regression </a:t>
                </a:r>
                <a:r>
                  <a:rPr lang="en-US" sz="2400" dirty="0">
                    <a:solidFill>
                      <a:schemeClr val="tx1"/>
                    </a:solidFill>
                  </a:rPr>
                  <a:t>models </a:t>
                </a:r>
                <a14:m>
                  <m:oMath xmlns:m="http://schemas.openxmlformats.org/officeDocument/2006/math">
                    <m:r>
                      <a:rPr lang="en-US" sz="2400" b="0" i="1" smtClean="0">
                        <a:solidFill>
                          <a:schemeClr val="tx1"/>
                        </a:solidFill>
                        <a:latin typeface="Cambria Math" panose="02040503050406030204" pitchFamily="18" charset="0"/>
                      </a:rPr>
                      <m:t>𝑦</m:t>
                    </m:r>
                  </m:oMath>
                </a14:m>
                <a:r>
                  <a:rPr lang="en-US" sz="2400" dirty="0">
                    <a:solidFill>
                      <a:schemeClr val="tx1"/>
                    </a:solidFill>
                  </a:rPr>
                  <a:t> as having Poisson distribution, and </a:t>
                </a:r>
                <a:r>
                  <a:rPr lang="en-US" sz="2400" dirty="0" smtClean="0">
                    <a:solidFill>
                      <a:schemeClr val="tx1"/>
                    </a:solidFill>
                  </a:rPr>
                  <a:t>the mean </a:t>
                </a:r>
                <a:r>
                  <a:rPr lang="en-US" sz="2400" dirty="0">
                    <a:solidFill>
                      <a:schemeClr val="tx1"/>
                    </a:solidFill>
                  </a:rPr>
                  <a:t>relating to the linear </a:t>
                </a:r>
                <a:r>
                  <a:rPr lang="en-US" sz="2400" dirty="0" smtClean="0">
                    <a:solidFill>
                      <a:schemeClr val="tx1"/>
                    </a:solidFill>
                  </a:rPr>
                  <a:t>regression term </a:t>
                </a:r>
                <a:r>
                  <a:rPr lang="en-US" sz="2400" dirty="0">
                    <a:solidFill>
                      <a:schemeClr val="tx1"/>
                    </a:solidFill>
                  </a:rPr>
                  <a:t>through the </a:t>
                </a:r>
                <a:r>
                  <a:rPr lang="en-US" sz="2400" i="1" dirty="0">
                    <a:solidFill>
                      <a:schemeClr val="tx1"/>
                    </a:solidFill>
                  </a:rPr>
                  <a:t>log</a:t>
                </a:r>
                <a:r>
                  <a:rPr lang="en-US" sz="2400" dirty="0">
                    <a:solidFill>
                      <a:schemeClr val="tx1"/>
                    </a:solidFill>
                  </a:rPr>
                  <a:t> link function</a:t>
                </a:r>
              </a:p>
              <a:p>
                <a:pPr algn="l"/>
                <a14:m>
                  <m:oMath xmlns:m="http://schemas.openxmlformats.org/officeDocument/2006/math">
                    <m:r>
                      <a:rPr lang="en-US" sz="2400" b="0" i="1" smtClean="0">
                        <a:solidFill>
                          <a:schemeClr val="tx1"/>
                        </a:solidFill>
                        <a:latin typeface="Cambria Math" panose="02040503050406030204" pitchFamily="18" charset="0"/>
                      </a:rPr>
                      <m:t>               </m:t>
                    </m:r>
                    <m:func>
                      <m:funcPr>
                        <m:ctrlPr>
                          <a:rPr lang="en-US" sz="2400" b="0" i="1" smtClean="0">
                            <a:solidFill>
                              <a:schemeClr val="tx1"/>
                            </a:solidFill>
                            <a:latin typeface="Cambria Math"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charset="0"/>
                              </a:rPr>
                            </m:ctrlPr>
                          </m:dPr>
                          <m:e>
                            <m:r>
                              <a:rPr lang="en-US" sz="2400" b="0" i="1" smtClean="0">
                                <a:solidFill>
                                  <a:schemeClr val="tx1"/>
                                </a:solidFill>
                                <a:latin typeface="Cambria Math" panose="02040503050406030204" pitchFamily="18" charset="0"/>
                                <a:ea typeface="Cambria Math" panose="02040503050406030204" pitchFamily="18" charset="0"/>
                              </a:rPr>
                              <m:t>𝜆</m:t>
                            </m:r>
                          </m:e>
                        </m:d>
                      </m:e>
                    </m:func>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𝑘</m:t>
                            </m:r>
                          </m:sub>
                        </m:sSub>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Sub>
                  </m:oMath>
                </a14:m>
                <a:r>
                  <a:rPr lang="en-US" sz="2400" dirty="0">
                    <a:solidFill>
                      <a:schemeClr val="tx1"/>
                    </a:solidFill>
                  </a:rPr>
                  <a:t>.      </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07195" y="1234359"/>
                <a:ext cx="11347484" cy="4055498"/>
              </a:xfrm>
              <a:blipFill rotWithShape="1">
                <a:blip r:embed="rId2"/>
                <a:stretch>
                  <a:fillRect l="-752" t="-1201" b="-195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2506749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E2D6A-EB0F-4F67-8847-35AECB8A3F6B}"/>
              </a:ext>
            </a:extLst>
          </p:cNvPr>
          <p:cNvSpPr>
            <a:spLocks noGrp="1"/>
          </p:cNvSpPr>
          <p:nvPr>
            <p:ph type="ctrTitle"/>
          </p:nvPr>
        </p:nvSpPr>
        <p:spPr>
          <a:xfrm>
            <a:off x="731017" y="458922"/>
            <a:ext cx="10527128" cy="669925"/>
          </a:xfrm>
        </p:spPr>
        <p:txBody>
          <a:bodyPr>
            <a:normAutofit/>
          </a:bodyPr>
          <a:lstStyle/>
          <a:p>
            <a:r>
              <a:rPr lang="en-US" sz="3200" dirty="0" smtClean="0"/>
              <a:t>POISSON REGRESSION MODEL: THEORY (CONT.)</a:t>
            </a:r>
            <a:endParaRPr lang="en-US" sz="32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447558" y="1316356"/>
                <a:ext cx="11744447" cy="5189410"/>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 </a:t>
                </a:r>
                <a:r>
                  <a:rPr lang="en-US" sz="2600" dirty="0" smtClean="0">
                    <a:solidFill>
                      <a:schemeClr val="tx1"/>
                    </a:solidFill>
                  </a:rPr>
                  <a:t>The fitted </a:t>
                </a:r>
                <a:r>
                  <a:rPr lang="en-US" sz="2600" dirty="0">
                    <a:solidFill>
                      <a:schemeClr val="tx1"/>
                    </a:solidFill>
                  </a:rPr>
                  <a:t>model is </a:t>
                </a:r>
                <a14:m>
                  <m:oMath xmlns:m="http://schemas.openxmlformats.org/officeDocument/2006/math">
                    <m:acc>
                      <m:accPr>
                        <m:chr m:val="̂"/>
                        <m:ctrlPr>
                          <a:rPr lang="en-US" sz="2400" b="0" i="1" smtClean="0">
                            <a:solidFill>
                              <a:schemeClr val="tx1"/>
                            </a:solidFill>
                            <a:latin typeface="Cambria Math" charset="0"/>
                          </a:rPr>
                        </m:ctrlPr>
                      </m:accPr>
                      <m:e>
                        <m:r>
                          <a:rPr lang="en-US" sz="2400" b="0" i="1" smtClean="0">
                            <a:solidFill>
                              <a:schemeClr val="tx1"/>
                            </a:solidFill>
                            <a:latin typeface="Cambria Math" panose="02040503050406030204" pitchFamily="18" charset="0"/>
                            <a:ea typeface="Cambria Math" panose="02040503050406030204" pitchFamily="18" charset="0"/>
                          </a:rPr>
                          <m:t>𝜆</m:t>
                        </m:r>
                      </m:e>
                    </m:acc>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charset="0"/>
                          </a:rPr>
                        </m:ctrlPr>
                      </m:accPr>
                      <m:e>
                        <m:r>
                          <a:rPr lang="en-US" sz="2400" b="0" i="1" smtClean="0">
                            <a:solidFill>
                              <a:schemeClr val="tx1"/>
                            </a:solidFill>
                            <a:latin typeface="Cambria Math" panose="02040503050406030204" pitchFamily="18" charset="0"/>
                          </a:rPr>
                          <m:t>𝐸</m:t>
                        </m:r>
                      </m:e>
                    </m:acc>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d>
                      <m:dPr>
                        <m:ctrlPr>
                          <a:rPr lang="en-US" sz="2400" b="0" i="1" smtClean="0">
                            <a:solidFill>
                              <a:schemeClr val="tx1"/>
                            </a:solidFill>
                            <a:latin typeface="Cambria Math" charset="0"/>
                          </a:rPr>
                        </m:ctrlPr>
                      </m:dPr>
                      <m:e>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
                          <m:sSubPr>
                            <m:ctrlPr>
                              <a:rPr lang="en-US" sz="2400" i="1">
                                <a:solidFill>
                                  <a:schemeClr val="tx1"/>
                                </a:solidFill>
                                <a:latin typeface="Cambria Math"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𝑘</m:t>
                            </m:r>
                          </m:sub>
                        </m:sSub>
                      </m:e>
                    </m:d>
                    <m:r>
                      <a:rPr lang="en-US" sz="2400" b="0" i="1" smtClean="0">
                        <a:solidFill>
                          <a:schemeClr val="tx1"/>
                        </a:solidFill>
                        <a:latin typeface="Cambria Math" panose="02040503050406030204" pitchFamily="18" charset="0"/>
                      </a:rPr>
                      <m:t>.</m:t>
                    </m:r>
                  </m:oMath>
                </a14:m>
                <a:endParaRPr lang="en-US" sz="2400" dirty="0">
                  <a:solidFill>
                    <a:schemeClr val="tx1"/>
                  </a:solidFill>
                </a:endParaRPr>
              </a:p>
              <a:p>
                <a:pPr marL="342900" indent="-342900" algn="l">
                  <a:buFont typeface="Wingdings" panose="05000000000000000000" pitchFamily="2" charset="2"/>
                  <a:buChar char="q"/>
                </a:pPr>
                <a:endParaRPr lang="en-US" sz="800" dirty="0">
                  <a:solidFill>
                    <a:schemeClr val="tx1"/>
                  </a:solidFill>
                </a:endParaRPr>
              </a:p>
              <a:p>
                <a:pPr marL="342900" indent="-342900" algn="l">
                  <a:buFont typeface="Wingdings" panose="05000000000000000000" pitchFamily="2" charset="2"/>
                  <a:buChar char="q"/>
                </a:pPr>
                <a:r>
                  <a:rPr lang="en-US" sz="2600" dirty="0">
                    <a:solidFill>
                      <a:schemeClr val="tx1"/>
                    </a:solidFill>
                  </a:rPr>
                  <a:t>Prediction:   </a:t>
                </a:r>
                <a14:m>
                  <m:oMath xmlns:m="http://schemas.openxmlformats.org/officeDocument/2006/math">
                    <m:sSup>
                      <m:sSupPr>
                        <m:ctrlPr>
                          <a:rPr lang="en-US" sz="2400" i="1" smtClean="0">
                            <a:solidFill>
                              <a:schemeClr val="tx1"/>
                            </a:solidFill>
                            <a:latin typeface="Cambria Math" charset="0"/>
                          </a:rPr>
                        </m:ctrlPr>
                      </m:sSupPr>
                      <m:e>
                        <m:r>
                          <a:rPr lang="en-US" sz="2400" i="1">
                            <a:solidFill>
                              <a:schemeClr val="tx1"/>
                            </a:solidFill>
                            <a:latin typeface="Cambria Math" panose="02040503050406030204" pitchFamily="18" charset="0"/>
                          </a:rPr>
                          <m:t>𝑦</m:t>
                        </m:r>
                      </m:e>
                      <m:sup>
                        <m:r>
                          <a:rPr lang="en-US" sz="2400" i="1">
                            <a:solidFill>
                              <a:schemeClr val="tx1"/>
                            </a:solidFill>
                            <a:latin typeface="Cambria Math" panose="02040503050406030204" pitchFamily="18" charset="0"/>
                          </a:rPr>
                          <m:t>0</m:t>
                        </m:r>
                      </m:sup>
                    </m:sSup>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𝐸𝑥𝑝</m:t>
                    </m:r>
                    <m:r>
                      <a:rPr lang="en-US" sz="2400" i="0" smtClean="0">
                        <a:solidFill>
                          <a:schemeClr val="tx1"/>
                        </a:solidFill>
                        <a:latin typeface="Cambria Math" panose="02040503050406030204" pitchFamily="18" charset="0"/>
                      </a:rPr>
                      <m:t> </m:t>
                    </m:r>
                  </m:oMath>
                </a14:m>
                <a:r>
                  <a:rPr lang="en-US" sz="2400" dirty="0">
                    <a:solidFill>
                      <a:schemeClr val="tx1"/>
                    </a:solidFill>
                  </a:rPr>
                  <a:t>(</a:t>
                </a:r>
                <a14:m>
                  <m:oMath xmlns:m="http://schemas.openxmlformats.org/officeDocument/2006/math">
                    <m:sSub>
                      <m:sSubPr>
                        <m:ctrlPr>
                          <a:rPr lang="en-US" sz="2400" i="1" smtClean="0">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a:ea typeface="Cambria Math"/>
                              </a:rPr>
                              <m:t>𝛽</m:t>
                            </m:r>
                          </m:e>
                        </m:acc>
                      </m:e>
                      <m:sub>
                        <m:r>
                          <a:rPr lang="en-US" sz="2400" b="0" i="1" smtClean="0">
                            <a:solidFill>
                              <a:schemeClr val="tx1"/>
                            </a:solidFill>
                            <a:latin typeface="Cambria Math"/>
                          </a:rPr>
                          <m:t>0</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rPr>
                          <m:t>1</m:t>
                        </m:r>
                      </m:sub>
                    </m:sSub>
                    <m:sSubSup>
                      <m:sSubSupPr>
                        <m:ctrlPr>
                          <a:rPr lang="en-US" sz="2400" i="1">
                            <a:solidFill>
                              <a:schemeClr val="tx1"/>
                            </a:solidFill>
                            <a:latin typeface="Cambria Math"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0</m:t>
                        </m:r>
                      </m:sup>
                    </m:sSubSup>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𝑘</m:t>
                        </m:r>
                      </m:sub>
                    </m:sSub>
                    <m:sSubSup>
                      <m:sSubSupPr>
                        <m:ctrlPr>
                          <a:rPr lang="en-US" sz="2400" i="1">
                            <a:solidFill>
                              <a:schemeClr val="tx1"/>
                            </a:solidFill>
                            <a:latin typeface="Cambria Math" charset="0"/>
                          </a:rPr>
                        </m:ctrlPr>
                      </m:sSubSup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𝑘</m:t>
                        </m:r>
                      </m:sub>
                      <m:sup>
                        <m:r>
                          <a:rPr lang="en-US" sz="2400" i="1">
                            <a:solidFill>
                              <a:schemeClr val="tx1"/>
                            </a:solidFill>
                            <a:latin typeface="Cambria Math" panose="02040503050406030204" pitchFamily="18" charset="0"/>
                          </a:rPr>
                          <m:t>0</m:t>
                        </m:r>
                      </m:sup>
                    </m:sSubSup>
                  </m:oMath>
                </a14:m>
                <a:r>
                  <a:rPr lang="en-US" sz="2400" dirty="0">
                    <a:solidFill>
                      <a:schemeClr val="tx1"/>
                    </a:solidFill>
                  </a:rPr>
                  <a:t>)</a:t>
                </a:r>
                <a:r>
                  <a:rPr lang="en-US" sz="2400" i="1" dirty="0">
                    <a:solidFill>
                      <a:schemeClr val="tx1"/>
                    </a:solidFill>
                  </a:rPr>
                  <a:t>. </a:t>
                </a:r>
              </a:p>
              <a:p>
                <a:pPr marL="342900" indent="-342900" algn="l">
                  <a:buFont typeface="Wingdings" panose="05000000000000000000" pitchFamily="2" charset="2"/>
                  <a:buChar char="q"/>
                </a:pPr>
                <a:endParaRPr lang="en-US" sz="900" i="1" dirty="0">
                  <a:solidFill>
                    <a:schemeClr val="tx1"/>
                  </a:solidFill>
                </a:endParaRPr>
              </a:p>
              <a:p>
                <a:pPr marL="342900" indent="-342900" algn="l">
                  <a:buFont typeface="Wingdings" panose="05000000000000000000" pitchFamily="2" charset="2"/>
                  <a:buChar char="q"/>
                </a:pPr>
                <a:r>
                  <a:rPr lang="en-US" sz="2600" dirty="0">
                    <a:solidFill>
                      <a:schemeClr val="tx1"/>
                    </a:solidFill>
                  </a:rPr>
                  <a:t>Interpretation </a:t>
                </a:r>
                <a:r>
                  <a:rPr lang="en-US" sz="2600" dirty="0" smtClean="0">
                    <a:solidFill>
                      <a:schemeClr val="tx1"/>
                    </a:solidFill>
                  </a:rPr>
                  <a:t>of estimated regression coefficients</a:t>
                </a:r>
                <a:r>
                  <a:rPr lang="en-US" sz="2600" dirty="0">
                    <a:solidFill>
                      <a:schemeClr val="tx1"/>
                    </a:solidFill>
                  </a:rPr>
                  <a:t>:</a:t>
                </a:r>
              </a:p>
              <a:p>
                <a:pPr algn="l"/>
                <a:r>
                  <a:rPr lang="en-US" sz="2400" dirty="0">
                    <a:solidFill>
                      <a:schemeClr val="tx1"/>
                    </a:solidFill>
                  </a:rPr>
                  <a:t>     </a:t>
                </a:r>
                <a:r>
                  <a:rPr lang="en-US" sz="2400" dirty="0">
                    <a:solidFill>
                      <a:schemeClr val="tx1"/>
                    </a:solidFill>
                    <a:latin typeface="Bodoni MT Black" panose="02070A03080606020203" pitchFamily="18" charset="0"/>
                  </a:rPr>
                  <a:t>•  </a:t>
                </a:r>
                <a:r>
                  <a:rPr lang="en-US" sz="2400" dirty="0">
                    <a:solidFill>
                      <a:schemeClr val="tx1"/>
                    </a:solidFill>
                  </a:rPr>
                  <a:t>If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continuous, as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increases by one unit, the estimated </a:t>
                </a:r>
                <a:r>
                  <a:rPr lang="en-US" sz="2400" dirty="0" smtClean="0">
                    <a:solidFill>
                      <a:schemeClr val="tx1"/>
                    </a:solidFill>
                  </a:rPr>
                  <a:t>mean response</a:t>
                </a:r>
                <a:endParaRPr lang="en-US" sz="2400" dirty="0">
                  <a:solidFill>
                    <a:schemeClr val="tx1"/>
                  </a:solidFill>
                </a:endParaRPr>
              </a:p>
              <a:p>
                <a:pPr algn="l"/>
                <a:r>
                  <a:rPr lang="en-US" sz="2400" dirty="0">
                    <a:solidFill>
                      <a:schemeClr val="tx1"/>
                    </a:solidFill>
                  </a:rPr>
                  <a:t>         changes by   </a:t>
                </a:r>
                <a:r>
                  <a:rPr lang="en-US" sz="2200" dirty="0">
                    <a:solidFill>
                      <a:schemeClr val="tx1"/>
                    </a:solidFill>
                  </a:rPr>
                  <a:t> </a:t>
                </a:r>
                <a14:m>
                  <m:oMath xmlns:m="http://schemas.openxmlformats.org/officeDocument/2006/math">
                    <m:f>
                      <m:fPr>
                        <m:ctrlPr>
                          <a:rPr lang="en-US" sz="2400" i="1">
                            <a:solidFill>
                              <a:schemeClr val="tx1"/>
                            </a:solidFill>
                            <a:latin typeface="Cambria Math" charset="0"/>
                          </a:rPr>
                        </m:ctrlPr>
                      </m:fPr>
                      <m:num>
                        <m:sSub>
                          <m:sSubPr>
                            <m:ctrlPr>
                              <a:rPr lang="en-US" sz="2400" i="1">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num>
                      <m:den>
                        <m:sSub>
                          <m:sSubPr>
                            <m:ctrlPr>
                              <a:rPr lang="en-US" sz="2400" i="1">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d>
                      <m:dPr>
                        <m:ctrlPr>
                          <a:rPr lang="en-US" sz="2400" i="1">
                            <a:solidFill>
                              <a:schemeClr val="tx1"/>
                            </a:solidFill>
                            <a:latin typeface="Cambria Math" charset="0"/>
                          </a:rPr>
                        </m:ctrlPr>
                      </m:dPr>
                      <m:e>
                        <m:r>
                          <a:rPr lang="en-US" sz="2400" i="1">
                            <a:solidFill>
                              <a:schemeClr val="tx1"/>
                            </a:solidFill>
                            <a:latin typeface="Cambria Math" panose="02040503050406030204" pitchFamily="18" charset="0"/>
                          </a:rPr>
                          <m:t>𝐸𝑥𝑝</m:t>
                        </m:r>
                        <m:d>
                          <m:dPr>
                            <m:ctrlPr>
                              <a:rPr lang="en-US" sz="2400" i="1">
                                <a:solidFill>
                                  <a:schemeClr val="tx1"/>
                                </a:solidFill>
                                <a:latin typeface="Cambria Math" charset="0"/>
                              </a:rPr>
                            </m:ctrlPr>
                          </m:dPr>
                          <m:e>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ea typeface="Cambria Math" panose="02040503050406030204" pitchFamily="18" charset="0"/>
                      </a:rPr>
                      <m:t>∙100%.</m:t>
                    </m:r>
                  </m:oMath>
                </a14:m>
                <a:endParaRPr lang="en-US" sz="2400" dirty="0">
                  <a:solidFill>
                    <a:schemeClr val="tx1"/>
                  </a:solidFill>
                  <a:ea typeface="Cambria Math" panose="02040503050406030204" pitchFamily="18" charset="0"/>
                </a:endParaRPr>
              </a:p>
              <a:p>
                <a:pPr algn="l"/>
                <a:r>
                  <a:rPr lang="en-US" sz="2400" dirty="0">
                    <a:solidFill>
                      <a:schemeClr val="tx1"/>
                    </a:solidFill>
                    <a:latin typeface="Bodoni MT Black" panose="02070A03080606020203" pitchFamily="18" charset="0"/>
                  </a:rPr>
                  <a:t>   •  </a:t>
                </a:r>
                <a:r>
                  <a:rPr lang="en-US" sz="2400" dirty="0">
                    <a:solidFill>
                      <a:schemeClr val="tx1"/>
                    </a:solidFill>
                  </a:rPr>
                  <a:t>If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oMath>
                </a14:m>
                <a:r>
                  <a:rPr lang="en-US" sz="2400" dirty="0">
                    <a:solidFill>
                      <a:schemeClr val="tx1"/>
                    </a:solidFill>
                  </a:rPr>
                  <a:t> is </a:t>
                </a:r>
                <a:r>
                  <a:rPr lang="en-US" sz="2400" dirty="0" smtClean="0">
                    <a:solidFill>
                      <a:schemeClr val="tx1"/>
                    </a:solidFill>
                  </a:rPr>
                  <a:t>a 0 </a:t>
                </a:r>
                <a:r>
                  <a:rPr lang="en-US" sz="2400" dirty="0">
                    <a:solidFill>
                      <a:schemeClr val="tx1"/>
                    </a:solidFill>
                  </a:rPr>
                  <a:t>-1 variable, the ratio of estimated </a:t>
                </a:r>
                <a:r>
                  <a:rPr lang="en-US" sz="2400" dirty="0" smtClean="0">
                    <a:solidFill>
                      <a:schemeClr val="tx1"/>
                    </a:solidFill>
                  </a:rPr>
                  <a:t>mean responses </a:t>
                </a:r>
                <a:r>
                  <a:rPr lang="en-US" sz="2400" dirty="0">
                    <a:solidFill>
                      <a:schemeClr val="tx1"/>
                    </a:solidFill>
                  </a:rPr>
                  <a:t>for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=1</m:t>
                    </m:r>
                  </m:oMath>
                </a14:m>
                <a:r>
                  <a:rPr lang="en-US" sz="2400" dirty="0">
                    <a:solidFill>
                      <a:schemeClr val="tx1"/>
                    </a:solidFill>
                  </a:rPr>
                  <a:t> </a:t>
                </a:r>
                <a:r>
                  <a:rPr lang="en-US" sz="2400" dirty="0" smtClean="0">
                    <a:solidFill>
                      <a:schemeClr val="tx1"/>
                    </a:solidFill>
                  </a:rPr>
                  <a:t>and</a:t>
                </a:r>
                <a:endParaRPr lang="en-US" sz="2400" dirty="0">
                  <a:solidFill>
                    <a:schemeClr val="tx1"/>
                  </a:solidFill>
                </a:endParaRPr>
              </a:p>
              <a:p>
                <a:pPr algn="l"/>
                <a:r>
                  <a:rPr lang="en-US" sz="2400" dirty="0">
                    <a:solidFill>
                      <a:schemeClr val="tx1"/>
                    </a:solidFill>
                  </a:rPr>
                  <a:t>    </a:t>
                </a:r>
                <a:r>
                  <a:rPr lang="en-US" sz="2400" dirty="0" smtClean="0">
                    <a:solidFill>
                      <a:schemeClr val="tx1"/>
                    </a:solidFill>
                  </a:rPr>
                  <a:t>     </a:t>
                </a:r>
                <a14:m>
                  <m:oMath xmlns:m="http://schemas.openxmlformats.org/officeDocument/2006/math">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oMath>
                </a14:m>
                <a:r>
                  <a:rPr lang="en-US" sz="2400" dirty="0">
                    <a:solidFill>
                      <a:schemeClr val="tx1"/>
                    </a:solidFill>
                  </a:rPr>
                  <a:t>0 is    </a:t>
                </a:r>
                <a14:m>
                  <m:oMath xmlns:m="http://schemas.openxmlformats.org/officeDocument/2006/math">
                    <m:f>
                      <m:fPr>
                        <m:ctrlPr>
                          <a:rPr lang="en-US" sz="2400" i="1">
                            <a:solidFill>
                              <a:schemeClr val="tx1"/>
                            </a:solidFill>
                            <a:latin typeface="Cambria Math" charset="0"/>
                          </a:rPr>
                        </m:ctrlPr>
                      </m:fPr>
                      <m:num>
                        <m:sSub>
                          <m:sSubPr>
                            <m:ctrlPr>
                              <a:rPr lang="en-US" sz="2400" i="1">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𝑥</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=1</m:t>
                            </m:r>
                          </m:sub>
                        </m:sSub>
                      </m:num>
                      <m:den>
                        <m:sSub>
                          <m:sSubPr>
                            <m:ctrlPr>
                              <a:rPr lang="en-US" sz="2400" i="1">
                                <a:solidFill>
                                  <a:schemeClr val="tx1"/>
                                </a:solidFill>
                                <a:latin typeface="Cambria Math" charset="0"/>
                              </a:rPr>
                            </m:ctrlPr>
                          </m:sSubPr>
                          <m:e>
                            <m:acc>
                              <m:accPr>
                                <m:chr m:val="̂"/>
                                <m:ctrlPr>
                                  <a:rPr lang="en-US" sz="2400" i="1" smtClean="0">
                                    <a:solidFill>
                                      <a:schemeClr val="tx1"/>
                                    </a:solidFill>
                                    <a:latin typeface="Cambria Math" charset="0"/>
                                  </a:rPr>
                                </m:ctrlPr>
                              </m:accPr>
                              <m:e>
                                <m:r>
                                  <a:rPr lang="en-US" sz="2400" i="1" smtClean="0">
                                    <a:solidFill>
                                      <a:schemeClr val="tx1"/>
                                    </a:solidFill>
                                    <a:latin typeface="Cambria Math" panose="02040503050406030204" pitchFamily="18" charset="0"/>
                                    <a:ea typeface="Cambria Math" panose="02040503050406030204" pitchFamily="18" charset="0"/>
                                  </a:rPr>
                                  <m:t>𝜆</m:t>
                                </m:r>
                              </m:e>
                            </m:acc>
                          </m:e>
                          <m:sub>
                            <m:sSub>
                              <m:sSubPr>
                                <m:ctrlPr>
                                  <a:rPr lang="en-US" sz="2400" i="1">
                                    <a:solidFill>
                                      <a:schemeClr val="tx1"/>
                                    </a:solidFill>
                                    <a:latin typeface="Cambria Math" charset="0"/>
                                  </a:rPr>
                                </m:ctrlPr>
                              </m:sSubPr>
                              <m:e>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=0</m:t>
                            </m:r>
                          </m:sub>
                        </m:sSub>
                      </m:den>
                    </m:f>
                    <m:r>
                      <a:rPr lang="en-US" sz="2400" i="1">
                        <a:solidFill>
                          <a:schemeClr val="tx1"/>
                        </a:solidFill>
                        <a:latin typeface="Cambria Math" panose="02040503050406030204" pitchFamily="18" charset="0"/>
                        <a:ea typeface="Cambria Math" panose="02040503050406030204" pitchFamily="18" charset="0"/>
                      </a:rPr>
                      <m:t>∙</m:t>
                    </m:r>
                    <m:r>
                      <a:rPr lang="en-US" sz="2400">
                        <a:solidFill>
                          <a:schemeClr val="tx1"/>
                        </a:solidFill>
                        <a:latin typeface="Cambria Math" panose="02040503050406030204" pitchFamily="18" charset="0"/>
                        <a:ea typeface="Cambria Math" panose="02040503050406030204" pitchFamily="18" charset="0"/>
                      </a:rPr>
                      <m:t>100%=</m:t>
                    </m:r>
                    <m:r>
                      <a:rPr lang="en-US" sz="2400" i="1">
                        <a:solidFill>
                          <a:schemeClr val="tx1"/>
                        </a:solidFill>
                        <a:latin typeface="Cambria Math" panose="02040503050406030204" pitchFamily="18" charset="0"/>
                      </a:rPr>
                      <m:t>𝐸𝑥𝑝</m:t>
                    </m:r>
                    <m:d>
                      <m:dPr>
                        <m:ctrlPr>
                          <a:rPr lang="en-US" sz="2400" i="1">
                            <a:solidFill>
                              <a:schemeClr val="tx1"/>
                            </a:solidFill>
                            <a:latin typeface="Cambria Math" charset="0"/>
                          </a:rPr>
                        </m:ctrlPr>
                      </m:dPr>
                      <m:e>
                        <m:sSub>
                          <m:sSubPr>
                            <m:ctrlPr>
                              <a:rPr lang="en-US" sz="2400" i="1">
                                <a:solidFill>
                                  <a:schemeClr val="tx1"/>
                                </a:solidFill>
                                <a:latin typeface="Cambria Math" charset="0"/>
                              </a:rPr>
                            </m:ctrlPr>
                          </m:sSubPr>
                          <m:e>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ea typeface="Cambria Math" panose="02040503050406030204" pitchFamily="18" charset="0"/>
                                  </a:rPr>
                                  <m:t>𝛽</m:t>
                                </m:r>
                              </m:e>
                            </m:acc>
                          </m:e>
                          <m:sub>
                            <m:r>
                              <a:rPr lang="en-US" sz="2400" i="1">
                                <a:solidFill>
                                  <a:schemeClr val="tx1"/>
                                </a:solidFill>
                                <a:latin typeface="Cambria Math" panose="02040503050406030204" pitchFamily="18" charset="0"/>
                                <a:ea typeface="Cambria Math" panose="02040503050406030204" pitchFamily="18" charset="0"/>
                              </a:rPr>
                              <m:t>1</m:t>
                            </m:r>
                          </m:sub>
                        </m:sSub>
                      </m:e>
                    </m:d>
                    <m:r>
                      <a:rPr lang="en-US" sz="2400" i="1">
                        <a:solidFill>
                          <a:schemeClr val="tx1"/>
                        </a:solidFill>
                        <a:latin typeface="Cambria Math" panose="02040503050406030204" pitchFamily="18" charset="0"/>
                        <a:ea typeface="Cambria Math" panose="02040503050406030204" pitchFamily="18" charset="0"/>
                      </a:rPr>
                      <m:t>∙100%</m:t>
                    </m:r>
                  </m:oMath>
                </a14:m>
                <a:r>
                  <a:rPr lang="en-US" sz="2400" dirty="0">
                    <a:solidFill>
                      <a:schemeClr val="tx1"/>
                    </a:solidFill>
                    <a:ea typeface="Cambria Math" panose="02040503050406030204" pitchFamily="18" charset="0"/>
                  </a:rPr>
                  <a:t>.</a:t>
                </a:r>
              </a:p>
              <a:p>
                <a:pPr marL="342900" indent="-342900" algn="l">
                  <a:buFont typeface="Wingdings" panose="05000000000000000000" pitchFamily="2" charset="2"/>
                  <a:buChar char="q"/>
                </a:pPr>
                <a:endParaRPr lang="en-US" sz="2400" i="1" dirty="0"/>
              </a:p>
              <a:p>
                <a:pPr marL="342900" indent="-342900" algn="l">
                  <a:buFont typeface="Wingdings" panose="05000000000000000000" pitchFamily="2" charset="2"/>
                  <a:buChar char="q"/>
                </a:pPr>
                <a:endParaRPr lang="en-US" sz="2400" i="1" dirty="0"/>
              </a:p>
              <a:p>
                <a:endParaRPr lang="en-US" sz="2400" i="1" dirty="0"/>
              </a:p>
              <a:p>
                <a:pPr marL="342900" indent="-342900">
                  <a:buFont typeface="Wingdings" panose="05000000000000000000" pitchFamily="2" charset="2"/>
                  <a:buChar char="q"/>
                </a:pPr>
                <a:endParaRPr lang="en-US" sz="1600" dirty="0">
                  <a:solidFill>
                    <a:schemeClr val="bg2">
                      <a:lumMod val="75000"/>
                    </a:schemeClr>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447558" y="1316356"/>
                <a:ext cx="11744447" cy="5189410"/>
              </a:xfrm>
              <a:blipFill rotWithShape="1">
                <a:blip r:embed="rId2"/>
                <a:stretch>
                  <a:fillRect l="-778" t="-8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25566550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865402" y="604846"/>
            <a:ext cx="3076295" cy="5308599"/>
          </a:xfrm>
        </p:spPr>
        <p:txBody>
          <a:bodyPr>
            <a:normAutofit/>
          </a:bodyPr>
          <a:lstStyle/>
          <a:p>
            <a:r>
              <a:rPr lang="en-US" sz="3200" dirty="0">
                <a:solidFill>
                  <a:srgbClr val="FFFFFF"/>
                </a:solidFill>
              </a:rPr>
              <a:t>EXAMPLE: POISSON REGRESSION</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43</a:t>
            </a:fld>
            <a:endParaRPr lang="en-US" dirty="0"/>
          </a:p>
        </p:txBody>
      </p:sp>
      <p:sp>
        <p:nvSpPr>
          <p:cNvPr id="5" name="TextBox 4">
            <a:extLst>
              <a:ext uri="{FF2B5EF4-FFF2-40B4-BE49-F238E27FC236}">
                <a16:creationId xmlns:a16="http://schemas.microsoft.com/office/drawing/2014/main" xmlns="" id="{1104FC7D-41B2-4C50-8F4E-546885F4BEAB}"/>
              </a:ext>
            </a:extLst>
          </p:cNvPr>
          <p:cNvSpPr txBox="1"/>
          <p:nvPr/>
        </p:nvSpPr>
        <p:spPr>
          <a:xfrm>
            <a:off x="755903" y="1316735"/>
            <a:ext cx="10749541" cy="4062651"/>
          </a:xfrm>
          <a:prstGeom prst="rect">
            <a:avLst/>
          </a:prstGeom>
          <a:noFill/>
        </p:spPr>
        <p:txBody>
          <a:bodyPr wrap="square" rtlCol="0">
            <a:spAutoFit/>
          </a:bodyPr>
          <a:lstStyle/>
          <a:p>
            <a:pPr marL="342900" indent="-342900">
              <a:buFont typeface="Wingdings" panose="05000000000000000000" pitchFamily="2" charset="2"/>
              <a:buChar char="q"/>
            </a:pPr>
            <a:r>
              <a:rPr lang="en-US" sz="2600" dirty="0"/>
              <a:t>Number of days of hospital stay was recorded for 45 patients along with their gender, age, and history of chronical cardiac illness. </a:t>
            </a:r>
            <a:r>
              <a:rPr lang="en-US" sz="2600" dirty="0" smtClean="0"/>
              <a:t>The data are </a:t>
            </a:r>
            <a:r>
              <a:rPr lang="en-US" sz="2600" dirty="0" smtClean="0">
                <a:hlinkClick r:id="rId2" action="ppaction://hlinkfile"/>
              </a:rPr>
              <a:t>here</a:t>
            </a:r>
            <a:r>
              <a:rPr lang="en-US" sz="2600" dirty="0" smtClean="0"/>
              <a:t>.</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600" dirty="0" smtClean="0"/>
              <a:t>We fit the Poisson regression model.</a:t>
            </a:r>
          </a:p>
          <a:p>
            <a:endParaRPr lang="en-US" sz="2400" dirty="0" smtClean="0"/>
          </a:p>
          <a:p>
            <a:r>
              <a:rPr lang="en-US" sz="2200" dirty="0" err="1"/>
              <a:t>hospitalstay.data</a:t>
            </a:r>
            <a:r>
              <a:rPr lang="en-US" sz="2200" dirty="0"/>
              <a:t>&lt;- read.csv(file</a:t>
            </a:r>
            <a:r>
              <a:rPr lang="en-US" sz="2200" dirty="0" smtClean="0"/>
              <a:t>=“./PoissonExampleData.csv</a:t>
            </a:r>
            <a:r>
              <a:rPr lang="en-US" sz="2200" dirty="0"/>
              <a:t>", header=TRUE, </a:t>
            </a:r>
            <a:r>
              <a:rPr lang="en-US" sz="2200" dirty="0" err="1"/>
              <a:t>sep</a:t>
            </a:r>
            <a:r>
              <a:rPr lang="en-US" sz="2200" dirty="0"/>
              <a:t>=",")</a:t>
            </a:r>
          </a:p>
          <a:p>
            <a:endParaRPr lang="en-US" sz="2200" dirty="0"/>
          </a:p>
          <a:p>
            <a:r>
              <a:rPr lang="en-US" sz="2200" dirty="0" smtClean="0"/>
              <a:t>summary(</a:t>
            </a:r>
            <a:r>
              <a:rPr lang="en-US" sz="2200" dirty="0" err="1" smtClean="0"/>
              <a:t>fitted.model</a:t>
            </a:r>
            <a:r>
              <a:rPr lang="en-US" sz="2200" dirty="0"/>
              <a:t>&lt;- </a:t>
            </a:r>
            <a:r>
              <a:rPr lang="en-US" sz="2200" dirty="0" err="1"/>
              <a:t>glm</a:t>
            </a:r>
            <a:r>
              <a:rPr lang="en-US" sz="2200" dirty="0"/>
              <a:t>(days ~ gender + age + illness, </a:t>
            </a:r>
            <a:r>
              <a:rPr lang="en-US" sz="2200" dirty="0" smtClean="0"/>
              <a:t>data=</a:t>
            </a:r>
            <a:r>
              <a:rPr lang="en-US" sz="2200" dirty="0" err="1" smtClean="0"/>
              <a:t>hospitalstay.data</a:t>
            </a:r>
            <a:r>
              <a:rPr lang="en-US" sz="2200" dirty="0"/>
              <a:t>, family=</a:t>
            </a:r>
            <a:r>
              <a:rPr lang="en-US" sz="2200" dirty="0" err="1"/>
              <a:t>poisson</a:t>
            </a:r>
            <a:r>
              <a:rPr lang="en-US" sz="2200" dirty="0"/>
              <a:t>(link=log)))</a:t>
            </a:r>
          </a:p>
          <a:p>
            <a:endParaRPr lang="en-US" sz="2400" dirty="0"/>
          </a:p>
          <a:p>
            <a:endParaRPr lang="en-US" dirty="0"/>
          </a:p>
        </p:txBody>
      </p:sp>
      <p:sp>
        <p:nvSpPr>
          <p:cNvPr id="8"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a:t>
            </a:r>
            <a:endParaRPr lang="en-US" sz="3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445" y="4779262"/>
            <a:ext cx="6144483" cy="1533739"/>
          </a:xfrm>
          <a:prstGeom prst="rect">
            <a:avLst/>
          </a:prstGeom>
        </p:spPr>
      </p:pic>
      <p:sp>
        <p:nvSpPr>
          <p:cNvPr id="10" name="Oval 9"/>
          <p:cNvSpPr/>
          <p:nvPr/>
        </p:nvSpPr>
        <p:spPr>
          <a:xfrm>
            <a:off x="2962658" y="4962142"/>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2102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104FC7D-41B2-4C50-8F4E-546885F4BEAB}"/>
                  </a:ext>
                </a:extLst>
              </p:cNvPr>
              <p:cNvSpPr txBox="1"/>
              <p:nvPr/>
            </p:nvSpPr>
            <p:spPr>
              <a:xfrm>
                <a:off x="924718" y="1257128"/>
                <a:ext cx="9886519" cy="5129096"/>
              </a:xfrm>
              <a:prstGeom prst="rect">
                <a:avLst/>
              </a:prstGeom>
              <a:noFill/>
            </p:spPr>
            <p:txBody>
              <a:bodyPr wrap="square" rtlCol="0">
                <a:spAutoFit/>
              </a:bodyPr>
              <a:lstStyle/>
              <a:p>
                <a:endParaRPr lang="en-US" sz="800" dirty="0"/>
              </a:p>
              <a:p>
                <a:pPr marL="285750" indent="-285750">
                  <a:buFont typeface="Wingdings" panose="05000000000000000000" pitchFamily="2" charset="2"/>
                  <a:buChar char="q"/>
                </a:pPr>
                <a:r>
                  <a:rPr lang="en-US" sz="2600" dirty="0" smtClean="0"/>
                  <a:t> We write the fitted model as</a:t>
                </a:r>
              </a:p>
              <a:p>
                <a:endParaRPr lang="en-US" sz="2600" dirty="0"/>
              </a:p>
              <a:p>
                <a:r>
                  <a:rPr lang="en-US" sz="2000" dirty="0" smtClean="0"/>
                  <a:t>                  </a:t>
                </a:r>
                <a14:m>
                  <m:oMath xmlns:m="http://schemas.openxmlformats.org/officeDocument/2006/math">
                    <m:acc>
                      <m:accPr>
                        <m:chr m:val="̂"/>
                        <m:ctrlPr>
                          <a:rPr lang="en-US" sz="2400" b="0" i="1" smtClean="0">
                            <a:latin typeface="Cambria Math" charset="0"/>
                          </a:rPr>
                        </m:ctrlPr>
                      </m:accPr>
                      <m:e>
                        <m:r>
                          <a:rPr lang="en-US" sz="2400" b="0" i="1" smtClean="0">
                            <a:latin typeface="Cambria Math" panose="02040503050406030204" pitchFamily="18" charset="0"/>
                            <a:ea typeface="Cambria Math" panose="02040503050406030204" pitchFamily="18" charset="0"/>
                          </a:rPr>
                          <m:t>𝜆</m:t>
                        </m:r>
                      </m:e>
                    </m:acc>
                    <m:r>
                      <a:rPr lang="en-US" sz="2400" b="0" i="1" smtClean="0">
                        <a:latin typeface="Cambria Math" panose="02040503050406030204" pitchFamily="18" charset="0"/>
                      </a:rPr>
                      <m:t>=</m:t>
                    </m:r>
                    <m:r>
                      <a:rPr lang="en-US" sz="2400" b="0" i="1" smtClean="0">
                        <a:latin typeface="Cambria Math" panose="02040503050406030204" pitchFamily="18" charset="0"/>
                      </a:rPr>
                      <m:t>𝐸𝑥𝑝</m:t>
                    </m:r>
                    <m:d>
                      <m:dPr>
                        <m:ctrlPr>
                          <a:rPr lang="en-US" sz="2400" b="0" i="1" smtClean="0">
                            <a:latin typeface="Cambria Math" charset="0"/>
                          </a:rPr>
                        </m:ctrlPr>
                      </m:dPr>
                      <m:e>
                        <m:r>
                          <m:rPr>
                            <m:nor/>
                          </m:rPr>
                          <a:rPr lang="en-US" sz="2400" dirty="0"/>
                          <m:t>−0.8263+0.2264∗</m:t>
                        </m:r>
                        <m:r>
                          <m:rPr>
                            <m:nor/>
                          </m:rPr>
                          <a:rPr lang="en-US" sz="2400" dirty="0"/>
                          <m:t>male</m:t>
                        </m:r>
                        <m:r>
                          <m:rPr>
                            <m:nor/>
                          </m:rPr>
                          <a:rPr lang="en-US" sz="2400" dirty="0"/>
                          <m:t>+0.0205∗</m:t>
                        </m:r>
                        <m:r>
                          <m:rPr>
                            <m:nor/>
                          </m:rPr>
                          <a:rPr lang="en-US" sz="2400" dirty="0"/>
                          <m:t>age</m:t>
                        </m:r>
                        <m:r>
                          <m:rPr>
                            <m:nor/>
                          </m:rPr>
                          <a:rPr lang="en-US" sz="2400" dirty="0"/>
                          <m:t>+0.4477∗</m:t>
                        </m:r>
                        <m:r>
                          <m:rPr>
                            <m:nor/>
                          </m:rPr>
                          <a:rPr lang="en-US" sz="2400" dirty="0"/>
                          <m:t>illness</m:t>
                        </m:r>
                      </m:e>
                    </m:d>
                  </m:oMath>
                </a14:m>
                <a:r>
                  <a:rPr lang="en-US" sz="2400" dirty="0"/>
                  <a:t>.</a:t>
                </a:r>
              </a:p>
              <a:p>
                <a:endParaRPr lang="en-US" sz="800" dirty="0"/>
              </a:p>
              <a:p>
                <a:endParaRPr lang="en-US" sz="800" dirty="0" smtClean="0"/>
              </a:p>
              <a:p>
                <a:endParaRPr lang="en-US" sz="800" dirty="0"/>
              </a:p>
              <a:p>
                <a:endParaRPr lang="en-US" sz="800" dirty="0" smtClean="0"/>
              </a:p>
              <a:p>
                <a:endParaRPr lang="en-US" sz="800" dirty="0"/>
              </a:p>
              <a:p>
                <a:pPr marL="285750" indent="-285750">
                  <a:buFont typeface="Wingdings" panose="05000000000000000000" pitchFamily="2" charset="2"/>
                  <a:buChar char="q"/>
                </a:pPr>
                <a:r>
                  <a:rPr lang="en-US" sz="2600" dirty="0"/>
                  <a:t> </a:t>
                </a:r>
                <a:r>
                  <a:rPr lang="en-US" sz="2600" dirty="0" smtClean="0"/>
                  <a:t>We interpret the estimated </a:t>
                </a:r>
                <a:r>
                  <a:rPr lang="en-US" sz="2600" dirty="0"/>
                  <a:t>regression </a:t>
                </a:r>
                <a:r>
                  <a:rPr lang="en-US" sz="2600" dirty="0" smtClean="0"/>
                  <a:t>coefficients. For example,</a:t>
                </a:r>
              </a:p>
              <a:p>
                <a:endParaRPr lang="en-US" sz="1200" dirty="0" smtClean="0"/>
              </a:p>
              <a:p>
                <a:pPr marL="285750" indent="-285750">
                  <a:buFont typeface="Wingdings" panose="05000000000000000000" pitchFamily="2" charset="2"/>
                  <a:buChar char="q"/>
                </a:pPr>
                <a:endParaRPr lang="en-US" sz="800" dirty="0"/>
              </a:p>
              <a:p>
                <a:r>
                  <a:rPr lang="en-US" sz="2200" dirty="0" smtClean="0"/>
                  <a:t>     </a:t>
                </a:r>
                <a:r>
                  <a:rPr lang="en-US" sz="2200" dirty="0" smtClean="0">
                    <a:latin typeface="Segoe UI"/>
                    <a:ea typeface="Segoe UI"/>
                    <a:cs typeface="Segoe UI"/>
                  </a:rPr>
                  <a:t>●  </a:t>
                </a:r>
                <a:r>
                  <a:rPr lang="en-US" sz="2200" dirty="0" smtClean="0"/>
                  <a:t>The </a:t>
                </a:r>
                <a:r>
                  <a:rPr lang="en-US" sz="2200" dirty="0"/>
                  <a:t>e</a:t>
                </a:r>
                <a:r>
                  <a:rPr lang="en-US" sz="2200" dirty="0" smtClean="0"/>
                  <a:t>stimated </a:t>
                </a:r>
                <a:r>
                  <a:rPr lang="en-US" sz="2200" dirty="0"/>
                  <a:t>average length of hospital stay for males is </a:t>
                </a:r>
                <a:endParaRPr lang="en-US" sz="2200" dirty="0" smtClean="0"/>
              </a:p>
              <a:p>
                <a:r>
                  <a:rPr lang="en-US" sz="2200" dirty="0"/>
                  <a:t> </a:t>
                </a:r>
                <a:r>
                  <a:rPr lang="en-US" sz="2200" dirty="0" smtClean="0"/>
                  <a:t>          </a:t>
                </a:r>
                <a:r>
                  <a:rPr lang="en-US" sz="2200" dirty="0" err="1" smtClean="0"/>
                  <a:t>exp</a:t>
                </a:r>
                <a:r>
                  <a:rPr lang="en-US" sz="2200" dirty="0" smtClean="0"/>
                  <a:t>{0.2264</a:t>
                </a:r>
                <a:r>
                  <a:rPr lang="en-US" sz="2200" dirty="0"/>
                  <a:t>} · 100% = 125.41% of that for females</a:t>
                </a:r>
                <a:r>
                  <a:rPr lang="en-US" sz="2200" dirty="0" smtClean="0"/>
                  <a:t>.</a:t>
                </a:r>
              </a:p>
              <a:p>
                <a:endParaRPr lang="en-US" sz="1200" dirty="0"/>
              </a:p>
              <a:p>
                <a:r>
                  <a:rPr lang="en-US" sz="2200" dirty="0"/>
                  <a:t> </a:t>
                </a:r>
                <a:r>
                  <a:rPr lang="en-US" sz="2200" dirty="0" smtClean="0"/>
                  <a:t>   </a:t>
                </a:r>
                <a:r>
                  <a:rPr lang="en-US" sz="2200" dirty="0" smtClean="0">
                    <a:latin typeface="Segoe UI"/>
                    <a:ea typeface="Segoe UI"/>
                    <a:cs typeface="Segoe UI"/>
                  </a:rPr>
                  <a:t>●   </a:t>
                </a:r>
                <a:r>
                  <a:rPr lang="en-US" sz="2200" dirty="0" smtClean="0"/>
                  <a:t>For </a:t>
                </a:r>
                <a:r>
                  <a:rPr lang="en-US" sz="2200" dirty="0"/>
                  <a:t>a one-year increase in patient's age, the estimated average number </a:t>
                </a:r>
                <a:endParaRPr lang="en-US" sz="2200" dirty="0" smtClean="0"/>
              </a:p>
              <a:p>
                <a:r>
                  <a:rPr lang="en-US" sz="2200" dirty="0"/>
                  <a:t> </a:t>
                </a:r>
                <a:r>
                  <a:rPr lang="en-US" sz="2200" dirty="0" smtClean="0"/>
                  <a:t>          of </a:t>
                </a:r>
                <a:r>
                  <a:rPr lang="en-US" sz="2200" dirty="0"/>
                  <a:t>days </a:t>
                </a:r>
                <a:r>
                  <a:rPr lang="en-US" sz="2200" dirty="0" smtClean="0"/>
                  <a:t>of hospital </a:t>
                </a:r>
                <a:r>
                  <a:rPr lang="en-US" sz="2200" dirty="0"/>
                  <a:t>stay increases by (exp{0.0205}−1)·100% = 2.07%. </a:t>
                </a:r>
                <a:endParaRPr lang="en-US" sz="2200" dirty="0" smtClean="0"/>
              </a:p>
              <a:p>
                <a:endParaRPr lang="en-US" sz="2000" dirty="0"/>
              </a:p>
              <a:p>
                <a:pPr marL="285750" indent="-285750">
                  <a:buFont typeface="Wingdings" panose="05000000000000000000" pitchFamily="2" charset="2"/>
                  <a:buChar char="§"/>
                </a:pPr>
                <a:endParaRPr lang="en-US" sz="22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924718" y="1257128"/>
                <a:ext cx="9886519" cy="5129096"/>
              </a:xfrm>
              <a:prstGeom prst="rect">
                <a:avLst/>
              </a:prstGeom>
              <a:blipFill rotWithShape="1">
                <a:blip r:embed="rId2"/>
                <a:stretch>
                  <a:fillRect l="-9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 (CONT.)</a:t>
            </a:r>
            <a:endParaRPr lang="en-US" sz="3200" dirty="0"/>
          </a:p>
        </p:txBody>
      </p:sp>
    </p:spTree>
    <p:extLst>
      <p:ext uri="{BB962C8B-B14F-4D97-AF65-F5344CB8AC3E}">
        <p14:creationId xmlns:p14="http://schemas.microsoft.com/office/powerpoint/2010/main" val="22070437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104FC7D-41B2-4C50-8F4E-546885F4BEAB}"/>
                  </a:ext>
                </a:extLst>
              </p:cNvPr>
              <p:cNvSpPr txBox="1"/>
              <p:nvPr/>
            </p:nvSpPr>
            <p:spPr>
              <a:xfrm>
                <a:off x="924718" y="1257128"/>
                <a:ext cx="10333427" cy="4278094"/>
              </a:xfrm>
              <a:prstGeom prst="rect">
                <a:avLst/>
              </a:prstGeom>
              <a:noFill/>
            </p:spPr>
            <p:txBody>
              <a:bodyPr wrap="square" rtlCol="0">
                <a:spAutoFit/>
              </a:bodyPr>
              <a:lstStyle/>
              <a:p>
                <a:endParaRPr lang="en-US" sz="2000" dirty="0"/>
              </a:p>
              <a:p>
                <a:pPr marL="285750" indent="-285750">
                  <a:buFont typeface="Wingdings" panose="05000000000000000000" pitchFamily="2" charset="2"/>
                  <a:buChar char="q"/>
                </a:pPr>
                <a:r>
                  <a:rPr lang="en-US" sz="2600" dirty="0" smtClean="0"/>
                  <a:t>   The </a:t>
                </a:r>
                <a:r>
                  <a:rPr lang="en-US" sz="2600" dirty="0"/>
                  <a:t>predicted length of stay for a 55-year old male with no chronic cardiac illness is computed as </a:t>
                </a:r>
                <a:endParaRPr lang="en-US" sz="2600" dirty="0" smtClean="0"/>
              </a:p>
              <a:p>
                <a:endParaRPr lang="en-US" sz="2600" dirty="0"/>
              </a:p>
              <a:p>
                <a:r>
                  <a:rPr lang="en-US" sz="2400" dirty="0"/>
                  <a:t>                 </a:t>
                </a:r>
                <a14:m>
                  <m:oMath xmlns:m="http://schemas.openxmlformats.org/officeDocument/2006/math">
                    <m:sSup>
                      <m:sSupPr>
                        <m:ctrlPr>
                          <a:rPr lang="en-US" sz="2400" i="1">
                            <a:latin typeface="Cambria Math" charset="0"/>
                          </a:rPr>
                        </m:ctrlPr>
                      </m:sSupPr>
                      <m:e>
                        <m:r>
                          <a:rPr lang="en-US" sz="2400" i="1">
                            <a:latin typeface="Cambria Math" panose="02040503050406030204" pitchFamily="18" charset="0"/>
                          </a:rPr>
                          <m:t>𝑦</m:t>
                        </m:r>
                      </m:e>
                      <m:sup>
                        <m:r>
                          <a:rPr lang="en-US" sz="2400" i="1">
                            <a:latin typeface="Cambria Math" panose="02040503050406030204" pitchFamily="18" charset="0"/>
                          </a:rPr>
                          <m:t>0</m:t>
                        </m:r>
                      </m:sup>
                    </m:sSup>
                    <m:r>
                      <a:rPr lang="en-US" sz="2400" i="1">
                        <a:latin typeface="Cambria Math" panose="02040503050406030204" pitchFamily="18" charset="0"/>
                      </a:rPr>
                      <m:t>=</m:t>
                    </m:r>
                    <m:r>
                      <a:rPr lang="en-US" sz="2400" i="1">
                        <a:latin typeface="Cambria Math" panose="02040503050406030204" pitchFamily="18" charset="0"/>
                      </a:rPr>
                      <m:t>𝐸𝑥𝑝</m:t>
                    </m:r>
                    <m:d>
                      <m:dPr>
                        <m:ctrlPr>
                          <a:rPr lang="en-US" sz="2400" i="1">
                            <a:latin typeface="Cambria Math" charset="0"/>
                          </a:rPr>
                        </m:ctrlPr>
                      </m:dPr>
                      <m:e>
                        <m:r>
                          <m:rPr>
                            <m:nor/>
                          </m:rPr>
                          <a:rPr lang="en-US" sz="2400" dirty="0"/>
                          <m:t>−0.8263+0.2264+0.0205∗55</m:t>
                        </m:r>
                      </m:e>
                    </m:d>
                    <m:r>
                      <a:rPr lang="en-US" sz="2400" i="1">
                        <a:latin typeface="Cambria Math" panose="02040503050406030204" pitchFamily="18" charset="0"/>
                      </a:rPr>
                      <m:t>=1.6949</m:t>
                    </m:r>
                  </m:oMath>
                </a14:m>
                <a:r>
                  <a:rPr lang="en-US" sz="2400" dirty="0"/>
                  <a:t>.</a:t>
                </a:r>
              </a:p>
              <a:p>
                <a:endParaRPr lang="en-US" sz="2000" dirty="0" smtClean="0"/>
              </a:p>
              <a:p>
                <a:endParaRPr lang="en-US" sz="2000" dirty="0"/>
              </a:p>
              <a:p>
                <a:r>
                  <a:rPr lang="en-US" sz="2400" dirty="0"/>
                  <a:t>print(predict(</a:t>
                </a:r>
                <a:r>
                  <a:rPr lang="en-US" sz="2400" dirty="0" err="1"/>
                  <a:t>fitted.model</a:t>
                </a:r>
                <a:r>
                  <a:rPr lang="en-US" sz="2400" dirty="0"/>
                  <a:t>, </a:t>
                </a:r>
                <a:r>
                  <a:rPr lang="en-US" sz="2400" dirty="0" err="1"/>
                  <a:t>data.frame</a:t>
                </a:r>
                <a:r>
                  <a:rPr lang="en-US" sz="2400" dirty="0"/>
                  <a:t>(gender="M", age=55, illness="no"), </a:t>
                </a:r>
              </a:p>
              <a:p>
                <a:r>
                  <a:rPr lang="en-US" sz="2400" dirty="0"/>
                  <a:t>type="response</a:t>
                </a:r>
                <a:r>
                  <a:rPr lang="en-US" sz="2400" dirty="0" smtClean="0"/>
                  <a:t>"))</a:t>
                </a:r>
              </a:p>
              <a:p>
                <a:endParaRPr lang="en-US" sz="2400" dirty="0"/>
              </a:p>
              <a:p>
                <a:r>
                  <a:rPr lang="en-US" sz="2400" dirty="0"/>
                  <a:t>1.692066</a:t>
                </a:r>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924718" y="1257128"/>
                <a:ext cx="10333427" cy="4278094"/>
              </a:xfrm>
              <a:prstGeom prst="rect">
                <a:avLst/>
              </a:prstGeom>
              <a:blipFill rotWithShape="1">
                <a:blip r:embed="rId2"/>
                <a:stretch>
                  <a:fillRect l="-94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EXAMPLE (CONT.)</a:t>
            </a:r>
            <a:endParaRPr lang="en-US" sz="3200" dirty="0"/>
          </a:p>
        </p:txBody>
      </p:sp>
    </p:spTree>
    <p:extLst>
      <p:ext uri="{BB962C8B-B14F-4D97-AF65-F5344CB8AC3E}">
        <p14:creationId xmlns:p14="http://schemas.microsoft.com/office/powerpoint/2010/main" val="25693214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46</a:t>
            </a:fld>
            <a:endParaRPr lang="en-US" dirty="0"/>
          </a:p>
        </p:txBody>
      </p:sp>
      <p:sp>
        <p:nvSpPr>
          <p:cNvPr id="5" name="TextBox 4">
            <a:extLst>
              <a:ext uri="{FF2B5EF4-FFF2-40B4-BE49-F238E27FC236}">
                <a16:creationId xmlns:a16="http://schemas.microsoft.com/office/drawing/2014/main" xmlns="" xmlns:a14="http://schemas.microsoft.com/office/drawing/2010/main" xmlns:mc="http://schemas.openxmlformats.org/markup-compatibility/2006" id="{1104FC7D-41B2-4C50-8F4E-546885F4BEAB}"/>
              </a:ext>
            </a:extLst>
          </p:cNvPr>
          <p:cNvSpPr txBox="1"/>
          <p:nvPr/>
        </p:nvSpPr>
        <p:spPr>
          <a:xfrm>
            <a:off x="924718" y="1128847"/>
            <a:ext cx="10621106" cy="5447645"/>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A </a:t>
            </a:r>
            <a:r>
              <a:rPr lang="en-US" sz="2800" dirty="0"/>
              <a:t>large automobile insurance company is studying the relation</a:t>
            </a:r>
          </a:p>
          <a:p>
            <a:r>
              <a:rPr lang="en-US" sz="2800" dirty="0"/>
              <a:t>between the total number of auto accidents (including minor) that</a:t>
            </a:r>
          </a:p>
          <a:p>
            <a:r>
              <a:rPr lang="en-US" sz="2800" dirty="0"/>
              <a:t>a policyholder had caused, and the policyholder's gender, age, and </a:t>
            </a:r>
            <a:r>
              <a:rPr lang="en-US" sz="2800" dirty="0" smtClean="0"/>
              <a:t>total number </a:t>
            </a:r>
            <a:r>
              <a:rPr lang="en-US" sz="2800" dirty="0"/>
              <a:t>of miles driven (in thousands). The data for 45 randomly </a:t>
            </a:r>
            <a:r>
              <a:rPr lang="en-US" sz="2800" dirty="0" smtClean="0"/>
              <a:t>chosen policyholders </a:t>
            </a:r>
            <a:r>
              <a:rPr lang="en-US" sz="2800" dirty="0"/>
              <a:t>are given </a:t>
            </a:r>
            <a:r>
              <a:rPr lang="en-US" sz="2800" dirty="0" smtClean="0">
                <a:hlinkClick r:id="rId2" action="ppaction://hlinkfile"/>
              </a:rPr>
              <a:t>here</a:t>
            </a:r>
            <a:r>
              <a:rPr lang="en-US" sz="2800" dirty="0" smtClean="0"/>
              <a:t>.</a:t>
            </a:r>
          </a:p>
          <a:p>
            <a:endParaRPr lang="en-US" sz="2800" dirty="0"/>
          </a:p>
          <a:p>
            <a:pPr marL="514350" indent="-514350">
              <a:buAutoNum type="arabicParenBoth"/>
            </a:pPr>
            <a:r>
              <a:rPr lang="en-US" sz="2800" dirty="0" smtClean="0"/>
              <a:t>Write down the fitted Poisson regression model.</a:t>
            </a:r>
          </a:p>
          <a:p>
            <a:pPr marL="514350" indent="-514350">
              <a:buAutoNum type="arabicParenBoth"/>
            </a:pPr>
            <a:r>
              <a:rPr lang="en-US" sz="2800" dirty="0" smtClean="0"/>
              <a:t>Interpret estimated regression coefficients.</a:t>
            </a:r>
          </a:p>
          <a:p>
            <a:r>
              <a:rPr lang="en-US" sz="2800" dirty="0" smtClean="0"/>
              <a:t>(3) Give </a:t>
            </a:r>
            <a:r>
              <a:rPr lang="en-US" sz="2800" dirty="0"/>
              <a:t>a predicted value of the total number of auto accidents caused </a:t>
            </a:r>
            <a:endParaRPr lang="en-US" sz="2800" dirty="0" smtClean="0"/>
          </a:p>
          <a:p>
            <a:r>
              <a:rPr lang="en-US" sz="2800" dirty="0"/>
              <a:t> </a:t>
            </a:r>
            <a:r>
              <a:rPr lang="en-US" sz="2800" dirty="0" smtClean="0"/>
              <a:t>     by a </a:t>
            </a:r>
            <a:r>
              <a:rPr lang="en-US" sz="2800" dirty="0"/>
              <a:t>35-year-old woman who has driven a total of one hundred </a:t>
            </a:r>
            <a:endParaRPr lang="en-US" sz="2800" dirty="0" smtClean="0"/>
          </a:p>
          <a:p>
            <a:r>
              <a:rPr lang="en-US" sz="2800" dirty="0"/>
              <a:t> </a:t>
            </a:r>
            <a:r>
              <a:rPr lang="en-US" sz="2800" dirty="0" smtClean="0"/>
              <a:t>     thousand </a:t>
            </a:r>
            <a:r>
              <a:rPr lang="en-US" sz="2800" dirty="0"/>
              <a:t>miles.</a:t>
            </a:r>
            <a:endParaRPr lang="en-US" sz="2600" dirty="0" smtClean="0"/>
          </a:p>
          <a:p>
            <a:endParaRPr lang="en-US" sz="2600" dirty="0"/>
          </a:p>
          <a:p>
            <a:pPr marL="285750" indent="-285750">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a:t>
            </a:r>
            <a:endParaRPr lang="en-US" sz="3200" dirty="0"/>
          </a:p>
        </p:txBody>
      </p:sp>
    </p:spTree>
    <p:extLst>
      <p:ext uri="{BB962C8B-B14F-4D97-AF65-F5344CB8AC3E}">
        <p14:creationId xmlns:p14="http://schemas.microsoft.com/office/powerpoint/2010/main" val="1987676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5" name="TextBox 4">
            <a:extLst>
              <a:ext uri="{FF2B5EF4-FFF2-40B4-BE49-F238E27FC236}">
                <a16:creationId xmlns:a16="http://schemas.microsoft.com/office/drawing/2014/main" xmlns="" xmlns:a14="http://schemas.microsoft.com/office/drawing/2010/main" xmlns:mc="http://schemas.openxmlformats.org/markup-compatibility/2006" id="{1104FC7D-41B2-4C50-8F4E-546885F4BEAB}"/>
              </a:ext>
            </a:extLst>
          </p:cNvPr>
          <p:cNvSpPr txBox="1"/>
          <p:nvPr/>
        </p:nvSpPr>
        <p:spPr>
          <a:xfrm>
            <a:off x="621792" y="1128847"/>
            <a:ext cx="10924032" cy="4585871"/>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We fit the Poisson regression model</a:t>
            </a:r>
          </a:p>
          <a:p>
            <a:endParaRPr lang="en-US" sz="2800" dirty="0"/>
          </a:p>
          <a:p>
            <a:r>
              <a:rPr lang="en-US" sz="2400" dirty="0" err="1"/>
              <a:t>insurance.data</a:t>
            </a:r>
            <a:r>
              <a:rPr lang="en-US" sz="2400" dirty="0"/>
              <a:t>&lt;- read.csv(file</a:t>
            </a:r>
            <a:r>
              <a:rPr lang="en-US" sz="2400" dirty="0" smtClean="0"/>
              <a:t>=“./PoissonExerciseData.csv</a:t>
            </a:r>
            <a:r>
              <a:rPr lang="en-US" sz="2400" dirty="0"/>
              <a:t>", header=TRUE, </a:t>
            </a:r>
            <a:r>
              <a:rPr lang="en-US" sz="2400" dirty="0" err="1"/>
              <a:t>sep</a:t>
            </a:r>
            <a:r>
              <a:rPr lang="en-US" sz="2400" dirty="0"/>
              <a:t>=",")</a:t>
            </a:r>
          </a:p>
          <a:p>
            <a:endParaRPr lang="en-US" sz="2400" dirty="0" smtClean="0"/>
          </a:p>
          <a:p>
            <a:r>
              <a:rPr lang="en-US" sz="2400" dirty="0" smtClean="0"/>
              <a:t>summary(</a:t>
            </a:r>
            <a:r>
              <a:rPr lang="en-US" sz="2400" dirty="0" err="1" smtClean="0"/>
              <a:t>fitted.model</a:t>
            </a:r>
            <a:r>
              <a:rPr lang="en-US" sz="2400" dirty="0"/>
              <a:t>&lt;- </a:t>
            </a:r>
            <a:r>
              <a:rPr lang="en-US" sz="2400" dirty="0" err="1" smtClean="0"/>
              <a:t>glm</a:t>
            </a:r>
            <a:r>
              <a:rPr lang="en-US" sz="2400" dirty="0" smtClean="0"/>
              <a:t>(</a:t>
            </a:r>
            <a:r>
              <a:rPr lang="en-US" sz="2400" dirty="0" err="1" smtClean="0"/>
              <a:t>accidents~gender+age+miles</a:t>
            </a:r>
            <a:r>
              <a:rPr lang="en-US" sz="2400" dirty="0" smtClean="0"/>
              <a:t>, data=</a:t>
            </a:r>
            <a:r>
              <a:rPr lang="en-US" sz="2400" dirty="0" err="1" smtClean="0"/>
              <a:t>insurance.data</a:t>
            </a:r>
            <a:r>
              <a:rPr lang="en-US" sz="2400" dirty="0"/>
              <a:t>, family=</a:t>
            </a:r>
            <a:r>
              <a:rPr lang="en-US" sz="2400" dirty="0" err="1"/>
              <a:t>poisson</a:t>
            </a:r>
            <a:r>
              <a:rPr lang="en-US" sz="2400" dirty="0"/>
              <a:t>(link=log)))</a:t>
            </a:r>
            <a:endParaRPr lang="en-US" sz="2400" dirty="0" smtClean="0"/>
          </a:p>
          <a:p>
            <a:endParaRPr lang="en-US" sz="2800" dirty="0" smtClean="0"/>
          </a:p>
          <a:p>
            <a:endParaRPr lang="en-US" sz="2800" dirty="0"/>
          </a:p>
          <a:p>
            <a:endParaRPr lang="en-US" sz="2800" dirty="0" smtClean="0"/>
          </a:p>
          <a:p>
            <a:endParaRPr lang="en-US" sz="2800" dirty="0" smtClean="0"/>
          </a:p>
          <a:p>
            <a:endParaRPr lang="en-US" sz="2800" dirty="0" smtClean="0"/>
          </a:p>
        </p:txBody>
      </p:sp>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15" y="3865617"/>
            <a:ext cx="6058746" cy="1505160"/>
          </a:xfrm>
          <a:prstGeom prst="rect">
            <a:avLst/>
          </a:prstGeom>
        </p:spPr>
      </p:pic>
      <p:sp>
        <p:nvSpPr>
          <p:cNvPr id="7" name="Oval 6"/>
          <p:cNvSpPr/>
          <p:nvPr/>
        </p:nvSpPr>
        <p:spPr>
          <a:xfrm>
            <a:off x="3938018" y="4045480"/>
            <a:ext cx="1426464" cy="1565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460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48</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104FC7D-41B2-4C50-8F4E-546885F4BEAB}"/>
                  </a:ext>
                </a:extLst>
              </p:cNvPr>
              <p:cNvSpPr txBox="1"/>
              <p:nvPr/>
            </p:nvSpPr>
            <p:spPr>
              <a:xfrm>
                <a:off x="621792" y="1128847"/>
                <a:ext cx="10924032" cy="4852098"/>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The fitted model is</a:t>
                </a:r>
              </a:p>
              <a:p>
                <a:endParaRPr lang="en-US" sz="2800" dirty="0"/>
              </a:p>
              <a:p>
                <a:r>
                  <a:rPr lang="en-US" sz="2400" dirty="0" smtClean="0">
                    <a:latin typeface="Cambria Math" panose="02040503050406030204" pitchFamily="18" charset="0"/>
                    <a:ea typeface="Cambria Math" panose="02040503050406030204" pitchFamily="18" charset="0"/>
                  </a:rPr>
                  <a:t>        </a:t>
                </a:r>
                <a14:m>
                  <m:oMath xmlns:m="http://schemas.openxmlformats.org/officeDocument/2006/math">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𝜆</m:t>
                        </m:r>
                      </m:e>
                    </m:ac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𝐸𝑥𝑝</m:t>
                    </m:r>
                    <m:d>
                      <m:dPr>
                        <m:ctrlPr>
                          <a:rPr lang="en-US" sz="2400" i="1">
                            <a:latin typeface="Cambria Math" charset="0"/>
                            <a:ea typeface="Cambria Math" panose="02040503050406030204" pitchFamily="18" charset="0"/>
                          </a:rPr>
                        </m:ctrlPr>
                      </m:dPr>
                      <m:e>
                        <m:r>
                          <m:rPr>
                            <m:nor/>
                          </m:rPr>
                          <a:rPr lang="en-US" sz="2400">
                            <a:latin typeface="Cambria Math" panose="02040503050406030204" pitchFamily="18" charset="0"/>
                            <a:ea typeface="Cambria Math" panose="02040503050406030204" pitchFamily="18" charset="0"/>
                          </a:rPr>
                          <m:t>0.4992</m:t>
                        </m:r>
                        <m:r>
                          <m:rPr>
                            <m:nor/>
                          </m:rPr>
                          <a:rPr lang="en-US" sz="2400" b="0" i="0" smtClean="0">
                            <a:latin typeface="Cambria Math" panose="02040503050406030204" pitchFamily="18" charset="0"/>
                            <a:ea typeface="Cambria Math" panose="02040503050406030204" pitchFamily="18" charset="0"/>
                          </a:rPr>
                          <m:t>+0.2640</m:t>
                        </m:r>
                        <m:r>
                          <a:rPr lang="en-US" sz="2400" i="1" dirty="0">
                            <a:latin typeface="Cambria Math" panose="02040503050406030204" pitchFamily="18" charset="0"/>
                            <a:ea typeface="Cambria Math" panose="02040503050406030204" pitchFamily="18" charset="0"/>
                          </a:rPr>
                          <m:t>∗</m:t>
                        </m:r>
                        <m:r>
                          <m:rPr>
                            <m:nor/>
                          </m:rPr>
                          <a:rPr lang="en-US" sz="2400" b="0" i="1" dirty="0" smtClean="0">
                            <a:latin typeface="Cambria Math" panose="02040503050406030204" pitchFamily="18" charset="0"/>
                            <a:ea typeface="Cambria Math" panose="02040503050406030204" pitchFamily="18" charset="0"/>
                          </a:rPr>
                          <m:t>m</m:t>
                        </m:r>
                        <m:r>
                          <m:rPr>
                            <m:nor/>
                          </m:rPr>
                          <a:rPr lang="en-US" sz="2400" b="0" i="1" smtClean="0">
                            <a:latin typeface="Cambria Math" panose="02040503050406030204" pitchFamily="18" charset="0"/>
                            <a:ea typeface="Cambria Math" panose="02040503050406030204" pitchFamily="18" charset="0"/>
                          </a:rPr>
                          <m:t>ale</m:t>
                        </m:r>
                        <m:r>
                          <m:rPr>
                            <m:nor/>
                          </m:rPr>
                          <a:rPr lang="en-US" sz="2400" b="0" i="0" smtClean="0">
                            <a:latin typeface="Cambria Math" panose="02040503050406030204" pitchFamily="18" charset="0"/>
                            <a:ea typeface="Cambria Math" panose="02040503050406030204" pitchFamily="18" charset="0"/>
                          </a:rPr>
                          <m:t> + 0.0152</m:t>
                        </m:r>
                        <m:r>
                          <a:rPr lang="en-US" sz="2400" i="1" dirty="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age</m:t>
                        </m:r>
                        <m:r>
                          <a:rPr lang="en-US" sz="2400" i="1" dirty="0">
                            <a:latin typeface="Cambria Math" panose="02040503050406030204" pitchFamily="18" charset="0"/>
                            <a:ea typeface="Cambria Math" panose="02040503050406030204" pitchFamily="18" charset="0"/>
                          </a:rPr>
                          <m:t>−0.00099∗</m:t>
                        </m:r>
                        <m:r>
                          <a:rPr lang="en-US" sz="2400" i="1" dirty="0">
                            <a:latin typeface="Cambria Math" panose="02040503050406030204" pitchFamily="18" charset="0"/>
                            <a:ea typeface="Cambria Math" panose="02040503050406030204" pitchFamily="18" charset="0"/>
                          </a:rPr>
                          <m:t>𝑚𝑖𝑙𝑒𝑠</m:t>
                        </m:r>
                      </m:e>
                    </m:d>
                  </m:oMath>
                </a14:m>
                <a:r>
                  <a:rPr lang="en-US" sz="2400" dirty="0">
                    <a:latin typeface="Cambria Math" panose="02040503050406030204" pitchFamily="18" charset="0"/>
                    <a:ea typeface="Cambria Math" panose="02040503050406030204" pitchFamily="18" charset="0"/>
                  </a:rPr>
                  <a:t>.</a:t>
                </a:r>
              </a:p>
              <a:p>
                <a:endParaRPr lang="en-US" sz="800" dirty="0"/>
              </a:p>
              <a:p>
                <a:endParaRPr lang="en-US" sz="800" dirty="0"/>
              </a:p>
              <a:p>
                <a:endParaRPr lang="en-US" sz="800" dirty="0"/>
              </a:p>
              <a:p>
                <a:endParaRPr lang="en-US" sz="800" dirty="0"/>
              </a:p>
              <a:p>
                <a:pPr marL="285750" indent="-285750">
                  <a:buFont typeface="Wingdings" panose="05000000000000000000" pitchFamily="2" charset="2"/>
                  <a:buChar char="q"/>
                </a:pPr>
                <a:r>
                  <a:rPr lang="en-US" sz="2600" dirty="0"/>
                  <a:t>  </a:t>
                </a:r>
                <a:r>
                  <a:rPr lang="en-US" sz="2600" dirty="0" smtClean="0"/>
                  <a:t>Interpret </a:t>
                </a:r>
                <a:r>
                  <a:rPr lang="en-US" sz="2600" dirty="0"/>
                  <a:t>the estimated regression coefficients. For example,</a:t>
                </a:r>
              </a:p>
              <a:p>
                <a:endParaRPr lang="en-US" sz="1200" dirty="0"/>
              </a:p>
              <a:p>
                <a:pPr marL="285750" indent="-285750">
                  <a:buFont typeface="Wingdings" panose="05000000000000000000" pitchFamily="2" charset="2"/>
                  <a:buChar char="q"/>
                </a:pPr>
                <a:endParaRPr lang="en-US" sz="1200" dirty="0"/>
              </a:p>
              <a:p>
                <a:r>
                  <a:rPr lang="en-US" sz="2400" dirty="0"/>
                  <a:t>     </a:t>
                </a:r>
                <a:r>
                  <a:rPr lang="en-US" sz="2400" dirty="0">
                    <a:latin typeface="Segoe UI"/>
                    <a:ea typeface="Segoe UI"/>
                    <a:cs typeface="Segoe UI"/>
                  </a:rPr>
                  <a:t>●  </a:t>
                </a:r>
                <a:r>
                  <a:rPr lang="en-US" sz="2400" dirty="0"/>
                  <a:t>The estimated average </a:t>
                </a:r>
                <a:r>
                  <a:rPr lang="en-US" sz="2400" dirty="0" smtClean="0"/>
                  <a:t>number of auto accidents for </a:t>
                </a:r>
                <a:r>
                  <a:rPr lang="en-US" sz="2400" dirty="0"/>
                  <a:t>males is </a:t>
                </a:r>
              </a:p>
              <a:p>
                <a:r>
                  <a:rPr lang="en-US" sz="2400" dirty="0"/>
                  <a:t>           </a:t>
                </a:r>
                <a:r>
                  <a:rPr lang="en-US" sz="2400" dirty="0" err="1" smtClean="0"/>
                  <a:t>exp</a:t>
                </a:r>
                <a:r>
                  <a:rPr lang="en-US" sz="2400" dirty="0" smtClean="0"/>
                  <a:t>{0.2640} </a:t>
                </a:r>
                <a:r>
                  <a:rPr lang="en-US" sz="2400" dirty="0"/>
                  <a:t>· 100% = </a:t>
                </a:r>
                <a:r>
                  <a:rPr lang="en-US" sz="2400" dirty="0" smtClean="0"/>
                  <a:t>130.21% </a:t>
                </a:r>
                <a:r>
                  <a:rPr lang="en-US" sz="2400" dirty="0"/>
                  <a:t>of that for females.</a:t>
                </a:r>
              </a:p>
              <a:p>
                <a:endParaRPr lang="en-US" sz="2400" dirty="0"/>
              </a:p>
              <a:p>
                <a:r>
                  <a:rPr lang="en-US" sz="2400" dirty="0"/>
                  <a:t>    </a:t>
                </a:r>
                <a:r>
                  <a:rPr lang="en-US" sz="2400" dirty="0">
                    <a:latin typeface="Segoe UI"/>
                    <a:ea typeface="Segoe UI"/>
                    <a:cs typeface="Segoe UI"/>
                  </a:rPr>
                  <a:t>●   </a:t>
                </a:r>
                <a:r>
                  <a:rPr lang="en-US" sz="2400" dirty="0"/>
                  <a:t>For a one-year increase in </a:t>
                </a:r>
                <a:r>
                  <a:rPr lang="en-US" sz="2400" dirty="0" smtClean="0"/>
                  <a:t>policyholder’s age</a:t>
                </a:r>
                <a:r>
                  <a:rPr lang="en-US" sz="2400" dirty="0"/>
                  <a:t>, the estimated average number </a:t>
                </a:r>
              </a:p>
              <a:p>
                <a:r>
                  <a:rPr lang="en-US" sz="2400" dirty="0"/>
                  <a:t>           </a:t>
                </a:r>
                <a:r>
                  <a:rPr lang="en-US" sz="2400" dirty="0" smtClean="0"/>
                  <a:t>of auto accidents increases </a:t>
                </a:r>
                <a:r>
                  <a:rPr lang="en-US" sz="2400" dirty="0"/>
                  <a:t>by (</a:t>
                </a:r>
                <a:r>
                  <a:rPr lang="en-US" sz="2400" dirty="0" err="1" smtClean="0"/>
                  <a:t>exp</a:t>
                </a:r>
                <a:r>
                  <a:rPr lang="en-US" sz="2400" dirty="0" smtClean="0"/>
                  <a:t>{0.0152}</a:t>
                </a:r>
                <a:r>
                  <a:rPr lang="en-US" sz="2400" dirty="0"/>
                  <a:t>−1)·100% = </a:t>
                </a:r>
                <a:r>
                  <a:rPr lang="en-US" sz="2400" dirty="0" smtClean="0"/>
                  <a:t>1.53%. </a:t>
                </a:r>
                <a:endParaRPr lang="en-US" sz="24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621792" y="1128847"/>
                <a:ext cx="10924032" cy="4852098"/>
              </a:xfrm>
              <a:prstGeom prst="rect">
                <a:avLst/>
              </a:prstGeom>
              <a:blipFill rotWithShape="1">
                <a:blip r:embed="rId2"/>
                <a:stretch>
                  <a:fillRect l="-949" t="-113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 (CONT.)</a:t>
            </a:r>
            <a:endParaRPr lang="en-US" sz="3200" dirty="0"/>
          </a:p>
        </p:txBody>
      </p:sp>
    </p:spTree>
    <p:extLst>
      <p:ext uri="{BB962C8B-B14F-4D97-AF65-F5344CB8AC3E}">
        <p14:creationId xmlns:p14="http://schemas.microsoft.com/office/powerpoint/2010/main" val="3713495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310920" y="543886"/>
            <a:ext cx="1761720" cy="5308599"/>
          </a:xfrm>
        </p:spPr>
        <p:txBody>
          <a:bodyPr>
            <a:normAutofit/>
          </a:bodyPr>
          <a:lstStyle/>
          <a:p>
            <a:r>
              <a:rPr lang="en-US" sz="2000" dirty="0">
                <a:solidFill>
                  <a:srgbClr val="FFFFFF"/>
                </a:solidFill>
              </a:rPr>
              <a:t>POISSON REGRESSION</a:t>
            </a:r>
            <a:br>
              <a:rPr lang="en-US" sz="2000" dirty="0">
                <a:solidFill>
                  <a:srgbClr val="FFFFFF"/>
                </a:solidFill>
              </a:rPr>
            </a:br>
            <a:r>
              <a:rPr lang="en-US" sz="2000" dirty="0">
                <a:solidFill>
                  <a:srgbClr val="FFFFFF"/>
                </a:solidFill>
              </a:rPr>
              <a:t>example 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49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104FC7D-41B2-4C50-8F4E-546885F4BEAB}"/>
                  </a:ext>
                </a:extLst>
              </p:cNvPr>
              <p:cNvSpPr txBox="1"/>
              <p:nvPr/>
            </p:nvSpPr>
            <p:spPr>
              <a:xfrm>
                <a:off x="621792" y="1128847"/>
                <a:ext cx="10924032" cy="4708981"/>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t>To give </a:t>
                </a:r>
                <a:r>
                  <a:rPr lang="en-US" sz="2800" dirty="0"/>
                  <a:t>a predicted value of the total number of auto accidents caused </a:t>
                </a:r>
              </a:p>
              <a:p>
                <a:r>
                  <a:rPr lang="en-US" sz="2800" dirty="0"/>
                  <a:t>      by a 35-year-old woman who has driven a total of one hundred </a:t>
                </a:r>
              </a:p>
              <a:p>
                <a:r>
                  <a:rPr lang="en-US" sz="2800" dirty="0"/>
                  <a:t>      thousand </a:t>
                </a:r>
                <a:r>
                  <a:rPr lang="en-US" sz="2800" dirty="0" smtClean="0"/>
                  <a:t>miles, we compute:</a:t>
                </a:r>
              </a:p>
              <a:p>
                <a:endParaRPr lang="en-US" sz="2800" dirty="0"/>
              </a:p>
              <a:p>
                <a:r>
                  <a:rPr lang="en-US" sz="2600" dirty="0" smtClean="0"/>
                  <a:t>          </a:t>
                </a:r>
                <a14:m>
                  <m:oMath xmlns:m="http://schemas.openxmlformats.org/officeDocument/2006/math">
                    <m:sSup>
                      <m:sSupPr>
                        <m:ctrlPr>
                          <a:rPr lang="en-US" sz="2600" i="1">
                            <a:latin typeface="Cambria Math" charset="0"/>
                          </a:rPr>
                        </m:ctrlPr>
                      </m:sSupPr>
                      <m:e>
                        <m:r>
                          <a:rPr lang="en-US" sz="2600" i="1">
                            <a:latin typeface="Cambria Math" panose="02040503050406030204" pitchFamily="18" charset="0"/>
                          </a:rPr>
                          <m:t>𝑦</m:t>
                        </m:r>
                      </m:e>
                      <m:sup>
                        <m:r>
                          <a:rPr lang="en-US" sz="2600" i="1">
                            <a:latin typeface="Cambria Math" panose="02040503050406030204" pitchFamily="18" charset="0"/>
                          </a:rPr>
                          <m:t>0</m:t>
                        </m:r>
                      </m:sup>
                    </m:s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𝐸𝑥𝑝</m:t>
                    </m:r>
                    <m:d>
                      <m:dPr>
                        <m:ctrlPr>
                          <a:rPr lang="en-US" sz="2600" i="1">
                            <a:latin typeface="Cambria Math" charset="0"/>
                            <a:ea typeface="Cambria Math" panose="02040503050406030204" pitchFamily="18" charset="0"/>
                          </a:rPr>
                        </m:ctrlPr>
                      </m:dPr>
                      <m:e>
                        <m:r>
                          <m:rPr>
                            <m:nor/>
                          </m:rPr>
                          <a:rPr lang="en-US" sz="2600">
                            <a:latin typeface="Cambria Math" panose="02040503050406030204" pitchFamily="18" charset="0"/>
                            <a:ea typeface="Cambria Math" panose="02040503050406030204" pitchFamily="18" charset="0"/>
                          </a:rPr>
                          <m:t>0.4992+ 0.0152</m:t>
                        </m:r>
                        <m:r>
                          <a:rPr lang="en-US" sz="2600" i="1" dirty="0">
                            <a:latin typeface="Cambria Math" panose="02040503050406030204" pitchFamily="18" charset="0"/>
                            <a:ea typeface="Cambria Math" panose="02040503050406030204" pitchFamily="18" charset="0"/>
                          </a:rPr>
                          <m:t>∗</m:t>
                        </m:r>
                        <m:r>
                          <m:rPr>
                            <m:nor/>
                          </m:rPr>
                          <a:rPr lang="en-US" sz="2600" b="0" dirty="0" smtClean="0">
                            <a:latin typeface="Cambria Math" panose="02040503050406030204" pitchFamily="18" charset="0"/>
                            <a:ea typeface="Cambria Math" panose="02040503050406030204" pitchFamily="18" charset="0"/>
                          </a:rPr>
                          <m:t>35</m:t>
                        </m:r>
                        <m:r>
                          <a:rPr lang="en-US" sz="2600" i="1" dirty="0">
                            <a:latin typeface="Cambria Math" panose="02040503050406030204" pitchFamily="18" charset="0"/>
                            <a:ea typeface="Cambria Math" panose="02040503050406030204" pitchFamily="18" charset="0"/>
                          </a:rPr>
                          <m:t>−0.00099∗</m:t>
                        </m:r>
                        <m:r>
                          <a:rPr lang="en-US" sz="2600" b="0" i="1" dirty="0" smtClean="0">
                            <a:latin typeface="Cambria Math"/>
                            <a:ea typeface="Cambria Math" panose="02040503050406030204" pitchFamily="18" charset="0"/>
                          </a:rPr>
                          <m:t>100</m:t>
                        </m:r>
                      </m:e>
                    </m:d>
                  </m:oMath>
                </a14:m>
                <a:r>
                  <a:rPr lang="en-US" sz="2600" dirty="0" smtClean="0">
                    <a:latin typeface="Cambria Math" panose="02040503050406030204" pitchFamily="18" charset="0"/>
                    <a:ea typeface="Cambria Math" panose="02040503050406030204" pitchFamily="18" charset="0"/>
                  </a:rPr>
                  <a:t>=2.5401.</a:t>
                </a:r>
              </a:p>
              <a:p>
                <a:endParaRPr lang="en-US" sz="2600" dirty="0" smtClean="0">
                  <a:latin typeface="Cambria Math" panose="02040503050406030204" pitchFamily="18" charset="0"/>
                  <a:ea typeface="Cambria Math" panose="02040503050406030204" pitchFamily="18" charset="0"/>
                </a:endParaRPr>
              </a:p>
              <a:p>
                <a:endParaRPr lang="en-US" sz="2600" dirty="0">
                  <a:latin typeface="Cambria Math" panose="02040503050406030204" pitchFamily="18" charset="0"/>
                  <a:ea typeface="Cambria Math" panose="02040503050406030204" pitchFamily="18" charset="0"/>
                </a:endParaRPr>
              </a:p>
              <a:p>
                <a:r>
                  <a:rPr lang="en-US" sz="2200" dirty="0">
                    <a:ea typeface="Cambria Math" panose="02040503050406030204" pitchFamily="18" charset="0"/>
                  </a:rPr>
                  <a:t>print(predict(</a:t>
                </a:r>
                <a:r>
                  <a:rPr lang="en-US" sz="2200" dirty="0" err="1">
                    <a:ea typeface="Cambria Math" panose="02040503050406030204" pitchFamily="18" charset="0"/>
                  </a:rPr>
                  <a:t>fitted.model</a:t>
                </a:r>
                <a:r>
                  <a:rPr lang="en-US" sz="2200" dirty="0">
                    <a:ea typeface="Cambria Math" panose="02040503050406030204" pitchFamily="18" charset="0"/>
                  </a:rPr>
                  <a:t>, </a:t>
                </a:r>
                <a:r>
                  <a:rPr lang="en-US" sz="2200" dirty="0" err="1">
                    <a:ea typeface="Cambria Math" panose="02040503050406030204" pitchFamily="18" charset="0"/>
                  </a:rPr>
                  <a:t>data.frame</a:t>
                </a:r>
                <a:r>
                  <a:rPr lang="en-US" sz="2200" dirty="0">
                    <a:ea typeface="Cambria Math" panose="02040503050406030204" pitchFamily="18" charset="0"/>
                  </a:rPr>
                  <a:t>(gender='F', age=35, miles=100), </a:t>
                </a:r>
                <a:r>
                  <a:rPr lang="en-US" sz="2200" dirty="0" smtClean="0">
                    <a:ea typeface="Cambria Math" panose="02040503050406030204" pitchFamily="18" charset="0"/>
                  </a:rPr>
                  <a:t>type</a:t>
                </a:r>
                <a:r>
                  <a:rPr lang="en-US" sz="2200" dirty="0">
                    <a:ea typeface="Cambria Math" panose="02040503050406030204" pitchFamily="18" charset="0"/>
                  </a:rPr>
                  <a:t>="response</a:t>
                </a:r>
                <a:r>
                  <a:rPr lang="en-US" sz="2200" dirty="0" smtClean="0">
                    <a:ea typeface="Cambria Math" panose="02040503050406030204" pitchFamily="18" charset="0"/>
                  </a:rPr>
                  <a:t>"))</a:t>
                </a:r>
              </a:p>
              <a:p>
                <a:endParaRPr lang="en-US" sz="2400" dirty="0" smtClean="0"/>
              </a:p>
              <a:p>
                <a:r>
                  <a:rPr lang="en-US" sz="2400" dirty="0" smtClean="0"/>
                  <a:t>2.542427</a:t>
                </a:r>
                <a:endParaRPr lang="en-US" sz="2200" dirty="0">
                  <a:ea typeface="Cambria Math" panose="02040503050406030204" pitchFamily="18" charset="0"/>
                </a:endParaRPr>
              </a:p>
              <a:p>
                <a:endParaRPr lang="en-US" sz="2600" dirty="0"/>
              </a:p>
              <a:p>
                <a:pPr marL="285750" indent="-285750">
                  <a:buFont typeface="Wingdings" panose="05000000000000000000" pitchFamily="2" charset="2"/>
                  <a:buChar char="§"/>
                </a:pPr>
                <a:endParaRPr lang="en-US" sz="1400" dirty="0"/>
              </a:p>
            </p:txBody>
          </p:sp>
        </mc:Choice>
        <mc:Fallback xmlns="">
          <p:sp>
            <p:nvSpPr>
              <p:cNvPr id="5" name="TextBox 4">
                <a:extLst>
                  <a:ext uri="{FF2B5EF4-FFF2-40B4-BE49-F238E27FC236}">
                    <a16:creationId xmlns:a16="http://schemas.microsoft.com/office/drawing/2014/main" xmlns="" xmlns:a14="http://schemas.microsoft.com/office/drawing/2010/main" id="{1104FC7D-41B2-4C50-8F4E-546885F4BEAB}"/>
                  </a:ext>
                </a:extLst>
              </p:cNvPr>
              <p:cNvSpPr txBox="1">
                <a:spLocks noRot="1" noChangeAspect="1" noMove="1" noResize="1" noEditPoints="1" noAdjustHandles="1" noChangeArrowheads="1" noChangeShapeType="1" noTextEdit="1"/>
              </p:cNvSpPr>
              <p:nvPr/>
            </p:nvSpPr>
            <p:spPr>
              <a:xfrm>
                <a:off x="621792" y="1128847"/>
                <a:ext cx="10924032" cy="4708981"/>
              </a:xfrm>
              <a:prstGeom prst="rect">
                <a:avLst/>
              </a:prstGeom>
              <a:blipFill rotWithShape="1">
                <a:blip r:embed="rId2"/>
                <a:stretch>
                  <a:fillRect l="-949" t="-1164" r="-33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xmlns="" id="{8FDE2D6A-EB0F-4F67-8847-35AECB8A3F6B}"/>
              </a:ext>
            </a:extLst>
          </p:cNvPr>
          <p:cNvSpPr txBox="1">
            <a:spLocks/>
          </p:cNvSpPr>
          <p:nvPr/>
        </p:nvSpPr>
        <p:spPr>
          <a:xfrm>
            <a:off x="731017" y="458922"/>
            <a:ext cx="10527128" cy="6699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POISSON REGRESSION MODEL: EXERCISE SOLUTION (CONT.)</a:t>
            </a:r>
            <a:endParaRPr lang="en-US" sz="3200" dirty="0"/>
          </a:p>
        </p:txBody>
      </p:sp>
    </p:spTree>
    <p:extLst>
      <p:ext uri="{BB962C8B-B14F-4D97-AF65-F5344CB8AC3E}">
        <p14:creationId xmlns:p14="http://schemas.microsoft.com/office/powerpoint/2010/main" val="532128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a14="http://schemas.microsoft.com/office/drawing/2010/main" xmlns:mc="http://schemas.openxmlformats.org/markup-compatibility/2006" xmlns="" id="{937977FE-7060-4554-8802-D380BB4E77D1}"/>
              </a:ext>
            </a:extLst>
          </p:cNvPr>
          <p:cNvSpPr>
            <a:spLocks noGrp="1"/>
          </p:cNvSpPr>
          <p:nvPr>
            <p:ph type="subTitle" idx="1"/>
          </p:nvPr>
        </p:nvSpPr>
        <p:spPr>
          <a:xfrm>
            <a:off x="316992" y="1427967"/>
            <a:ext cx="11192256" cy="4649560"/>
          </a:xfrm>
        </p:spPr>
        <p:txBody>
          <a:bodyPr>
            <a:noAutofit/>
          </a:bodyPr>
          <a:lstStyle/>
          <a:p>
            <a:pPr marL="571500" indent="-571500" algn="just">
              <a:buFont typeface="Wingdings" panose="05000000000000000000" pitchFamily="2" charset="2"/>
              <a:buChar char="q"/>
            </a:pPr>
            <a:r>
              <a:rPr lang="en-US" sz="2600" i="0" dirty="0">
                <a:solidFill>
                  <a:schemeClr val="tx1"/>
                </a:solidFill>
              </a:rPr>
              <a:t>A survey of 48 employees of a large company was </a:t>
            </a:r>
            <a:r>
              <a:rPr lang="en-US" sz="2600" i="0" dirty="0" smtClean="0">
                <a:solidFill>
                  <a:schemeClr val="tx1"/>
                </a:solidFill>
              </a:rPr>
              <a:t>conducted with </a:t>
            </a:r>
            <a:r>
              <a:rPr lang="en-US" sz="2600" i="0" dirty="0">
                <a:solidFill>
                  <a:schemeClr val="tx1"/>
                </a:solidFill>
              </a:rPr>
              <a:t>the purpose of determining how </a:t>
            </a:r>
            <a:r>
              <a:rPr lang="en-US" sz="2600" i="0" dirty="0" smtClean="0">
                <a:solidFill>
                  <a:schemeClr val="tx1"/>
                </a:solidFill>
              </a:rPr>
              <a:t>satisfied </a:t>
            </a:r>
            <a:r>
              <a:rPr lang="en-US" sz="2600" i="0" dirty="0">
                <a:solidFill>
                  <a:schemeClr val="tx1"/>
                </a:solidFill>
              </a:rPr>
              <a:t>they are with their jobs. </a:t>
            </a:r>
            <a:r>
              <a:rPr lang="en-US" sz="2600" i="0" dirty="0" smtClean="0">
                <a:solidFill>
                  <a:schemeClr val="tx1"/>
                </a:solidFill>
              </a:rPr>
              <a:t>Such demographic </a:t>
            </a:r>
            <a:r>
              <a:rPr lang="en-US" sz="2600" i="0" dirty="0">
                <a:solidFill>
                  <a:schemeClr val="tx1"/>
                </a:solidFill>
              </a:rPr>
              <a:t>variables as gender, age, and education (Bachelor, Master, </a:t>
            </a:r>
            <a:r>
              <a:rPr lang="en-US" sz="2600" i="0" dirty="0" smtClean="0">
                <a:solidFill>
                  <a:schemeClr val="tx1"/>
                </a:solidFill>
              </a:rPr>
              <a:t>or Doctoral </a:t>
            </a:r>
            <a:r>
              <a:rPr lang="en-US" sz="2600" i="0" dirty="0">
                <a:solidFill>
                  <a:schemeClr val="tx1"/>
                </a:solidFill>
              </a:rPr>
              <a:t>degree) were recorded. The total satisfaction score was </a:t>
            </a:r>
            <a:r>
              <a:rPr lang="en-US" sz="2600" i="0" dirty="0" smtClean="0">
                <a:solidFill>
                  <a:schemeClr val="tx1"/>
                </a:solidFill>
              </a:rPr>
              <a:t>calculated as </a:t>
            </a:r>
            <a:r>
              <a:rPr lang="en-US" sz="2600" i="0" dirty="0">
                <a:solidFill>
                  <a:schemeClr val="tx1"/>
                </a:solidFill>
              </a:rPr>
              <a:t>a sum of scores on 20 questions on a 5-point Likert scale. We use </a:t>
            </a:r>
            <a:r>
              <a:rPr lang="en-US" sz="2600" i="0" dirty="0" smtClean="0">
                <a:solidFill>
                  <a:schemeClr val="tx1"/>
                </a:solidFill>
              </a:rPr>
              <a:t>these </a:t>
            </a:r>
            <a:r>
              <a:rPr lang="en-US" sz="2600" dirty="0" smtClean="0">
                <a:ln>
                  <a:solidFill>
                    <a:srgbClr val="0070C0"/>
                  </a:solidFill>
                </a:ln>
                <a:solidFill>
                  <a:srgbClr val="0070C0"/>
                </a:solidFill>
                <a:hlinkClick r:id="rId2" action="ppaction://hlinkfile"/>
              </a:rPr>
              <a:t>data</a:t>
            </a:r>
            <a:r>
              <a:rPr lang="en-US" sz="2600" i="0" dirty="0" smtClean="0">
                <a:solidFill>
                  <a:schemeClr val="tx1"/>
                </a:solidFill>
              </a:rPr>
              <a:t> to </a:t>
            </a:r>
            <a:r>
              <a:rPr lang="en-US" sz="2600" i="0" dirty="0">
                <a:solidFill>
                  <a:schemeClr val="tx1"/>
                </a:solidFill>
              </a:rPr>
              <a:t>develop a regression model that relates the job satisfaction score </a:t>
            </a:r>
            <a:r>
              <a:rPr lang="en-US" sz="2600" i="0" dirty="0" smtClean="0">
                <a:solidFill>
                  <a:schemeClr val="tx1"/>
                </a:solidFill>
              </a:rPr>
              <a:t>to the </a:t>
            </a:r>
            <a:r>
              <a:rPr lang="en-US" sz="2600" i="0" dirty="0">
                <a:solidFill>
                  <a:schemeClr val="tx1"/>
                </a:solidFill>
              </a:rPr>
              <a:t>other variables. </a:t>
            </a:r>
            <a:endParaRPr lang="en-US" sz="2600" i="0" dirty="0" smtClean="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a:t>
            </a:r>
            <a:endParaRPr lang="en-US" sz="3200" dirty="0"/>
          </a:p>
        </p:txBody>
      </p:sp>
    </p:spTree>
    <p:extLst>
      <p:ext uri="{BB962C8B-B14F-4D97-AF65-F5344CB8AC3E}">
        <p14:creationId xmlns:p14="http://schemas.microsoft.com/office/powerpoint/2010/main" val="522949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E2D6A-EB0F-4F67-8847-35AECB8A3F6B}"/>
              </a:ext>
            </a:extLst>
          </p:cNvPr>
          <p:cNvSpPr>
            <a:spLocks noGrp="1"/>
          </p:cNvSpPr>
          <p:nvPr>
            <p:ph type="ctrTitle"/>
          </p:nvPr>
        </p:nvSpPr>
        <p:spPr>
          <a:xfrm>
            <a:off x="785192" y="304800"/>
            <a:ext cx="10527128" cy="804481"/>
          </a:xfrm>
        </p:spPr>
        <p:txBody>
          <a:bodyPr>
            <a:normAutofit/>
          </a:bodyPr>
          <a:lstStyle/>
          <a:p>
            <a:r>
              <a:rPr lang="en-US" sz="3400" dirty="0" smtClean="0"/>
              <a:t>ZERO-INFLATED POISSON REGRESSION: THEORY</a:t>
            </a:r>
            <a:endParaRPr lang="en-US" sz="34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0" y="1216742"/>
                <a:ext cx="11419000" cy="5397418"/>
              </a:xfrm>
            </p:spPr>
            <p:txBody>
              <a:bodyPr>
                <a:normAutofit/>
              </a:bodyPr>
              <a:lstStyle/>
              <a:p>
                <a:pPr marL="342900" indent="-342900" algn="l">
                  <a:lnSpc>
                    <a:spcPct val="120000"/>
                  </a:lnSpc>
                  <a:buFont typeface="Wingdings" panose="05000000000000000000" pitchFamily="2" charset="2"/>
                  <a:buChar char="q"/>
                </a:pPr>
                <a:r>
                  <a:rPr lang="en-US" sz="2800" dirty="0">
                    <a:solidFill>
                      <a:schemeClr val="tx1"/>
                    </a:solidFill>
                  </a:rPr>
                  <a:t>Suppose</a:t>
                </a:r>
                <a:r>
                  <a:rPr lang="en-US" sz="2800" i="1"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follows a Poisson distribution but too many zeros  are observed. For example, suppose that one of the variables recorded during a health survey is the number of cigarettes the respondent smoked yesterday. Some respondents may have reported zero number of cigarettes smoked because they either do not smoke at all (</a:t>
                </a:r>
                <a:r>
                  <a:rPr lang="en-US" sz="2800" i="1" dirty="0">
                    <a:solidFill>
                      <a:schemeClr val="tx1"/>
                    </a:solidFill>
                  </a:rPr>
                  <a:t>structural zero</a:t>
                </a:r>
                <a:r>
                  <a:rPr lang="en-US" sz="2800" dirty="0">
                    <a:solidFill>
                      <a:schemeClr val="tx1"/>
                    </a:solidFill>
                  </a:rPr>
                  <a:t>), or they happened not to smoke a single cigarette that day (</a:t>
                </a:r>
                <a:r>
                  <a:rPr lang="en-US" sz="2800" i="1" dirty="0" smtClean="0">
                    <a:solidFill>
                      <a:schemeClr val="tx1"/>
                    </a:solidFill>
                  </a:rPr>
                  <a:t>chance zero</a:t>
                </a:r>
                <a:r>
                  <a:rPr lang="en-US" sz="2800" dirty="0" smtClean="0">
                    <a:solidFill>
                      <a:schemeClr val="tx1"/>
                    </a:solidFill>
                  </a:rPr>
                  <a:t>).  </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0" y="1216742"/>
                <a:ext cx="11419000" cy="5397418"/>
              </a:xfrm>
              <a:blipFill rotWithShape="1">
                <a:blip r:embed="rId2"/>
                <a:stretch>
                  <a:fillRect l="-961" t="-113" r="-14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838288" y="6088361"/>
            <a:ext cx="1142245" cy="669925"/>
          </a:xfrm>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570995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E2D6A-EB0F-4F67-8847-35AECB8A3F6B}"/>
              </a:ext>
            </a:extLst>
          </p:cNvPr>
          <p:cNvSpPr>
            <a:spLocks noGrp="1"/>
          </p:cNvSpPr>
          <p:nvPr>
            <p:ph type="ctrTitle"/>
          </p:nvPr>
        </p:nvSpPr>
        <p:spPr>
          <a:xfrm>
            <a:off x="785192" y="304800"/>
            <a:ext cx="10527128" cy="804481"/>
          </a:xfrm>
        </p:spPr>
        <p:txBody>
          <a:bodyPr>
            <a:normAutofit/>
          </a:bodyPr>
          <a:lstStyle/>
          <a:p>
            <a:r>
              <a:rPr lang="en-US" sz="3400" dirty="0" smtClean="0"/>
              <a:t>ZERO-INFLATED POISSON REGRESSION: THEORY (CONT.)</a:t>
            </a:r>
            <a:endParaRPr lang="en-US" sz="3400"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0" y="1216742"/>
                <a:ext cx="11419000" cy="5397418"/>
              </a:xfrm>
            </p:spPr>
            <p:txBody>
              <a:bodyPr>
                <a:normAutofit fontScale="85000" lnSpcReduction="20000"/>
              </a:bodyPr>
              <a:lstStyle/>
              <a:p>
                <a:pPr marL="342900" indent="-342900" algn="l">
                  <a:lnSpc>
                    <a:spcPct val="120000"/>
                  </a:lnSpc>
                  <a:buFont typeface="Wingdings" panose="05000000000000000000" pitchFamily="2" charset="2"/>
                  <a:buChar char="q"/>
                </a:pPr>
                <a:r>
                  <a:rPr lang="en-US" sz="2800" dirty="0" smtClean="0">
                    <a:solidFill>
                      <a:schemeClr val="tx1"/>
                    </a:solidFill>
                  </a:rPr>
                  <a:t>Then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can be </a:t>
                </a:r>
                <a:r>
                  <a:rPr lang="en-US" sz="2800" dirty="0" smtClean="0">
                    <a:solidFill>
                      <a:schemeClr val="tx1"/>
                    </a:solidFill>
                  </a:rPr>
                  <a:t>modeled via a </a:t>
                </a:r>
                <a:r>
                  <a:rPr lang="en-US" sz="2800" i="1" dirty="0" smtClean="0">
                    <a:solidFill>
                      <a:schemeClr val="tx1"/>
                    </a:solidFill>
                  </a:rPr>
                  <a:t>zero-inflated Poisson (ZIP) regression </a:t>
                </a:r>
                <a:r>
                  <a:rPr lang="en-US" sz="2800" dirty="0">
                    <a:solidFill>
                      <a:schemeClr val="tx1"/>
                    </a:solidFill>
                  </a:rPr>
                  <a:t>where the distribution </a:t>
                </a:r>
                <a:r>
                  <a:rPr lang="en-US" sz="2800" dirty="0" smtClean="0">
                    <a:solidFill>
                      <a:schemeClr val="tx1"/>
                    </a:solidFill>
                  </a:rPr>
                  <a:t>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r>
                  <a:rPr lang="en-US" sz="2800" b="0" dirty="0">
                    <a:solidFill>
                      <a:schemeClr val="tx1"/>
                    </a:solidFill>
                  </a:rPr>
                  <a:t>     </a:t>
                </a: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marL="342900" indent="-342900" algn="l">
                  <a:lnSpc>
                    <a:spcPct val="120000"/>
                  </a:lnSpc>
                  <a:buFont typeface="Wingdings" panose="05000000000000000000" pitchFamily="2" charset="2"/>
                  <a:buChar char="q"/>
                </a:pPr>
                <a:endParaRPr lang="en-US" sz="2800" dirty="0">
                  <a:solidFill>
                    <a:schemeClr val="tx1"/>
                  </a:solidFill>
                </a:endParaRPr>
              </a:p>
              <a:p>
                <a:pPr marL="342900" indent="-342900" algn="l">
                  <a:lnSpc>
                    <a:spcPct val="120000"/>
                  </a:lnSpc>
                  <a:buFont typeface="Wingdings" panose="05000000000000000000" pitchFamily="2" charset="2"/>
                  <a:buChar char="q"/>
                </a:pPr>
                <a:endParaRPr lang="en-US" sz="2800" b="0" dirty="0" smtClean="0">
                  <a:solidFill>
                    <a:schemeClr val="tx1"/>
                  </a:solidFill>
                </a:endParaRPr>
              </a:p>
              <a:p>
                <a:pPr algn="l">
                  <a:lnSpc>
                    <a:spcPct val="120000"/>
                  </a:lnSpc>
                </a:pPr>
                <a:endParaRPr lang="en-US" sz="2800" b="0" dirty="0" smtClean="0">
                  <a:solidFill>
                    <a:schemeClr val="tx1"/>
                  </a:solidFill>
                </a:endParaRPr>
              </a:p>
              <a:p>
                <a:pPr marL="457200" indent="-457200" algn="l">
                  <a:lnSpc>
                    <a:spcPct val="120000"/>
                  </a:lnSpc>
                  <a:buFont typeface="Arial" panose="020B0604020202020204" pitchFamily="34" charset="0"/>
                  <a:buChar char="•"/>
                </a:pPr>
                <a:r>
                  <a:rPr lang="en-US" sz="2800" dirty="0" smtClean="0">
                    <a:solidFill>
                      <a:schemeClr val="tx1"/>
                    </a:solidFill>
                  </a:rPr>
                  <a:t>Note that the sets of predictors in the expressions for </a:t>
                </a:r>
                <a14:m>
                  <m:oMath xmlns:m="http://schemas.openxmlformats.org/officeDocument/2006/math">
                    <m:r>
                      <a:rPr lang="en-US" sz="2800" i="1" smtClean="0">
                        <a:solidFill>
                          <a:schemeClr val="tx1"/>
                        </a:solidFill>
                        <a:latin typeface="Cambria Math"/>
                        <a:ea typeface="Cambria Math"/>
                      </a:rPr>
                      <m:t>𝜋</m:t>
                    </m:r>
                    <m:r>
                      <a:rPr lang="en-US" sz="2800" i="1" smtClean="0">
                        <a:solidFill>
                          <a:schemeClr val="tx1"/>
                        </a:solidFill>
                        <a:latin typeface="Cambria Math"/>
                        <a:ea typeface="Cambria Math"/>
                      </a:rPr>
                      <m:t> </m:t>
                    </m:r>
                  </m:oMath>
                </a14:m>
                <a:r>
                  <a:rPr lang="en-US" sz="2800" b="0" dirty="0" smtClean="0">
                    <a:solidFill>
                      <a:schemeClr val="tx1"/>
                    </a:solidFill>
                  </a:rPr>
                  <a:t>and </a:t>
                </a:r>
                <a14:m>
                  <m:oMath xmlns:m="http://schemas.openxmlformats.org/officeDocument/2006/math">
                    <m:r>
                      <a:rPr lang="en-US" sz="2800" b="0" i="1" smtClean="0">
                        <a:solidFill>
                          <a:schemeClr val="tx1"/>
                        </a:solidFill>
                        <a:latin typeface="Cambria Math"/>
                        <a:ea typeface="Cambria Math"/>
                      </a:rPr>
                      <m:t>𝜆</m:t>
                    </m:r>
                  </m:oMath>
                </a14:m>
                <a:r>
                  <a:rPr lang="en-US" sz="2800" b="0" dirty="0" smtClean="0">
                    <a:solidFill>
                      <a:schemeClr val="tx1"/>
                    </a:solidFill>
                  </a:rPr>
                  <a:t> are chosen to be non-overlapping. This allows for interpretation of estimated regression coefficients. If we want only prediction, then the two sets can overlap.</a:t>
                </a:r>
                <a:endParaRPr lang="en-US" sz="2800" b="0" dirty="0">
                  <a:solidFill>
                    <a:schemeClr val="tx1"/>
                  </a:solidFill>
                </a:endParaRPr>
              </a:p>
              <a:p>
                <a:endParaRPr lang="en-US" sz="2400" i="1" dirty="0">
                  <a:solidFill>
                    <a:schemeClr val="tx1"/>
                  </a:solidFill>
                </a:endParaRPr>
              </a:p>
              <a:p>
                <a:endParaRPr lang="en-US" sz="1600" i="1" dirty="0">
                  <a:solidFill>
                    <a:schemeClr val="tx1"/>
                  </a:solidFill>
                </a:endParaRPr>
              </a:p>
              <a:p>
                <a:endParaRPr lang="en-US" sz="1600" i="1" dirty="0">
                  <a:solidFill>
                    <a:schemeClr val="tx1"/>
                  </a:solidFill>
                </a:endParaRPr>
              </a:p>
              <a:p>
                <a:endParaRPr lang="en-US" sz="1600" i="1" dirty="0"/>
              </a:p>
              <a:p>
                <a:endParaRPr lang="en-US" sz="16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0" y="1216742"/>
                <a:ext cx="11419000" cy="5397418"/>
              </a:xfrm>
              <a:blipFill rotWithShape="1">
                <a:blip r:embed="rId2"/>
                <a:stretch>
                  <a:fillRect l="-747" t="-9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838288" y="6088361"/>
            <a:ext cx="1142245" cy="669925"/>
          </a:xfrm>
        </p:spPr>
        <p:txBody>
          <a:bodyPr/>
          <a:lstStyle/>
          <a:p>
            <a:fld id="{3A98EE3D-8CD1-4C3F-BD1C-C98C9596463C}" type="slidenum">
              <a:rPr lang="en-US" smtClean="0"/>
              <a:t>51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xmlns="" id="{002004F8-E81A-48BF-9857-888EA0CC2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072" y="1731264"/>
            <a:ext cx="6303694" cy="3151847"/>
          </a:xfrm>
          <a:prstGeom prst="rect">
            <a:avLst/>
          </a:prstGeom>
        </p:spPr>
      </p:pic>
    </p:spTree>
    <p:extLst>
      <p:ext uri="{BB962C8B-B14F-4D97-AF65-F5344CB8AC3E}">
        <p14:creationId xmlns:p14="http://schemas.microsoft.com/office/powerpoint/2010/main" val="3653549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81768" y="940478"/>
                <a:ext cx="9129559" cy="5551564"/>
              </a:xfrm>
            </p:spPr>
            <p:txBody>
              <a:bodyPr>
                <a:normAutofit/>
              </a:bodyPr>
              <a:lstStyle/>
              <a:p>
                <a:endParaRPr lang="en-US" sz="1050" i="1" dirty="0"/>
              </a:p>
              <a:p>
                <a:pPr marL="285750" indent="-285750" algn="l">
                  <a:buFont typeface="Wingdings" panose="05000000000000000000" pitchFamily="2" charset="2"/>
                  <a:buChar char="q"/>
                </a:pPr>
                <a:r>
                  <a:rPr lang="en-US" sz="2900" dirty="0" smtClean="0">
                    <a:solidFill>
                      <a:schemeClr val="tx1"/>
                    </a:solidFill>
                  </a:rPr>
                  <a:t> The </a:t>
                </a:r>
                <a:r>
                  <a:rPr lang="en-US" sz="2900" dirty="0">
                    <a:solidFill>
                      <a:schemeClr val="tx1"/>
                    </a:solidFill>
                  </a:rPr>
                  <a:t>fitted </a:t>
                </a:r>
                <a:r>
                  <a:rPr lang="en-US" sz="2900" dirty="0" smtClean="0">
                    <a:solidFill>
                      <a:schemeClr val="tx1"/>
                    </a:solidFill>
                  </a:rPr>
                  <a:t>ZIP model </a:t>
                </a:r>
                <a:r>
                  <a:rPr lang="en-US" sz="2900" dirty="0">
                    <a:solidFill>
                      <a:schemeClr val="tx1"/>
                    </a:solidFill>
                  </a:rPr>
                  <a:t>is</a:t>
                </a:r>
              </a:p>
              <a:p>
                <a:pPr marL="342900" indent="-342900" algn="l">
                  <a:buFont typeface="Wingdings" panose="05000000000000000000" pitchFamily="2" charset="2"/>
                  <a:buChar char="q"/>
                </a:pPr>
                <a:endParaRPr lang="en-US" sz="2900" dirty="0" smtClean="0"/>
              </a:p>
              <a:p>
                <a:pPr algn="l"/>
                <a:endParaRPr lang="en-US" sz="2900" dirty="0" smtClean="0"/>
              </a:p>
              <a:p>
                <a:pPr algn="l"/>
                <a:endParaRPr lang="en-US" sz="2900" dirty="0" smtClean="0"/>
              </a:p>
              <a:p>
                <a:pPr algn="l"/>
                <a:endParaRPr lang="en-US" sz="2900" dirty="0"/>
              </a:p>
              <a:p>
                <a:pPr marL="342900" indent="-342900" algn="l">
                  <a:buFont typeface="Wingdings" panose="05000000000000000000" pitchFamily="2" charset="2"/>
                  <a:buChar char="q"/>
                </a:pPr>
                <a:r>
                  <a:rPr lang="en-US" sz="2900" dirty="0">
                    <a:solidFill>
                      <a:schemeClr val="tx1"/>
                    </a:solidFill>
                  </a:rPr>
                  <a:t>The fitted mean is</a:t>
                </a:r>
              </a:p>
              <a:p>
                <a:pPr algn="l"/>
                <a:r>
                  <a:rPr lang="en-US" sz="2900" dirty="0">
                    <a:solidFill>
                      <a:schemeClr val="tx1"/>
                    </a:solidFill>
                  </a:rPr>
                  <a:t>     </a:t>
                </a:r>
                <a14:m>
                  <m:oMath xmlns:m="http://schemas.openxmlformats.org/officeDocument/2006/math">
                    <m:acc>
                      <m:accPr>
                        <m:chr m:val="̂"/>
                        <m:ctrlPr>
                          <a:rPr lang="en-US" sz="2900" i="1" smtClean="0">
                            <a:solidFill>
                              <a:schemeClr val="tx1"/>
                            </a:solidFill>
                            <a:latin typeface="Cambria Math" charset="0"/>
                          </a:rPr>
                        </m:ctrlPr>
                      </m:accPr>
                      <m:e>
                        <m:r>
                          <a:rPr lang="en-US" sz="2900" b="0" i="1" smtClean="0">
                            <a:solidFill>
                              <a:schemeClr val="tx1"/>
                            </a:solidFill>
                            <a:latin typeface="Cambria Math" panose="02040503050406030204" pitchFamily="18" charset="0"/>
                          </a:rPr>
                          <m:t>𝐸</m:t>
                        </m:r>
                      </m:e>
                    </m:acc>
                    <m:r>
                      <a:rPr lang="en-US" sz="2900" b="0" i="1" smtClean="0">
                        <a:solidFill>
                          <a:schemeClr val="tx1"/>
                        </a:solidFill>
                        <a:latin typeface="Cambria Math" panose="02040503050406030204" pitchFamily="18" charset="0"/>
                      </a:rPr>
                      <m:t>𝑦</m:t>
                    </m:r>
                    <m:r>
                      <a:rPr lang="en-US" sz="2900" b="0" i="1" smtClean="0">
                        <a:solidFill>
                          <a:schemeClr val="tx1"/>
                        </a:solidFill>
                        <a:latin typeface="Cambria Math" panose="02040503050406030204" pitchFamily="18" charset="0"/>
                      </a:rPr>
                      <m:t>=</m:t>
                    </m:r>
                    <m:d>
                      <m:dPr>
                        <m:ctrlPr>
                          <a:rPr lang="en-US" sz="2900" b="0" i="1" smtClean="0">
                            <a:solidFill>
                              <a:schemeClr val="tx1"/>
                            </a:solidFill>
                            <a:latin typeface="Cambria Math" charset="0"/>
                          </a:rPr>
                        </m:ctrlPr>
                      </m:dPr>
                      <m:e>
                        <m:r>
                          <a:rPr lang="en-US" sz="2900" b="0" i="1" smtClean="0">
                            <a:solidFill>
                              <a:schemeClr val="tx1"/>
                            </a:solidFill>
                            <a:latin typeface="Cambria Math" panose="02040503050406030204" pitchFamily="18" charset="0"/>
                          </a:rPr>
                          <m:t>1−</m:t>
                        </m:r>
                        <m:acc>
                          <m:accPr>
                            <m:chr m:val="̂"/>
                            <m:ctrlPr>
                              <a:rPr lang="en-US" sz="2900" b="0" i="1" smtClean="0">
                                <a:solidFill>
                                  <a:schemeClr val="tx1"/>
                                </a:solidFill>
                                <a:latin typeface="Cambria Math" charset="0"/>
                              </a:rPr>
                            </m:ctrlPr>
                          </m:accPr>
                          <m:e>
                            <m:r>
                              <a:rPr lang="en-US" sz="2900" b="0" i="1" smtClean="0">
                                <a:solidFill>
                                  <a:schemeClr val="tx1"/>
                                </a:solidFill>
                                <a:latin typeface="Cambria Math" panose="02040503050406030204" pitchFamily="18" charset="0"/>
                                <a:ea typeface="Cambria Math" panose="02040503050406030204" pitchFamily="18" charset="0"/>
                              </a:rPr>
                              <m:t>𝜋</m:t>
                            </m:r>
                          </m:e>
                        </m:acc>
                      </m:e>
                    </m:d>
                    <m:r>
                      <a:rPr lang="en-US" sz="2900" b="0" i="1" smtClean="0">
                        <a:solidFill>
                          <a:schemeClr val="tx1"/>
                        </a:solidFill>
                        <a:latin typeface="Cambria Math" panose="02040503050406030204" pitchFamily="18" charset="0"/>
                        <a:ea typeface="Cambria Math" panose="02040503050406030204" pitchFamily="18" charset="0"/>
                      </a:rPr>
                      <m:t>∙</m:t>
                    </m:r>
                    <m:acc>
                      <m:accPr>
                        <m:chr m:val="̂"/>
                        <m:ctrlPr>
                          <a:rPr lang="en-US" sz="2900" b="0" i="1" smtClean="0">
                            <a:solidFill>
                              <a:schemeClr val="tx1"/>
                            </a:solidFill>
                            <a:latin typeface="Cambria Math" charset="0"/>
                            <a:ea typeface="Cambria Math" panose="02040503050406030204" pitchFamily="18" charset="0"/>
                          </a:rPr>
                        </m:ctrlPr>
                      </m:accPr>
                      <m:e>
                        <m:r>
                          <a:rPr lang="en-US" sz="2900" b="0" i="1" smtClean="0">
                            <a:solidFill>
                              <a:schemeClr val="tx1"/>
                            </a:solidFill>
                            <a:latin typeface="Cambria Math" panose="02040503050406030204" pitchFamily="18" charset="0"/>
                            <a:ea typeface="Cambria Math" panose="02040503050406030204" pitchFamily="18" charset="0"/>
                          </a:rPr>
                          <m:t>𝜆</m:t>
                        </m:r>
                      </m:e>
                    </m:acc>
                    <m:r>
                      <a:rPr lang="en-US" sz="2900" b="0" i="1" smtClean="0">
                        <a:solidFill>
                          <a:schemeClr val="tx1"/>
                        </a:solidFill>
                        <a:latin typeface="Cambria Math" panose="02040503050406030204" pitchFamily="18" charset="0"/>
                      </a:rPr>
                      <m:t>=</m:t>
                    </m:r>
                    <m:f>
                      <m:fPr>
                        <m:ctrlPr>
                          <a:rPr lang="en-US" sz="2900" b="0" i="1" smtClean="0">
                            <a:solidFill>
                              <a:schemeClr val="tx1"/>
                            </a:solidFill>
                            <a:latin typeface="Cambria Math" charset="0"/>
                          </a:rPr>
                        </m:ctrlPr>
                      </m:fPr>
                      <m:num>
                        <m:r>
                          <m:rPr>
                            <m:sty m:val="p"/>
                          </m:rPr>
                          <a:rPr lang="en-US" sz="2900" b="0" i="0" smtClean="0">
                            <a:solidFill>
                              <a:schemeClr val="tx1"/>
                            </a:solidFill>
                            <a:latin typeface="Cambria Math" panose="02040503050406030204" pitchFamily="18" charset="0"/>
                          </a:rPr>
                          <m:t>exp</m:t>
                        </m:r>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charset="0"/>
                              </a:rPr>
                            </m:ctrlPr>
                          </m:sSubPr>
                          <m:e>
                            <m:acc>
                              <m:accPr>
                                <m:chr m:val="̂"/>
                                <m:ctrlPr>
                                  <a:rPr lang="en-US" sz="2900" b="0" i="1" smtClean="0">
                                    <a:solidFill>
                                      <a:schemeClr val="tx1"/>
                                    </a:solidFill>
                                    <a:latin typeface="Cambria Math"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0</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charset="0"/>
                              </a:rPr>
                            </m:ctrlPr>
                          </m:sSubPr>
                          <m:e>
                            <m:acc>
                              <m:accPr>
                                <m:chr m:val="̂"/>
                                <m:ctrlPr>
                                  <a:rPr lang="en-US" sz="2900" b="0" i="1" smtClean="0">
                                    <a:solidFill>
                                      <a:schemeClr val="tx1"/>
                                    </a:solidFill>
                                    <a:latin typeface="Cambria Math"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1</m:t>
                            </m:r>
                          </m:sub>
                        </m:sSub>
                        <m:sSub>
                          <m:sSubPr>
                            <m:ctrlPr>
                              <a:rPr lang="en-US" sz="2900" b="0" i="1" smtClean="0">
                                <a:solidFill>
                                  <a:schemeClr val="tx1"/>
                                </a:solidFill>
                                <a:latin typeface="Cambria Math"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r>
                              <a:rPr lang="en-US" sz="2900" b="0" i="1" smtClean="0">
                                <a:solidFill>
                                  <a:schemeClr val="tx1"/>
                                </a:solidFill>
                                <a:latin typeface="Cambria Math" panose="02040503050406030204" pitchFamily="18" charset="0"/>
                              </a:rPr>
                              <m:t>+1</m:t>
                            </m:r>
                          </m:sub>
                        </m:sSub>
                        <m:r>
                          <a:rPr lang="en-US" sz="2900" b="0" i="1" smtClean="0">
                            <a:solidFill>
                              <a:schemeClr val="tx1"/>
                            </a:solidFill>
                            <a:latin typeface="Cambria Math" panose="02040503050406030204" pitchFamily="18" charset="0"/>
                          </a:rPr>
                          <m:t>+…+</m:t>
                        </m:r>
                        <m:sSub>
                          <m:sSubPr>
                            <m:ctrlPr>
                              <a:rPr lang="en-US" sz="2900" b="0" i="1" smtClean="0">
                                <a:solidFill>
                                  <a:schemeClr val="tx1"/>
                                </a:solidFill>
                                <a:latin typeface="Cambria Math" charset="0"/>
                              </a:rPr>
                            </m:ctrlPr>
                          </m:sSubPr>
                          <m:e>
                            <m:acc>
                              <m:accPr>
                                <m:chr m:val="̂"/>
                                <m:ctrlPr>
                                  <a:rPr lang="en-US" sz="2900" b="0" i="1" smtClean="0">
                                    <a:solidFill>
                                      <a:schemeClr val="tx1"/>
                                    </a:solidFill>
                                    <a:latin typeface="Cambria Math" charset="0"/>
                                  </a:rPr>
                                </m:ctrlPr>
                              </m:accPr>
                              <m:e>
                                <m:r>
                                  <a:rPr lang="en-US" sz="2900" b="0" i="1" smtClean="0">
                                    <a:solidFill>
                                      <a:schemeClr val="tx1"/>
                                    </a:solidFill>
                                    <a:latin typeface="Cambria Math" panose="02040503050406030204" pitchFamily="18" charset="0"/>
                                    <a:ea typeface="Cambria Math" panose="02040503050406030204" pitchFamily="18" charset="0"/>
                                  </a:rPr>
                                  <m:t>𝛾</m:t>
                                </m:r>
                              </m:e>
                            </m:acc>
                          </m:e>
                          <m:sub>
                            <m:r>
                              <a:rPr lang="en-US" sz="2900" b="0" i="1" smtClean="0">
                                <a:solidFill>
                                  <a:schemeClr val="tx1"/>
                                </a:solidFill>
                                <a:latin typeface="Cambria Math" panose="02040503050406030204" pitchFamily="18" charset="0"/>
                              </a:rPr>
                              <m:t>𝑘</m:t>
                            </m:r>
                            <m:r>
                              <a:rPr lang="en-US" sz="2900" b="0" i="1" smtClean="0">
                                <a:solidFill>
                                  <a:schemeClr val="tx1"/>
                                </a:solidFill>
                                <a:latin typeface="Cambria Math" panose="02040503050406030204" pitchFamily="18" charset="0"/>
                              </a:rPr>
                              <m:t>−</m:t>
                            </m:r>
                            <m:r>
                              <a:rPr lang="en-US" sz="2900" b="0" i="1" smtClean="0">
                                <a:solidFill>
                                  <a:schemeClr val="tx1"/>
                                </a:solidFill>
                                <a:latin typeface="Cambria Math" panose="02040503050406030204" pitchFamily="18" charset="0"/>
                              </a:rPr>
                              <m:t>𝑚</m:t>
                            </m:r>
                          </m:sub>
                        </m:sSub>
                        <m:sSub>
                          <m:sSubPr>
                            <m:ctrlPr>
                              <a:rPr lang="en-US" sz="2900" b="0" i="1" smtClean="0">
                                <a:solidFill>
                                  <a:schemeClr val="tx1"/>
                                </a:solidFill>
                                <a:latin typeface="Cambria Math"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𝑘</m:t>
                            </m:r>
                          </m:sub>
                        </m:sSub>
                        <m:r>
                          <a:rPr lang="en-US" sz="2900" b="0" i="1" smtClean="0">
                            <a:solidFill>
                              <a:schemeClr val="tx1"/>
                            </a:solidFill>
                            <a:latin typeface="Cambria Math" panose="02040503050406030204" pitchFamily="18" charset="0"/>
                          </a:rPr>
                          <m:t>)</m:t>
                        </m:r>
                      </m:num>
                      <m:den>
                        <m:r>
                          <a:rPr lang="en-US" sz="2900" b="0" i="1" smtClean="0">
                            <a:solidFill>
                              <a:schemeClr val="tx1"/>
                            </a:solidFill>
                            <a:latin typeface="Cambria Math" panose="02040503050406030204" pitchFamily="18" charset="0"/>
                          </a:rPr>
                          <m:t>1+</m:t>
                        </m:r>
                        <m:r>
                          <m:rPr>
                            <m:sty m:val="p"/>
                          </m:rPr>
                          <a:rPr lang="en-US" sz="2900">
                            <a:solidFill>
                              <a:schemeClr val="tx1"/>
                            </a:solidFill>
                            <a:latin typeface="Cambria Math" panose="02040503050406030204" pitchFamily="18" charset="0"/>
                          </a:rPr>
                          <m:t>exp</m:t>
                        </m:r>
                        <m:r>
                          <a:rPr lang="en-US" sz="2900" i="1">
                            <a:solidFill>
                              <a:schemeClr val="tx1"/>
                            </a:solidFill>
                            <a:latin typeface="Cambria Math" panose="02040503050406030204" pitchFamily="18" charset="0"/>
                          </a:rPr>
                          <m:t>⁡(</m:t>
                        </m:r>
                        <m:sSub>
                          <m:sSubPr>
                            <m:ctrlPr>
                              <a:rPr lang="en-US" sz="2900" i="1">
                                <a:solidFill>
                                  <a:schemeClr val="tx1"/>
                                </a:solidFill>
                                <a:latin typeface="Cambria Math" charset="0"/>
                              </a:rPr>
                            </m:ctrlPr>
                          </m:sSubPr>
                          <m:e>
                            <m:acc>
                              <m:accPr>
                                <m:chr m:val="̂"/>
                                <m:ctrlPr>
                                  <a:rPr lang="en-US" sz="2900" i="1" smtClean="0">
                                    <a:solidFill>
                                      <a:schemeClr val="tx1"/>
                                    </a:solidFill>
                                    <a:latin typeface="Cambria Math"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0</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charset="0"/>
                              </a:rPr>
                            </m:ctrlPr>
                          </m:sSubPr>
                          <m:e>
                            <m:acc>
                              <m:accPr>
                                <m:chr m:val="̂"/>
                                <m:ctrlPr>
                                  <a:rPr lang="en-US" sz="2900" i="1" smtClean="0">
                                    <a:solidFill>
                                      <a:schemeClr val="tx1"/>
                                    </a:solidFill>
                                    <a:latin typeface="Cambria Math"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1</m:t>
                            </m:r>
                          </m:sub>
                        </m:sSub>
                        <m:sSub>
                          <m:sSubPr>
                            <m:ctrlPr>
                              <a:rPr lang="en-US" sz="2900" i="1">
                                <a:solidFill>
                                  <a:schemeClr val="tx1"/>
                                </a:solidFill>
                                <a:latin typeface="Cambria Math"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1</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charset="0"/>
                              </a:rPr>
                            </m:ctrlPr>
                          </m:sSubPr>
                          <m:e>
                            <m:acc>
                              <m:accPr>
                                <m:chr m:val="̂"/>
                                <m:ctrlPr>
                                  <a:rPr lang="en-US" sz="2900" i="1" smtClean="0">
                                    <a:solidFill>
                                      <a:schemeClr val="tx1"/>
                                    </a:solidFill>
                                    <a:latin typeface="Cambria Math" charset="0"/>
                                  </a:rPr>
                                </m:ctrlPr>
                              </m:accPr>
                              <m:e>
                                <m:r>
                                  <a:rPr lang="en-US" sz="2900" i="1" smtClean="0">
                                    <a:solidFill>
                                      <a:schemeClr val="tx1"/>
                                    </a:solidFill>
                                    <a:latin typeface="Cambria Math" panose="02040503050406030204" pitchFamily="18" charset="0"/>
                                    <a:ea typeface="Cambria Math" panose="02040503050406030204" pitchFamily="18" charset="0"/>
                                  </a:rPr>
                                  <m:t>𝛽</m:t>
                                </m:r>
                              </m:e>
                            </m:acc>
                          </m:e>
                          <m:sub>
                            <m:r>
                              <a:rPr lang="en-US" sz="2900" b="0" i="1" smtClean="0">
                                <a:solidFill>
                                  <a:schemeClr val="tx1"/>
                                </a:solidFill>
                                <a:latin typeface="Cambria Math" panose="02040503050406030204" pitchFamily="18" charset="0"/>
                              </a:rPr>
                              <m:t>𝑚</m:t>
                            </m:r>
                          </m:sub>
                        </m:sSub>
                        <m:sSub>
                          <m:sSubPr>
                            <m:ctrlPr>
                              <a:rPr lang="en-US" sz="2900" i="1">
                                <a:solidFill>
                                  <a:schemeClr val="tx1"/>
                                </a:solidFill>
                                <a:latin typeface="Cambria Math" charset="0"/>
                              </a:rPr>
                            </m:ctrlPr>
                          </m:sSubPr>
                          <m:e>
                            <m:r>
                              <a:rPr lang="en-US" sz="2900" b="0" i="1" smtClean="0">
                                <a:solidFill>
                                  <a:schemeClr val="tx1"/>
                                </a:solidFill>
                                <a:latin typeface="Cambria Math" panose="02040503050406030204" pitchFamily="18" charset="0"/>
                              </a:rPr>
                              <m:t>𝑥</m:t>
                            </m:r>
                          </m:e>
                          <m:sub>
                            <m:r>
                              <a:rPr lang="en-US" sz="2900" b="0" i="1" smtClean="0">
                                <a:solidFill>
                                  <a:schemeClr val="tx1"/>
                                </a:solidFill>
                                <a:latin typeface="Cambria Math" panose="02040503050406030204" pitchFamily="18" charset="0"/>
                              </a:rPr>
                              <m:t>𝑚</m:t>
                            </m:r>
                          </m:sub>
                        </m:sSub>
                        <m:r>
                          <a:rPr lang="en-US" sz="2900" i="1">
                            <a:solidFill>
                              <a:schemeClr val="tx1"/>
                            </a:solidFill>
                            <a:latin typeface="Cambria Math" panose="02040503050406030204" pitchFamily="18" charset="0"/>
                          </a:rPr>
                          <m:t>)</m:t>
                        </m:r>
                      </m:den>
                    </m:f>
                  </m:oMath>
                </a14:m>
                <a:r>
                  <a:rPr lang="en-US" sz="2900" dirty="0">
                    <a:solidFill>
                      <a:schemeClr val="tx1"/>
                    </a:solidFill>
                  </a:rPr>
                  <a:t>.</a:t>
                </a:r>
              </a:p>
              <a:p>
                <a:pPr algn="l"/>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81768" y="940478"/>
                <a:ext cx="9129559" cy="5551564"/>
              </a:xfrm>
              <a:blipFill rotWithShape="1">
                <a:blip r:embed="rId2"/>
                <a:stretch>
                  <a:fillRect l="-12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52</a:t>
            </a:fld>
            <a:endParaRPr lang="en-US" dirty="0"/>
          </a:p>
        </p:txBody>
      </p:sp>
      <p:pic>
        <p:nvPicPr>
          <p:cNvPr id="6" name="Picture 5" descr="A close up of a logo&#10;&#10;Description automatically generated">
            <a:extLst>
              <a:ext uri="{FF2B5EF4-FFF2-40B4-BE49-F238E27FC236}">
                <a16:creationId xmlns:a16="http://schemas.microsoft.com/office/drawing/2014/main" xmlns="" id="{4BEE033A-C14C-4FFE-A273-8326CBAC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895" y="1283672"/>
            <a:ext cx="5315749" cy="1825288"/>
          </a:xfrm>
          <a:prstGeom prst="rect">
            <a:avLst/>
          </a:prstGeom>
        </p:spPr>
      </p:pic>
      <p:sp>
        <p:nvSpPr>
          <p:cNvPr id="7" name="Title 1">
            <a:extLst>
              <a:ext uri="{FF2B5EF4-FFF2-40B4-BE49-F238E27FC236}">
                <a16:creationId xmlns:a16="http://schemas.microsoft.com/office/drawing/2014/main" xmlns=""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THEORY (CONT.)</a:t>
            </a:r>
            <a:endParaRPr lang="en-US" sz="3400" dirty="0"/>
          </a:p>
        </p:txBody>
      </p:sp>
    </p:spTree>
    <p:extLst>
      <p:ext uri="{BB962C8B-B14F-4D97-AF65-F5344CB8AC3E}">
        <p14:creationId xmlns:p14="http://schemas.microsoft.com/office/powerpoint/2010/main" val="42449982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04781" y="1076408"/>
                <a:ext cx="11408399" cy="5551564"/>
              </a:xfrm>
            </p:spPr>
            <p:txBody>
              <a:bodyPr>
                <a:normAutofit/>
              </a:bodyPr>
              <a:lstStyle/>
              <a:p>
                <a:endParaRPr lang="en-US" sz="1050" i="1" dirty="0"/>
              </a:p>
              <a:p>
                <a:pPr marL="342900" indent="-342900" algn="l">
                  <a:buFont typeface="Wingdings" panose="05000000000000000000" pitchFamily="2" charset="2"/>
                  <a:buChar char="q"/>
                </a:pPr>
                <a:r>
                  <a:rPr lang="en-US" sz="2800" dirty="0">
                    <a:solidFill>
                      <a:schemeClr val="tx1"/>
                    </a:solidFill>
                  </a:rPr>
                  <a:t>Interpretation of estimated regression coefficients:</a:t>
                </a:r>
              </a:p>
              <a:p>
                <a:pPr marL="342900" indent="-342900" algn="l">
                  <a:buFont typeface="Arial" panose="020B0604020202020204" pitchFamily="34" charset="0"/>
                  <a:buChar char="•"/>
                </a:pPr>
                <a:r>
                  <a:rPr lang="en-US" sz="2800" dirty="0">
                    <a:solidFill>
                      <a:schemeClr val="tx1"/>
                    </a:solidFill>
                  </a:rPr>
                  <a:t>Probability of </a:t>
                </a:r>
                <a:r>
                  <a:rPr lang="en-US" sz="2800" dirty="0" smtClean="0">
                    <a:solidFill>
                      <a:schemeClr val="tx1"/>
                    </a:solidFill>
                  </a:rPr>
                  <a:t>the structural </a:t>
                </a:r>
                <a:r>
                  <a:rPr lang="en-US" sz="2800" dirty="0">
                    <a:solidFill>
                      <a:schemeClr val="tx1"/>
                    </a:solidFill>
                  </a:rPr>
                  <a:t>zero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is modeled as in the binary logistic     regression, thus, estimated beta coefficients are interpreted in terms of estimated odds.</a:t>
                </a:r>
              </a:p>
              <a:p>
                <a:pPr marL="342900" indent="-342900" algn="l">
                  <a:buFont typeface="Arial" panose="020B0604020202020204" pitchFamily="34" charset="0"/>
                  <a:buChar char="•"/>
                </a:pPr>
                <a:r>
                  <a:rPr lang="en-US" sz="2800" dirty="0">
                    <a:solidFill>
                      <a:schemeClr val="tx1"/>
                    </a:solidFill>
                  </a:rPr>
                  <a:t>The mean of </a:t>
                </a:r>
                <a14:m>
                  <m:oMath xmlns:m="http://schemas.openxmlformats.org/officeDocument/2006/math">
                    <m:r>
                      <a:rPr lang="en-US" sz="2800" b="0" i="1" smtClean="0">
                        <a:solidFill>
                          <a:schemeClr val="tx1"/>
                        </a:solidFill>
                        <a:latin typeface="Cambria Math" panose="02040503050406030204" pitchFamily="18" charset="0"/>
                      </a:rPr>
                      <m:t>𝑦</m:t>
                    </m:r>
                  </m:oMath>
                </a14:m>
                <a:r>
                  <a:rPr lang="en-US" sz="2800" dirty="0">
                    <a:solidFill>
                      <a:schemeClr val="tx1"/>
                    </a:solidFill>
                  </a:rPr>
                  <a:t> is </a:t>
                </a:r>
                <a14:m>
                  <m:oMath xmlns:m="http://schemas.openxmlformats.org/officeDocument/2006/math">
                    <m:r>
                      <a:rPr lang="en-US" sz="2800" b="0" i="1" smtClean="0">
                        <a:solidFill>
                          <a:schemeClr val="tx1"/>
                        </a:solidFill>
                        <a:latin typeface="Cambria Math" panose="02040503050406030204" pitchFamily="18" charset="0"/>
                      </a:rPr>
                      <m:t>𝐸𝑦</m:t>
                    </m:r>
                    <m:r>
                      <a:rPr lang="en-US" sz="2800" b="0" i="1" smtClean="0">
                        <a:solidFill>
                          <a:schemeClr val="tx1"/>
                        </a:solidFill>
                        <a:latin typeface="Cambria Math" panose="02040503050406030204" pitchFamily="18" charset="0"/>
                      </a:rPr>
                      <m:t>=</m:t>
                    </m:r>
                    <m:d>
                      <m:dPr>
                        <m:ctrlPr>
                          <a:rPr lang="en-US" sz="2800" b="0" i="1" smtClean="0">
                            <a:solidFill>
                              <a:schemeClr val="tx1"/>
                            </a:solidFill>
                            <a:latin typeface="Cambria Math" charset="0"/>
                          </a:rPr>
                        </m:ctrlPr>
                      </m:dPr>
                      <m:e>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𝜋</m:t>
                        </m:r>
                      </m:e>
                    </m:d>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𝜆</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and</m:t>
                    </m:r>
                    <m:r>
                      <a:rPr lang="en-US" sz="2800" b="0" i="0" smtClean="0">
                        <a:solidFill>
                          <a:schemeClr val="tx1"/>
                        </a:solidFill>
                        <a:latin typeface="Cambria Math" panose="02040503050406030204" pitchFamily="18" charset="0"/>
                        <a:ea typeface="Cambria Math" panose="02040503050406030204" pitchFamily="18" charset="0"/>
                      </a:rPr>
                      <m:t> </m:t>
                    </m:r>
                    <m:r>
                      <m:rPr>
                        <m:sty m:val="p"/>
                      </m:rPr>
                      <a:rPr lang="en-US" sz="2800" b="0" i="0" smtClean="0">
                        <a:solidFill>
                          <a:schemeClr val="tx1"/>
                        </a:solidFill>
                        <a:latin typeface="Cambria Math" panose="02040503050406030204" pitchFamily="18" charset="0"/>
                        <a:ea typeface="Cambria Math" panose="02040503050406030204" pitchFamily="18" charset="0"/>
                      </a:rPr>
                      <m:t>s</m:t>
                    </m:r>
                  </m:oMath>
                </a14:m>
                <a:r>
                  <a:rPr lang="en-US" sz="2800" dirty="0" err="1">
                    <a:solidFill>
                      <a:schemeClr val="tx1"/>
                    </a:solidFill>
                  </a:rPr>
                  <a:t>ince</a:t>
                </a:r>
                <a:r>
                  <a:rPr lang="en-US" sz="2800" dirty="0">
                    <a:solidFill>
                      <a:schemeClr val="tx1"/>
                    </a:solidFill>
                  </a:rPr>
                  <a:t> we assume </a:t>
                </a:r>
                <a14:m>
                  <m:oMath xmlns:m="http://schemas.openxmlformats.org/officeDocument/2006/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oMath>
                </a14:m>
                <a:r>
                  <a:rPr lang="en-US" sz="2800" dirty="0">
                    <a:solidFill>
                      <a:schemeClr val="tx1"/>
                    </a:solidFill>
                  </a:rPr>
                  <a:t>variables are non-overlapping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𝜋</m:t>
                    </m:r>
                  </m:oMath>
                </a14:m>
                <a:r>
                  <a:rPr lang="en-US" sz="2800" dirty="0">
                    <a:solidFill>
                      <a:schemeClr val="tx1"/>
                    </a:solidFill>
                  </a:rPr>
                  <a:t> and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interpretation of gamma coefficients in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𝜆</m:t>
                    </m:r>
                  </m:oMath>
                </a14:m>
                <a:r>
                  <a:rPr lang="en-US" sz="2800" dirty="0">
                    <a:solidFill>
                      <a:schemeClr val="tx1"/>
                    </a:solidFill>
                  </a:rPr>
                  <a:t> is the same as in </a:t>
                </a:r>
                <a:r>
                  <a:rPr lang="en-US" sz="2800" dirty="0" smtClean="0">
                    <a:solidFill>
                      <a:schemeClr val="tx1"/>
                    </a:solidFill>
                  </a:rPr>
                  <a:t>the Poisson </a:t>
                </a:r>
                <a:r>
                  <a:rPr lang="en-US" sz="2800" dirty="0">
                    <a:solidFill>
                      <a:schemeClr val="tx1"/>
                    </a:solidFill>
                  </a:rPr>
                  <a:t>regression model.</a:t>
                </a:r>
              </a:p>
              <a:p>
                <a:pPr marL="342900" indent="-342900" algn="l">
                  <a:buFont typeface="Wingdings" panose="05000000000000000000" pitchFamily="2" charset="2"/>
                  <a:buChar char="q"/>
                </a:pPr>
                <a:r>
                  <a:rPr lang="en-US" sz="2800" dirty="0">
                    <a:solidFill>
                      <a:schemeClr val="tx1"/>
                    </a:solidFill>
                  </a:rPr>
                  <a:t>Prediction:</a:t>
                </a:r>
              </a:p>
              <a:p>
                <a:pPr algn="l"/>
                <a:r>
                  <a:rPr lang="en-US" sz="2800" dirty="0">
                    <a:solidFill>
                      <a:schemeClr val="tx1"/>
                    </a:solidFill>
                  </a:rPr>
                  <a:t>        </a:t>
                </a:r>
                <a14:m>
                  <m:oMath xmlns:m="http://schemas.openxmlformats.org/officeDocument/2006/math">
                    <m:sSup>
                      <m:sSupPr>
                        <m:ctrlPr>
                          <a:rPr lang="en-US" sz="2800" i="1">
                            <a:solidFill>
                              <a:schemeClr val="tx1"/>
                            </a:solidFill>
                            <a:latin typeface="Cambria Math" charset="0"/>
                          </a:rPr>
                        </m:ctrlPr>
                      </m:sSupPr>
                      <m:e>
                        <m:r>
                          <a:rPr lang="en-US" sz="2800" i="1">
                            <a:solidFill>
                              <a:schemeClr val="tx1"/>
                            </a:solidFill>
                            <a:latin typeface="Cambria Math" panose="02040503050406030204" pitchFamily="18" charset="0"/>
                          </a:rPr>
                          <m:t>𝑦</m:t>
                        </m:r>
                      </m:e>
                      <m:sup>
                        <m:r>
                          <a:rPr lang="en-US" sz="2800" i="1">
                            <a:solidFill>
                              <a:schemeClr val="tx1"/>
                            </a:solidFill>
                            <a:latin typeface="Cambria Math" panose="02040503050406030204" pitchFamily="18" charset="0"/>
                          </a:rPr>
                          <m:t>0</m:t>
                        </m:r>
                      </m:sup>
                    </m:sSup>
                    <m:r>
                      <a:rPr lang="en-US" sz="2800" i="1">
                        <a:solidFill>
                          <a:schemeClr val="tx1"/>
                        </a:solidFill>
                        <a:latin typeface="Cambria Math" panose="02040503050406030204" pitchFamily="18" charset="0"/>
                      </a:rPr>
                      <m:t>=</m:t>
                    </m:r>
                    <m:f>
                      <m:fPr>
                        <m:ctrlPr>
                          <a:rPr lang="en-US" sz="2800" i="1">
                            <a:solidFill>
                              <a:schemeClr val="tx1"/>
                            </a:solidFill>
                            <a:latin typeface="Cambria Math" charset="0"/>
                          </a:rPr>
                        </m:ctrlPr>
                      </m:fPr>
                      <m:num>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𝛾</m:t>
                                </m:r>
                              </m:e>
                            </m:acc>
                          </m:e>
                          <m:sub>
                            <m: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𝑘</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num>
                      <m:den>
                        <m:r>
                          <a:rPr lang="en-US" sz="2800" i="1">
                            <a:solidFill>
                              <a:schemeClr val="tx1"/>
                            </a:solidFill>
                            <a:latin typeface="Cambria Math" panose="02040503050406030204" pitchFamily="18" charset="0"/>
                          </a:rPr>
                          <m:t>1+</m:t>
                        </m:r>
                        <m:r>
                          <m:rPr>
                            <m:sty m:val="p"/>
                          </m:rPr>
                          <a:rPr lang="en-US" sz="2800">
                            <a:solidFill>
                              <a:schemeClr val="tx1"/>
                            </a:solidFill>
                            <a:latin typeface="Cambria Math" panose="02040503050406030204" pitchFamily="18" charset="0"/>
                          </a:rPr>
                          <m:t>exp</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Sup>
                          <m:sSubSupPr>
                            <m:ctrlPr>
                              <a:rPr lang="en-US" sz="2800" i="1">
                                <a:solidFill>
                                  <a:schemeClr val="tx1"/>
                                </a:solidFill>
                                <a:latin typeface="Cambria Math"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𝑚</m:t>
                            </m:r>
                          </m:sub>
                        </m:sSub>
                        <m:sSubSup>
                          <m:sSubSupPr>
                            <m:ctrlPr>
                              <a:rPr lang="en-US" sz="2800" i="1">
                                <a:solidFill>
                                  <a:schemeClr val="tx1"/>
                                </a:solidFill>
                                <a:latin typeface="Cambria Math" charset="0"/>
                              </a:rPr>
                            </m:ctrlPr>
                          </m:sSubSup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𝑚</m:t>
                            </m:r>
                          </m:sub>
                          <m:sup>
                            <m:r>
                              <a:rPr lang="en-US" sz="2800" i="1">
                                <a:solidFill>
                                  <a:schemeClr val="tx1"/>
                                </a:solidFill>
                                <a:latin typeface="Cambria Math" panose="02040503050406030204" pitchFamily="18" charset="0"/>
                              </a:rPr>
                              <m:t>0</m:t>
                            </m:r>
                          </m:sup>
                        </m:sSubSup>
                        <m:r>
                          <a:rPr lang="en-US" sz="2800" i="1">
                            <a:solidFill>
                              <a:schemeClr val="tx1"/>
                            </a:solidFill>
                            <a:latin typeface="Cambria Math" panose="02040503050406030204" pitchFamily="18" charset="0"/>
                          </a:rPr>
                          <m:t>)</m:t>
                        </m:r>
                      </m:den>
                    </m:f>
                  </m:oMath>
                </a14:m>
                <a:r>
                  <a:rPr lang="en-US" sz="2800" dirty="0">
                    <a:solidFill>
                      <a:schemeClr val="tx1"/>
                    </a:solidFill>
                  </a:rPr>
                  <a:t>.</a:t>
                </a:r>
              </a:p>
              <a:p>
                <a:endParaRPr lang="en-US" sz="2900" dirty="0">
                  <a:solidFill>
                    <a:schemeClr val="tx1"/>
                  </a:solidFill>
                </a:endParaRPr>
              </a:p>
              <a:p>
                <a:endParaRPr lang="en-US" sz="29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04781" y="1076408"/>
                <a:ext cx="11408399" cy="5551564"/>
              </a:xfrm>
              <a:blipFill rotWithShape="1">
                <a:blip r:embed="rId2"/>
                <a:stretch>
                  <a:fillRect l="-962" r="-14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6" name="Title 1">
            <a:extLst>
              <a:ext uri="{FF2B5EF4-FFF2-40B4-BE49-F238E27FC236}">
                <a16:creationId xmlns:a16="http://schemas.microsoft.com/office/drawing/2014/main" xmlns=""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THEORY (CONT.)</a:t>
            </a:r>
            <a:endParaRPr lang="en-US" sz="3400" dirty="0"/>
          </a:p>
        </p:txBody>
      </p:sp>
    </p:spTree>
    <p:extLst>
      <p:ext uri="{BB962C8B-B14F-4D97-AF65-F5344CB8AC3E}">
        <p14:creationId xmlns:p14="http://schemas.microsoft.com/office/powerpoint/2010/main" val="4060521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403690" y="412188"/>
            <a:ext cx="3076295" cy="5308599"/>
          </a:xfrm>
        </p:spPr>
        <p:txBody>
          <a:bodyPr>
            <a:normAutofit/>
          </a:bodyPr>
          <a:lstStyle/>
          <a:p>
            <a:r>
              <a:rPr lang="en-US" sz="3200" dirty="0">
                <a:solidFill>
                  <a:srgbClr val="FFFFFF"/>
                </a:solidFill>
              </a:rPr>
              <a:t>EXAMPLE: zero-INFLATED POISSON REGRESSION</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p:txBody>
          <a:bodyPr/>
          <a:lstStyle/>
          <a:p>
            <a:fld id="{3A98EE3D-8CD1-4C3F-BD1C-C98C9596463C}" type="slidenum">
              <a:rPr lang="en-US" smtClean="0"/>
              <a:t>54</a:t>
            </a:fld>
            <a:endParaRPr lang="en-US" dirty="0"/>
          </a:p>
        </p:txBody>
      </p:sp>
      <p:sp>
        <p:nvSpPr>
          <p:cNvPr id="5" name="TextBox 4">
            <a:extLst>
              <a:ext uri="{FF2B5EF4-FFF2-40B4-BE49-F238E27FC236}">
                <a16:creationId xmlns:a16="http://schemas.microsoft.com/office/drawing/2014/main" xmlns="" id="{1104FC7D-41B2-4C50-8F4E-546885F4BEAB}"/>
              </a:ext>
            </a:extLst>
          </p:cNvPr>
          <p:cNvSpPr txBox="1"/>
          <p:nvPr/>
        </p:nvSpPr>
        <p:spPr>
          <a:xfrm>
            <a:off x="834060" y="1292352"/>
            <a:ext cx="10527127" cy="3539430"/>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a:t>
            </a:r>
            <a:r>
              <a:rPr lang="en-US" sz="2800" dirty="0"/>
              <a:t>A health survey h</a:t>
            </a:r>
            <a:r>
              <a:rPr lang="en-US" sz="2800" dirty="0" smtClean="0"/>
              <a:t>as </a:t>
            </a:r>
            <a:r>
              <a:rPr lang="en-US" sz="2800" dirty="0"/>
              <a:t>been administered to a random sample of 40 people aged between 25 and 50. Their gender, self-reported health condition (excellent or good), age, and the number of cigarettes they smoked yesterday were recorded. The data </a:t>
            </a:r>
            <a:r>
              <a:rPr lang="en-US" sz="2800" dirty="0" smtClean="0"/>
              <a:t>set is </a:t>
            </a:r>
            <a:r>
              <a:rPr lang="en-US" sz="2800" dirty="0" smtClean="0">
                <a:hlinkClick r:id="rId2" action="ppaction://hlinkfile"/>
              </a:rPr>
              <a:t>here</a:t>
            </a:r>
            <a:r>
              <a:rPr lang="en-US" sz="2800" dirty="0" smtClean="0"/>
              <a:t>. </a:t>
            </a:r>
          </a:p>
          <a:p>
            <a:endParaRPr lang="en-US" sz="2800" dirty="0" smtClean="0"/>
          </a:p>
          <a:p>
            <a:pPr marL="285750" indent="-285750">
              <a:buFont typeface="Wingdings" panose="05000000000000000000" pitchFamily="2" charset="2"/>
              <a:buChar char="q"/>
            </a:pPr>
            <a:r>
              <a:rPr lang="en-US" sz="2800" dirty="0"/>
              <a:t> </a:t>
            </a:r>
            <a:r>
              <a:rPr lang="en-US" sz="2800" dirty="0" smtClean="0"/>
              <a:t>Since </a:t>
            </a:r>
            <a:r>
              <a:rPr lang="en-US" sz="2800" dirty="0"/>
              <a:t>those respondents who don't smoke were </a:t>
            </a:r>
            <a:r>
              <a:rPr lang="en-US" sz="2800" dirty="0" smtClean="0"/>
              <a:t>included in </a:t>
            </a:r>
            <a:r>
              <a:rPr lang="en-US" sz="2800" dirty="0"/>
              <a:t>the survey, it is </a:t>
            </a:r>
            <a:r>
              <a:rPr lang="en-US" sz="2800" dirty="0" smtClean="0"/>
              <a:t>expected </a:t>
            </a:r>
            <a:r>
              <a:rPr lang="en-US" sz="2800" dirty="0"/>
              <a:t>that the number of cigarettes </a:t>
            </a:r>
            <a:r>
              <a:rPr lang="en-US" sz="2800" dirty="0" smtClean="0"/>
              <a:t>smoked would </a:t>
            </a:r>
            <a:r>
              <a:rPr lang="en-US" sz="2800" dirty="0"/>
              <a:t>have a Poisson </a:t>
            </a:r>
            <a:r>
              <a:rPr lang="en-US" sz="2800" dirty="0" smtClean="0"/>
              <a:t>distribution with an inflated </a:t>
            </a:r>
            <a:r>
              <a:rPr lang="en-US" sz="2800" dirty="0"/>
              <a:t>number of zeros. </a:t>
            </a:r>
            <a:endParaRPr lang="en-US" sz="1400" dirty="0"/>
          </a:p>
        </p:txBody>
      </p:sp>
      <p:sp>
        <p:nvSpPr>
          <p:cNvPr id="6" name="Title 1">
            <a:extLst>
              <a:ext uri="{FF2B5EF4-FFF2-40B4-BE49-F238E27FC236}">
                <a16:creationId xmlns:a16="http://schemas.microsoft.com/office/drawing/2014/main" xmlns="" id="{8FDE2D6A-EB0F-4F67-8847-35AECB8A3F6B}"/>
              </a:ext>
            </a:extLst>
          </p:cNvPr>
          <p:cNvSpPr txBox="1">
            <a:spLocks/>
          </p:cNvSpPr>
          <p:nvPr/>
        </p:nvSpPr>
        <p:spPr>
          <a:xfrm>
            <a:off x="834060" y="271927"/>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a:t>
            </a:r>
            <a:endParaRPr lang="en-US" sz="3400" dirty="0"/>
          </a:p>
        </p:txBody>
      </p:sp>
    </p:spTree>
    <p:extLst>
      <p:ext uri="{BB962C8B-B14F-4D97-AF65-F5344CB8AC3E}">
        <p14:creationId xmlns:p14="http://schemas.microsoft.com/office/powerpoint/2010/main" val="34985127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a:xfrm>
            <a:off x="10599108" y="5867620"/>
            <a:ext cx="1142245" cy="669925"/>
          </a:xfrm>
        </p:spPr>
        <p:txBody>
          <a:bodyPr/>
          <a:lstStyle/>
          <a:p>
            <a:fld id="{3A98EE3D-8CD1-4C3F-BD1C-C98C9596463C}" type="slidenum">
              <a:rPr lang="en-US" smtClean="0"/>
              <a:t>55</a:t>
            </a:fld>
            <a:endParaRPr lang="en-US" dirty="0"/>
          </a:p>
        </p:txBody>
      </p:sp>
      <p:sp>
        <p:nvSpPr>
          <p:cNvPr id="5" name="TextBox 4">
            <a:extLst>
              <a:ext uri="{FF2B5EF4-FFF2-40B4-BE49-F238E27FC236}">
                <a16:creationId xmlns:a16="http://schemas.microsoft.com/office/drawing/2014/main" xmlns="" id="{1104FC7D-41B2-4C50-8F4E-546885F4BEAB}"/>
              </a:ext>
            </a:extLst>
          </p:cNvPr>
          <p:cNvSpPr txBox="1"/>
          <p:nvPr/>
        </p:nvSpPr>
        <p:spPr>
          <a:xfrm>
            <a:off x="426720" y="1343305"/>
            <a:ext cx="11375136" cy="3847207"/>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 </a:t>
            </a:r>
            <a:r>
              <a:rPr lang="en-US" sz="2800" dirty="0" smtClean="0"/>
              <a:t>We</a:t>
            </a:r>
            <a:r>
              <a:rPr lang="en-US" sz="2800" dirty="0"/>
              <a:t> </a:t>
            </a:r>
            <a:r>
              <a:rPr lang="en-US" sz="2800" dirty="0" smtClean="0"/>
              <a:t>fit </a:t>
            </a:r>
            <a:r>
              <a:rPr lang="en-US" sz="2800" dirty="0"/>
              <a:t>a ZIP model </a:t>
            </a:r>
            <a:r>
              <a:rPr lang="en-US" sz="2800" dirty="0" smtClean="0"/>
              <a:t>where, for example,  </a:t>
            </a:r>
            <a:r>
              <a:rPr lang="en-US" sz="2800" dirty="0"/>
              <a:t>health condition is used as the predictor of </a:t>
            </a:r>
            <a:r>
              <a:rPr lang="en-US" sz="2800" dirty="0" smtClean="0"/>
              <a:t>structural zero</a:t>
            </a:r>
            <a:r>
              <a:rPr lang="en-US" sz="2800" dirty="0"/>
              <a:t>, while gender and age are the count model predictors</a:t>
            </a:r>
            <a:r>
              <a:rPr lang="en-US" sz="2800" dirty="0" smtClean="0"/>
              <a:t>.</a:t>
            </a:r>
          </a:p>
          <a:p>
            <a:endParaRPr lang="en-US" sz="2400" dirty="0">
              <a:latin typeface="MS Mincho" panose="02020609040205080304" pitchFamily="49" charset="-128"/>
              <a:ea typeface="MS Mincho" panose="02020609040205080304" pitchFamily="49" charset="-128"/>
            </a:endParaRPr>
          </a:p>
          <a:p>
            <a:r>
              <a:rPr lang="en-US" sz="2400" dirty="0" err="1">
                <a:latin typeface="Calibri" panose="020F0502020204030204" pitchFamily="34" charset="0"/>
                <a:ea typeface="MS Mincho" panose="02020609040205080304" pitchFamily="49" charset="-128"/>
              </a:rPr>
              <a:t>smoking.data</a:t>
            </a:r>
            <a:r>
              <a:rPr lang="en-US" sz="2400" dirty="0">
                <a:latin typeface="Calibri" panose="020F0502020204030204" pitchFamily="34" charset="0"/>
                <a:ea typeface="MS Mincho" panose="02020609040205080304" pitchFamily="49" charset="-128"/>
              </a:rPr>
              <a:t>&lt;- read.csv(file</a:t>
            </a:r>
            <a:r>
              <a:rPr lang="en-US" sz="2400" dirty="0" smtClean="0">
                <a:latin typeface="Calibri" panose="020F0502020204030204" pitchFamily="34" charset="0"/>
                <a:ea typeface="MS Mincho" panose="02020609040205080304" pitchFamily="49" charset="-128"/>
              </a:rPr>
              <a:t>=“./ZIPExampleData.csv</a:t>
            </a:r>
            <a:r>
              <a:rPr lang="en-US" sz="2400" dirty="0">
                <a:latin typeface="Calibri" panose="020F0502020204030204" pitchFamily="34" charset="0"/>
                <a:ea typeface="MS Mincho" panose="02020609040205080304" pitchFamily="49" charset="-128"/>
              </a:rPr>
              <a:t>", header=TRUE, </a:t>
            </a:r>
            <a:r>
              <a:rPr lang="en-US" sz="2400" dirty="0" err="1">
                <a:latin typeface="Calibri" panose="020F0502020204030204" pitchFamily="34" charset="0"/>
                <a:ea typeface="MS Mincho" panose="02020609040205080304" pitchFamily="49" charset="-128"/>
              </a:rPr>
              <a:t>sep</a:t>
            </a:r>
            <a:r>
              <a:rPr lang="en-US" sz="2400" dirty="0">
                <a:latin typeface="Calibri" panose="020F0502020204030204" pitchFamily="34" charset="0"/>
                <a:ea typeface="MS Mincho" panose="02020609040205080304" pitchFamily="49" charset="-128"/>
              </a:rPr>
              <a:t>=",")</a:t>
            </a:r>
          </a:p>
          <a:p>
            <a:r>
              <a:rPr lang="en-US" sz="2400" dirty="0" err="1">
                <a:latin typeface="Calibri" panose="020F0502020204030204" pitchFamily="34" charset="0"/>
                <a:ea typeface="MS Mincho" panose="02020609040205080304" pitchFamily="49" charset="-128"/>
              </a:rPr>
              <a:t>install.packages</a:t>
            </a:r>
            <a:r>
              <a:rPr lang="en-US" sz="2400" dirty="0">
                <a:latin typeface="Calibri" panose="020F0502020204030204" pitchFamily="34" charset="0"/>
                <a:ea typeface="MS Mincho" panose="02020609040205080304" pitchFamily="49" charset="-128"/>
              </a:rPr>
              <a:t>("</a:t>
            </a:r>
            <a:r>
              <a:rPr lang="en-US" sz="2400" dirty="0" err="1">
                <a:latin typeface="Calibri" panose="020F0502020204030204" pitchFamily="34" charset="0"/>
                <a:ea typeface="MS Mincho" panose="02020609040205080304" pitchFamily="49" charset="-128"/>
              </a:rPr>
              <a:t>pscl</a:t>
            </a:r>
            <a:r>
              <a:rPr lang="en-US" sz="2400" dirty="0">
                <a:latin typeface="Calibri" panose="020F0502020204030204" pitchFamily="34" charset="0"/>
                <a:ea typeface="MS Mincho" panose="02020609040205080304" pitchFamily="49" charset="-128"/>
              </a:rPr>
              <a:t>")</a:t>
            </a:r>
          </a:p>
          <a:p>
            <a:r>
              <a:rPr lang="en-US" sz="2400" dirty="0">
                <a:latin typeface="Calibri" panose="020F0502020204030204" pitchFamily="34" charset="0"/>
                <a:ea typeface="MS Mincho" panose="02020609040205080304" pitchFamily="49" charset="-128"/>
              </a:rPr>
              <a:t>library(</a:t>
            </a:r>
            <a:r>
              <a:rPr lang="en-US" sz="2400" dirty="0" err="1">
                <a:latin typeface="Calibri" panose="020F0502020204030204" pitchFamily="34" charset="0"/>
                <a:ea typeface="MS Mincho" panose="02020609040205080304" pitchFamily="49" charset="-128"/>
              </a:rPr>
              <a:t>pscl</a:t>
            </a:r>
            <a:r>
              <a:rPr lang="en-US" sz="2400" dirty="0">
                <a:latin typeface="Calibri" panose="020F0502020204030204" pitchFamily="34" charset="0"/>
                <a:ea typeface="MS Mincho" panose="02020609040205080304" pitchFamily="49" charset="-128"/>
              </a:rPr>
              <a:t>)</a:t>
            </a:r>
          </a:p>
          <a:p>
            <a:endParaRPr lang="en-US" sz="2400" dirty="0" smtClean="0">
              <a:latin typeface="Calibri" panose="020F0502020204030204" pitchFamily="34" charset="0"/>
              <a:ea typeface="MS Mincho" panose="02020609040205080304" pitchFamily="49" charset="-128"/>
            </a:endParaRPr>
          </a:p>
          <a:p>
            <a:r>
              <a:rPr lang="en-US" sz="2400" dirty="0" smtClean="0">
                <a:latin typeface="Calibri" panose="020F0502020204030204" pitchFamily="34" charset="0"/>
                <a:ea typeface="MS Mincho" panose="02020609040205080304" pitchFamily="49" charset="-128"/>
              </a:rPr>
              <a:t>summary(</a:t>
            </a:r>
            <a:r>
              <a:rPr lang="en-US" sz="2400" dirty="0" err="1" smtClean="0">
                <a:latin typeface="Calibri" panose="020F0502020204030204" pitchFamily="34" charset="0"/>
                <a:ea typeface="MS Mincho" panose="02020609040205080304" pitchFamily="49" charset="-128"/>
              </a:rPr>
              <a:t>fitted.model</a:t>
            </a:r>
            <a:r>
              <a:rPr lang="en-US" sz="2400" dirty="0">
                <a:latin typeface="Calibri" panose="020F0502020204030204" pitchFamily="34" charset="0"/>
                <a:ea typeface="MS Mincho" panose="02020609040205080304" pitchFamily="49" charset="-128"/>
              </a:rPr>
              <a:t>&lt;- </a:t>
            </a:r>
            <a:r>
              <a:rPr lang="en-US" sz="2400" dirty="0" err="1">
                <a:latin typeface="Calibri" panose="020F0502020204030204" pitchFamily="34" charset="0"/>
                <a:ea typeface="MS Mincho" panose="02020609040205080304" pitchFamily="49" charset="-128"/>
              </a:rPr>
              <a:t>zeroinfl</a:t>
            </a:r>
            <a:r>
              <a:rPr lang="en-US" sz="2400" dirty="0">
                <a:latin typeface="Calibri" panose="020F0502020204030204" pitchFamily="34" charset="0"/>
                <a:ea typeface="MS Mincho" panose="02020609040205080304" pitchFamily="49" charset="-128"/>
              </a:rPr>
              <a:t>(cigarettes ~ gender + </a:t>
            </a:r>
            <a:r>
              <a:rPr lang="en-US" sz="2400" dirty="0" err="1">
                <a:latin typeface="Calibri" panose="020F0502020204030204" pitchFamily="34" charset="0"/>
                <a:ea typeface="MS Mincho" panose="02020609040205080304" pitchFamily="49" charset="-128"/>
              </a:rPr>
              <a:t>age|health</a:t>
            </a:r>
            <a:r>
              <a:rPr lang="en-US" sz="2400" dirty="0">
                <a:latin typeface="Calibri" panose="020F0502020204030204" pitchFamily="34" charset="0"/>
                <a:ea typeface="MS Mincho" panose="02020609040205080304" pitchFamily="49" charset="-128"/>
              </a:rPr>
              <a:t>, </a:t>
            </a:r>
            <a:r>
              <a:rPr lang="en-US" sz="2400" dirty="0" smtClean="0">
                <a:latin typeface="Calibri" panose="020F0502020204030204" pitchFamily="34" charset="0"/>
                <a:ea typeface="MS Mincho" panose="02020609040205080304" pitchFamily="49" charset="-128"/>
              </a:rPr>
              <a:t>data=</a:t>
            </a:r>
            <a:r>
              <a:rPr lang="en-US" sz="2400" dirty="0" err="1" smtClean="0">
                <a:latin typeface="Calibri" panose="020F0502020204030204" pitchFamily="34" charset="0"/>
                <a:ea typeface="MS Mincho" panose="02020609040205080304" pitchFamily="49" charset="-128"/>
              </a:rPr>
              <a:t>smoking.data</a:t>
            </a:r>
            <a:r>
              <a:rPr lang="en-US" sz="2400" dirty="0">
                <a:latin typeface="Calibri" panose="020F0502020204030204" pitchFamily="34" charset="0"/>
                <a:ea typeface="MS Mincho" panose="02020609040205080304" pitchFamily="49" charset="-128"/>
              </a:rPr>
              <a:t>))</a:t>
            </a:r>
          </a:p>
          <a:p>
            <a:endParaRPr lang="en-US" sz="1600" dirty="0"/>
          </a:p>
        </p:txBody>
      </p:sp>
      <p:sp>
        <p:nvSpPr>
          <p:cNvPr id="7"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29019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0DB60B-D44E-469C-B487-1D30FF664CFE}"/>
              </a:ext>
            </a:extLst>
          </p:cNvPr>
          <p:cNvSpPr>
            <a:spLocks noGrp="1"/>
          </p:cNvSpPr>
          <p:nvPr>
            <p:ph type="title"/>
          </p:nvPr>
        </p:nvSpPr>
        <p:spPr>
          <a:xfrm>
            <a:off x="421518" y="425253"/>
            <a:ext cx="2493967" cy="5093597"/>
          </a:xfrm>
        </p:spPr>
        <p:txBody>
          <a:bodyPr>
            <a:normAutofit/>
          </a:bodyPr>
          <a:lstStyle/>
          <a:p>
            <a:r>
              <a:rPr lang="en-US" sz="2800" dirty="0">
                <a:solidFill>
                  <a:srgbClr val="FFFFFF"/>
                </a:solidFill>
              </a:rPr>
              <a:t>zero-INFLATED POISSON REGRESSION</a:t>
            </a:r>
            <a:br>
              <a:rPr lang="en-US" sz="2800" dirty="0">
                <a:solidFill>
                  <a:srgbClr val="FFFFFF"/>
                </a:solidFill>
              </a:rPr>
            </a:br>
            <a:r>
              <a:rPr lang="en-US" sz="2800" dirty="0">
                <a:solidFill>
                  <a:srgbClr val="FFFFFF"/>
                </a:solidFill>
              </a:rPr>
              <a:t>example</a:t>
            </a:r>
            <a:br>
              <a:rPr lang="en-US" sz="2800" dirty="0">
                <a:solidFill>
                  <a:srgbClr val="FFFFFF"/>
                </a:solidFill>
              </a:rPr>
            </a:br>
            <a:r>
              <a:rPr lang="en-US" sz="2800" dirty="0">
                <a:solidFill>
                  <a:srgbClr val="FFFFFF"/>
                </a:solidFill>
              </a:rPr>
              <a:t>continues</a:t>
            </a:r>
          </a:p>
        </p:txBody>
      </p:sp>
      <p:sp>
        <p:nvSpPr>
          <p:cNvPr id="4" name="Slide Number Placeholder 3">
            <a:extLst>
              <a:ext uri="{FF2B5EF4-FFF2-40B4-BE49-F238E27FC236}">
                <a16:creationId xmlns:a16="http://schemas.microsoft.com/office/drawing/2014/main" xmlns="" id="{D6A99652-0848-4F5E-869C-510DD1718862}"/>
              </a:ext>
            </a:extLst>
          </p:cNvPr>
          <p:cNvSpPr>
            <a:spLocks noGrp="1"/>
          </p:cNvSpPr>
          <p:nvPr>
            <p:ph type="sldNum" sz="quarter" idx="12"/>
          </p:nvPr>
        </p:nvSpPr>
        <p:spPr>
          <a:xfrm>
            <a:off x="10599108" y="5867620"/>
            <a:ext cx="1142245" cy="669925"/>
          </a:xfrm>
        </p:spPr>
        <p:txBody>
          <a:bodyPr/>
          <a:lstStyle/>
          <a:p>
            <a:fld id="{3A98EE3D-8CD1-4C3F-BD1C-C98C9596463C}" type="slidenum">
              <a:rPr lang="en-US" smtClean="0"/>
              <a:t>56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104FC7D-41B2-4C50-8F4E-546885F4BEAB}"/>
                  </a:ext>
                </a:extLst>
              </p:cNvPr>
              <p:cNvSpPr txBox="1"/>
              <p:nvPr/>
            </p:nvSpPr>
            <p:spPr>
              <a:xfrm>
                <a:off x="260538" y="1188321"/>
                <a:ext cx="10882950" cy="5323380"/>
              </a:xfrm>
              <a:prstGeom prst="rect">
                <a:avLst/>
              </a:prstGeom>
              <a:noFill/>
            </p:spPr>
            <p:txBody>
              <a:bodyPr wrap="square" rtlCol="0">
                <a:spAutoFit/>
              </a:bodyPr>
              <a:lstStyle/>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r>
                  <a:rPr lang="en-US" sz="2800" dirty="0" smtClean="0"/>
                  <a:t> The output is</a:t>
                </a: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endParaRPr lang="en-US" sz="2800" dirty="0" smtClean="0"/>
              </a:p>
              <a:p>
                <a:pPr marL="285750" indent="-285750">
                  <a:buFont typeface="Wingdings" panose="05000000000000000000" pitchFamily="2" charset="2"/>
                  <a:buChar char="q"/>
                </a:pPr>
                <a:r>
                  <a:rPr lang="en-US" sz="2800" dirty="0" smtClean="0"/>
                  <a:t>The </a:t>
                </a:r>
                <a:r>
                  <a:rPr lang="en-US" sz="2800" dirty="0"/>
                  <a:t>fitted model </a:t>
                </a:r>
                <a:r>
                  <a:rPr lang="en-US" sz="2800" dirty="0" smtClean="0"/>
                  <a:t>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charset="0"/>
                            </a:rPr>
                          </m:ctrlPr>
                        </m:accPr>
                        <m:e>
                          <m:r>
                            <a:rPr lang="en-US" sz="2800" i="1" smtClean="0">
                              <a:latin typeface="Cambria Math"/>
                              <a:ea typeface="Cambria Math"/>
                            </a:rPr>
                            <m:t>𝜋</m:t>
                          </m:r>
                        </m:e>
                      </m:acc>
                      <m:r>
                        <a:rPr lang="en-US" sz="2800" b="0" i="1" smtClean="0">
                          <a:latin typeface="Cambria Math"/>
                        </a:rPr>
                        <m:t>=</m:t>
                      </m:r>
                      <m:f>
                        <m:fPr>
                          <m:ctrlPr>
                            <a:rPr lang="en-US" sz="2800" b="0" i="1" smtClean="0">
                              <a:latin typeface="Cambria Math" charset="0"/>
                            </a:rPr>
                          </m:ctrlPr>
                        </m:fPr>
                        <m:num>
                          <m:r>
                            <m:rPr>
                              <m:sty m:val="p"/>
                            </m:rPr>
                            <a:rPr lang="en-US" sz="2800" b="0" i="0" smtClean="0">
                              <a:latin typeface="Cambria Math"/>
                            </a:rPr>
                            <m:t>exp</m:t>
                          </m:r>
                          <m:r>
                            <a:rPr lang="en-US" sz="2800" b="0" i="1" smtClean="0">
                              <a:latin typeface="Cambria Math"/>
                            </a:rPr>
                            <m:t>⁡{1.1245−4.9195∗</m:t>
                          </m:r>
                          <m:r>
                            <a:rPr lang="en-US" sz="2800" b="0" i="1" smtClean="0">
                              <a:latin typeface="Cambria Math"/>
                            </a:rPr>
                            <m:t>𝑔𝑜𝑜𝑑</m:t>
                          </m:r>
                          <m:r>
                            <a:rPr lang="en-US" sz="2800" b="0" i="1" smtClean="0">
                              <a:latin typeface="Cambria Math"/>
                            </a:rPr>
                            <m:t>_</m:t>
                          </m:r>
                          <m:r>
                            <a:rPr lang="en-US" sz="2800" b="0" i="1" smtClean="0">
                              <a:latin typeface="Cambria Math"/>
                            </a:rPr>
                            <m:t>h𝑒𝑎𝑙𝑡h</m:t>
                          </m:r>
                          <m:r>
                            <a:rPr lang="en-US" sz="2800" b="0" i="1" smtClean="0">
                              <a:latin typeface="Cambria Math"/>
                            </a:rPr>
                            <m:t>}</m:t>
                          </m:r>
                        </m:num>
                        <m:den>
                          <m:r>
                            <a:rPr lang="en-US" sz="2800" b="0" i="1" smtClean="0">
                              <a:latin typeface="Cambria Math"/>
                            </a:rPr>
                            <m:t>1+</m:t>
                          </m:r>
                          <m:r>
                            <m:rPr>
                              <m:sty m:val="p"/>
                            </m:rPr>
                            <a:rPr lang="en-US" sz="2800" b="0" i="0" smtClean="0">
                              <a:latin typeface="Cambria Math"/>
                            </a:rPr>
                            <m:t>exp</m:t>
                          </m:r>
                          <m:r>
                            <a:rPr lang="en-US" sz="2800" i="1">
                              <a:latin typeface="Cambria Math"/>
                            </a:rPr>
                            <m:t>⁡{1.1245−4.9195∗</m:t>
                          </m:r>
                          <m:r>
                            <a:rPr lang="en-US" sz="2800" i="1">
                              <a:latin typeface="Cambria Math"/>
                            </a:rPr>
                            <m:t>𝑔𝑜𝑜𝑑</m:t>
                          </m:r>
                          <m:r>
                            <a:rPr lang="en-US" sz="2800" i="1">
                              <a:latin typeface="Cambria Math"/>
                            </a:rPr>
                            <m:t>_</m:t>
                          </m:r>
                          <m:r>
                            <a:rPr lang="en-US" sz="2800" i="1">
                              <a:latin typeface="Cambria Math"/>
                            </a:rPr>
                            <m:t>h𝑒𝑎𝑙𝑡h</m:t>
                          </m:r>
                          <m:r>
                            <a:rPr lang="en-US" sz="2800" i="1">
                              <a:latin typeface="Cambria Math"/>
                            </a:rPr>
                            <m:t>}</m:t>
                          </m:r>
                        </m:den>
                      </m:f>
                    </m:oMath>
                  </m:oMathPara>
                </a14:m>
                <a:endParaRPr lang="en-US" sz="2800" dirty="0" smtClean="0"/>
              </a:p>
              <a:p>
                <a:endParaRPr lang="en-US" sz="2800" dirty="0"/>
              </a:p>
              <a:p>
                <a:r>
                  <a:rPr lang="en-US" sz="2800" dirty="0" smtClean="0"/>
                  <a:t>                and   </a:t>
                </a:r>
                <a14:m>
                  <m:oMath xmlns:m="http://schemas.openxmlformats.org/officeDocument/2006/math">
                    <m:acc>
                      <m:accPr>
                        <m:chr m:val="̂"/>
                        <m:ctrlPr>
                          <a:rPr lang="en-US" sz="2800" i="1" smtClean="0">
                            <a:latin typeface="Cambria Math" charset="0"/>
                          </a:rPr>
                        </m:ctrlPr>
                      </m:accPr>
                      <m:e>
                        <m:r>
                          <a:rPr lang="en-US" sz="2800" i="1" smtClean="0">
                            <a:latin typeface="Cambria Math"/>
                            <a:ea typeface="Cambria Math"/>
                          </a:rPr>
                          <m:t>𝜆</m:t>
                        </m:r>
                      </m:e>
                    </m:acc>
                    <m:r>
                      <a:rPr lang="en-US" sz="2800" b="0" i="1" smtClean="0">
                        <a:latin typeface="Cambria Math"/>
                      </a:rPr>
                      <m:t>=</m:t>
                    </m:r>
                    <m:func>
                      <m:funcPr>
                        <m:ctrlPr>
                          <a:rPr lang="en-US" sz="2800" b="0" i="1" smtClean="0">
                            <a:latin typeface="Cambria Math" charset="0"/>
                          </a:rPr>
                        </m:ctrlPr>
                      </m:funcPr>
                      <m:fName>
                        <m:r>
                          <m:rPr>
                            <m:sty m:val="p"/>
                          </m:rPr>
                          <a:rPr lang="en-US" sz="2800" b="0" i="0" smtClean="0">
                            <a:latin typeface="Cambria Math"/>
                          </a:rPr>
                          <m:t>exp</m:t>
                        </m:r>
                      </m:fName>
                      <m:e>
                        <m:d>
                          <m:dPr>
                            <m:begChr m:val="{"/>
                            <m:endChr m:val="}"/>
                            <m:ctrlPr>
                              <a:rPr lang="en-US" sz="2800" b="0" i="1" smtClean="0">
                                <a:latin typeface="Cambria Math" charset="0"/>
                              </a:rPr>
                            </m:ctrlPr>
                          </m:dPr>
                          <m:e>
                            <m:r>
                              <a:rPr lang="en-US" sz="2800" b="0" i="1" smtClean="0">
                                <a:latin typeface="Cambria Math"/>
                              </a:rPr>
                              <m:t>−0.1381+0.7268∗</m:t>
                            </m:r>
                            <m:r>
                              <a:rPr lang="en-US" sz="2800" b="0" i="1" smtClean="0">
                                <a:latin typeface="Cambria Math"/>
                              </a:rPr>
                              <m:t>𝑚𝑎𝑙𝑒</m:t>
                            </m:r>
                            <m:r>
                              <a:rPr lang="en-US" sz="2800" b="0" i="1" smtClean="0">
                                <a:latin typeface="Cambria Math"/>
                              </a:rPr>
                              <m:t>+0.0186∗</m:t>
                            </m:r>
                            <m:r>
                              <a:rPr lang="en-US" sz="2800" b="0" i="1" smtClean="0">
                                <a:latin typeface="Cambria Math"/>
                              </a:rPr>
                              <m:t>𝑎𝑔𝑒</m:t>
                            </m:r>
                          </m:e>
                        </m:d>
                      </m:e>
                    </m:func>
                    <m:r>
                      <a:rPr lang="en-US" sz="2800" b="0" i="1" smtClean="0">
                        <a:latin typeface="Cambria Math"/>
                      </a:rPr>
                      <m:t>.</m:t>
                    </m:r>
                  </m:oMath>
                </a14:m>
                <a:endParaRPr lang="en-US" sz="2800" dirty="0"/>
              </a:p>
            </p:txBody>
          </p:sp>
        </mc:Choice>
        <mc:Fallback xmlns="">
          <p:sp>
            <p:nvSpPr>
              <p:cNvPr id="5" name="TextBox 4">
                <a:extLst>
                  <a:ext uri="{FF2B5EF4-FFF2-40B4-BE49-F238E27FC236}">
                    <a16:creationId xmlns:a16="http://schemas.microsoft.com/office/drawing/2014/main" xmlns="" id="{1104FC7D-41B2-4C50-8F4E-546885F4BEAB}"/>
                  </a:ext>
                </a:extLst>
              </p:cNvPr>
              <p:cNvSpPr txBox="1">
                <a:spLocks noRot="1" noChangeAspect="1" noMove="1" noResize="1" noEditPoints="1" noAdjustHandles="1" noChangeArrowheads="1" noChangeShapeType="1" noTextEdit="1"/>
              </p:cNvSpPr>
              <p:nvPr/>
            </p:nvSpPr>
            <p:spPr>
              <a:xfrm>
                <a:off x="260538" y="1188321"/>
                <a:ext cx="10882950" cy="5323380"/>
              </a:xfrm>
              <a:prstGeom prst="rect">
                <a:avLst/>
              </a:prstGeom>
              <a:blipFill rotWithShape="1">
                <a:blip r:embed="rId2"/>
                <a:stretch>
                  <a:fillRect l="-1008" b="-240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378" y="1343305"/>
            <a:ext cx="7144748" cy="2486372"/>
          </a:xfrm>
          <a:prstGeom prst="rect">
            <a:avLst/>
          </a:prstGeom>
        </p:spPr>
      </p:pic>
      <p:sp>
        <p:nvSpPr>
          <p:cNvPr id="9" name="Oval 8"/>
          <p:cNvSpPr/>
          <p:nvPr/>
        </p:nvSpPr>
        <p:spPr>
          <a:xfrm>
            <a:off x="4373085" y="1607080"/>
            <a:ext cx="1426464" cy="237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9033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buFont typeface="Wingdings" panose="05000000000000000000" pitchFamily="2" charset="2"/>
              <a:buChar char="q"/>
            </a:pPr>
            <a:endParaRPr lang="en-US" sz="800" dirty="0">
              <a:solidFill>
                <a:schemeClr val="tx1"/>
              </a:solidFill>
            </a:endParaRPr>
          </a:p>
          <a:p>
            <a:pPr marL="285750" indent="-285750" algn="l">
              <a:buFont typeface="Wingdings" panose="05000000000000000000" pitchFamily="2" charset="2"/>
              <a:buChar char="q"/>
            </a:pPr>
            <a:r>
              <a:rPr lang="en-US" sz="2800" dirty="0" smtClean="0">
                <a:solidFill>
                  <a:schemeClr val="tx1"/>
                </a:solidFill>
              </a:rPr>
              <a:t>   Interpretation </a:t>
            </a:r>
            <a:r>
              <a:rPr lang="en-US" sz="2800" dirty="0">
                <a:solidFill>
                  <a:schemeClr val="tx1"/>
                </a:solidFill>
              </a:rPr>
              <a:t>of estimated regression coefficients</a:t>
            </a:r>
            <a:r>
              <a:rPr lang="en-US" sz="2800" dirty="0" smtClean="0">
                <a:solidFill>
                  <a:schemeClr val="tx1"/>
                </a:solidFill>
              </a:rPr>
              <a:t>:</a:t>
            </a:r>
          </a:p>
          <a:p>
            <a:pPr algn="l"/>
            <a:endParaRPr lang="en-US" sz="2600" dirty="0">
              <a:solidFill>
                <a:schemeClr val="tx1"/>
              </a:solidFill>
            </a:endParaRPr>
          </a:p>
          <a:p>
            <a:pPr algn="l"/>
            <a:r>
              <a:rPr lang="en-US" sz="2400" dirty="0" smtClean="0">
                <a:solidFill>
                  <a:schemeClr val="tx1"/>
                </a:solidFill>
              </a:rPr>
              <a:t>   </a:t>
            </a:r>
            <a:r>
              <a:rPr lang="en-US" sz="2400" dirty="0" smtClean="0">
                <a:solidFill>
                  <a:schemeClr val="tx1"/>
                </a:solidFill>
                <a:latin typeface="Segoe UI"/>
                <a:ea typeface="Segoe UI"/>
                <a:cs typeface="Segoe UI"/>
              </a:rPr>
              <a:t>●   </a:t>
            </a:r>
            <a:r>
              <a:rPr lang="en-US" sz="2600" dirty="0" smtClean="0">
                <a:solidFill>
                  <a:schemeClr val="tx1"/>
                </a:solidFill>
              </a:rPr>
              <a:t>The </a:t>
            </a:r>
            <a:r>
              <a:rPr lang="en-US" sz="2600" dirty="0">
                <a:solidFill>
                  <a:schemeClr val="tx1"/>
                </a:solidFill>
              </a:rPr>
              <a:t>estimated odds of not smoking for people in excellent health is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{4.9195</a:t>
            </a:r>
            <a:r>
              <a:rPr lang="en-US" sz="2600" dirty="0">
                <a:solidFill>
                  <a:schemeClr val="tx1"/>
                </a:solidFill>
              </a:rPr>
              <a:t>}· 100% = 13,694.26% of those for people in good health.</a:t>
            </a:r>
          </a:p>
          <a:p>
            <a:pPr algn="l"/>
            <a:r>
              <a:rPr lang="en-US" sz="2600" dirty="0" smtClean="0">
                <a:solidFill>
                  <a:schemeClr val="tx1"/>
                </a:solidFill>
              </a:rPr>
              <a:t>   </a:t>
            </a:r>
            <a:r>
              <a:rPr lang="en-US" sz="2600" dirty="0" smtClean="0">
                <a:solidFill>
                  <a:schemeClr val="tx1"/>
                </a:solidFill>
                <a:latin typeface="Segoe UI"/>
                <a:ea typeface="Segoe UI"/>
                <a:cs typeface="Segoe UI"/>
              </a:rPr>
              <a:t>●   </a:t>
            </a:r>
            <a:r>
              <a:rPr lang="en-US" sz="2600" dirty="0" smtClean="0">
                <a:solidFill>
                  <a:schemeClr val="tx1"/>
                </a:solidFill>
              </a:rPr>
              <a:t>As </a:t>
            </a:r>
            <a:r>
              <a:rPr lang="en-US" sz="2600" dirty="0">
                <a:solidFill>
                  <a:schemeClr val="tx1"/>
                </a:solidFill>
              </a:rPr>
              <a:t>age increases by one year, the estimated average number of cigarettes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smoked </a:t>
            </a:r>
            <a:r>
              <a:rPr lang="en-US" sz="2600" dirty="0">
                <a:solidFill>
                  <a:schemeClr val="tx1"/>
                </a:solidFill>
              </a:rPr>
              <a:t>in a day increases by (exp{0.0186}-1) · 100% =1.88%.</a:t>
            </a:r>
          </a:p>
          <a:p>
            <a:pPr algn="l"/>
            <a:r>
              <a:rPr lang="en-US" sz="2600" dirty="0" smtClean="0">
                <a:solidFill>
                  <a:schemeClr val="tx1"/>
                </a:solidFill>
              </a:rPr>
              <a:t>    </a:t>
            </a:r>
            <a:r>
              <a:rPr lang="en-US" sz="2600" dirty="0" smtClean="0">
                <a:solidFill>
                  <a:schemeClr val="tx1"/>
                </a:solidFill>
                <a:latin typeface="Segoe UI"/>
                <a:ea typeface="Segoe UI"/>
                <a:cs typeface="Segoe UI"/>
              </a:rPr>
              <a:t>●</a:t>
            </a:r>
            <a:r>
              <a:rPr lang="en-US" sz="2600" dirty="0" smtClean="0">
                <a:solidFill>
                  <a:schemeClr val="tx1"/>
                </a:solidFill>
              </a:rPr>
              <a:t>   The </a:t>
            </a:r>
            <a:r>
              <a:rPr lang="en-US" sz="2600" dirty="0">
                <a:solidFill>
                  <a:schemeClr val="tx1"/>
                </a:solidFill>
              </a:rPr>
              <a:t>estimated average number of cigarettes smoked in a day by men is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{0.7268</a:t>
            </a:r>
            <a:r>
              <a:rPr lang="en-US" sz="2600" dirty="0">
                <a:solidFill>
                  <a:schemeClr val="tx1"/>
                </a:solidFill>
              </a:rPr>
              <a:t>}·100% = 206.85% of that by women</a:t>
            </a:r>
            <a:r>
              <a:rPr lang="en-US" sz="2600" dirty="0" smtClean="0">
                <a:solidFill>
                  <a:schemeClr val="tx1"/>
                </a:solidFill>
              </a:rPr>
              <a:t>.</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13661526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600" dirty="0" smtClean="0">
                    <a:solidFill>
                      <a:schemeClr val="tx1"/>
                    </a:solidFill>
                  </a:rPr>
                  <a:t>The </a:t>
                </a:r>
                <a:r>
                  <a:rPr lang="en-US" sz="2600" dirty="0">
                    <a:solidFill>
                      <a:schemeClr val="tx1"/>
                    </a:solidFill>
                  </a:rPr>
                  <a:t>predicted number of cigarettes smoked per day by a 50-year old male who is in good health is found as </a:t>
                </a:r>
              </a:p>
              <a:p>
                <a:pPr marL="342900" indent="-342900" algn="l">
                  <a:buFont typeface="Wingdings" panose="05000000000000000000" pitchFamily="2" charset="2"/>
                  <a:buChar char="q"/>
                </a:pPr>
                <a:endParaRPr lang="en-US" sz="2600" dirty="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200" i="1">
                              <a:solidFill>
                                <a:schemeClr val="tx1"/>
                              </a:solidFill>
                              <a:latin typeface="Cambria Math" charset="0"/>
                            </a:rPr>
                          </m:ctrlPr>
                        </m:sSupPr>
                        <m:e>
                          <m:r>
                            <a:rPr lang="en-US" sz="2200" i="1">
                              <a:solidFill>
                                <a:schemeClr val="tx1"/>
                              </a:solidFill>
                              <a:latin typeface="Cambria Math" panose="02040503050406030204" pitchFamily="18" charset="0"/>
                            </a:rPr>
                            <m:t>𝑦</m:t>
                          </m:r>
                        </m:e>
                        <m:sup>
                          <m:r>
                            <a:rPr lang="en-US" sz="2200" i="1">
                              <a:solidFill>
                                <a:schemeClr val="tx1"/>
                              </a:solidFill>
                              <a:latin typeface="Cambria Math" panose="02040503050406030204" pitchFamily="18" charset="0"/>
                            </a:rPr>
                            <m:t>0</m:t>
                          </m:r>
                        </m:sup>
                      </m:sSup>
                      <m:r>
                        <a:rPr lang="en-US" sz="2200" i="1">
                          <a:solidFill>
                            <a:schemeClr val="tx1"/>
                          </a:solidFill>
                          <a:latin typeface="Cambria Math" panose="02040503050406030204" pitchFamily="18" charset="0"/>
                        </a:rPr>
                        <m:t>=</m:t>
                      </m:r>
                      <m:f>
                        <m:fPr>
                          <m:ctrlPr>
                            <a:rPr lang="en-US" sz="2200" i="1">
                              <a:solidFill>
                                <a:schemeClr val="tx1"/>
                              </a:solidFill>
                              <a:latin typeface="Cambria Math" charset="0"/>
                            </a:rPr>
                          </m:ctrlPr>
                        </m:fPr>
                        <m:num>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⁡(−0.1381+</m:t>
                          </m:r>
                          <m:r>
                            <a:rPr lang="en-US" sz="2200" b="0" i="1" smtClean="0">
                              <a:solidFill>
                                <a:schemeClr val="tx1"/>
                              </a:solidFill>
                              <a:latin typeface="Cambria Math"/>
                            </a:rPr>
                            <m:t>0.7268+</m:t>
                          </m:r>
                          <m:r>
                            <a:rPr lang="en-US" sz="2200" i="1">
                              <a:solidFill>
                                <a:schemeClr val="tx1"/>
                              </a:solidFill>
                              <a:latin typeface="Cambria Math" panose="02040503050406030204" pitchFamily="18" charset="0"/>
                            </a:rPr>
                            <m:t>0.0186∗5</m:t>
                          </m:r>
                          <m:r>
                            <a:rPr lang="en-US" sz="2200" b="0" i="1" smtClean="0">
                              <a:solidFill>
                                <a:schemeClr val="tx1"/>
                              </a:solidFill>
                              <a:latin typeface="Cambria Math"/>
                            </a:rPr>
                            <m:t>0</m:t>
                          </m:r>
                          <m:r>
                            <a:rPr lang="en-US" sz="2200" i="1">
                              <a:solidFill>
                                <a:schemeClr val="tx1"/>
                              </a:solidFill>
                              <a:latin typeface="Cambria Math" panose="02040503050406030204" pitchFamily="18" charset="0"/>
                            </a:rPr>
                            <m:t>)</m:t>
                          </m:r>
                        </m:num>
                        <m:den>
                          <m:r>
                            <a:rPr lang="en-US" sz="2200" i="1">
                              <a:solidFill>
                                <a:schemeClr val="tx1"/>
                              </a:solidFill>
                              <a:latin typeface="Cambria Math" panose="02040503050406030204" pitchFamily="18" charset="0"/>
                            </a:rPr>
                            <m:t>1+</m:t>
                          </m:r>
                          <m:r>
                            <m:rPr>
                              <m:sty m:val="p"/>
                            </m:rPr>
                            <a:rPr lang="en-US" sz="2200">
                              <a:solidFill>
                                <a:schemeClr val="tx1"/>
                              </a:solidFill>
                              <a:latin typeface="Cambria Math" panose="02040503050406030204" pitchFamily="18" charset="0"/>
                            </a:rPr>
                            <m:t>exp</m:t>
                          </m:r>
                          <m:r>
                            <a:rPr lang="en-US" sz="2200" i="1">
                              <a:solidFill>
                                <a:schemeClr val="tx1"/>
                              </a:solidFill>
                              <a:latin typeface="Cambria Math" panose="02040503050406030204" pitchFamily="18" charset="0"/>
                            </a:rPr>
                            <m:t>⁡(</m:t>
                          </m:r>
                          <m:r>
                            <a:rPr lang="en-US" sz="2200" b="0" i="1" smtClean="0">
                              <a:solidFill>
                                <a:schemeClr val="tx1"/>
                              </a:solidFill>
                              <a:latin typeface="Cambria Math"/>
                            </a:rPr>
                            <m:t>1.1245−4.9195</m:t>
                          </m:r>
                          <m:r>
                            <a:rPr lang="en-US" sz="2200" i="1">
                              <a:solidFill>
                                <a:schemeClr val="tx1"/>
                              </a:solidFill>
                              <a:latin typeface="Cambria Math" panose="02040503050406030204" pitchFamily="18" charset="0"/>
                            </a:rPr>
                            <m:t>)</m:t>
                          </m:r>
                        </m:den>
                      </m:f>
                      <m:r>
                        <a:rPr lang="en-US" sz="2200" i="1">
                          <a:solidFill>
                            <a:schemeClr val="tx1"/>
                          </a:solidFill>
                          <a:latin typeface="Cambria Math" panose="02040503050406030204" pitchFamily="18" charset="0"/>
                        </a:rPr>
                        <m:t>=4.4659.</m:t>
                      </m:r>
                    </m:oMath>
                  </m:oMathPara>
                </a14:m>
                <a:endParaRPr lang="en-US" sz="2200" dirty="0" smtClean="0">
                  <a:solidFill>
                    <a:schemeClr val="tx1"/>
                  </a:solidFill>
                </a:endParaRPr>
              </a:p>
              <a:p>
                <a:pPr algn="l"/>
                <a:endParaRPr lang="en-US" sz="2200" dirty="0" smtClean="0">
                  <a:solidFill>
                    <a:schemeClr val="tx1"/>
                  </a:solidFill>
                </a:endParaRPr>
              </a:p>
              <a:p>
                <a:pPr algn="l"/>
                <a:endParaRPr lang="en-US" sz="2200" dirty="0">
                  <a:solidFill>
                    <a:schemeClr val="tx1"/>
                  </a:solidFill>
                </a:endParaRPr>
              </a:p>
              <a:p>
                <a:pPr algn="l"/>
                <a:r>
                  <a:rPr lang="en-US" sz="2400" dirty="0" smtClean="0">
                    <a:solidFill>
                      <a:schemeClr val="tx1"/>
                    </a:solidFill>
                  </a:rPr>
                  <a:t>  print(predict(</a:t>
                </a:r>
                <a:r>
                  <a:rPr lang="en-US" sz="2400" dirty="0" err="1" smtClean="0">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(gender="M", </a:t>
                </a:r>
                <a:r>
                  <a:rPr lang="en-US" sz="2400" dirty="0" smtClean="0">
                    <a:solidFill>
                      <a:schemeClr val="tx1"/>
                    </a:solidFill>
                  </a:rPr>
                  <a:t>health="</a:t>
                </a:r>
                <a:r>
                  <a:rPr lang="en-US" sz="2400" dirty="0">
                    <a:solidFill>
                      <a:schemeClr val="tx1"/>
                    </a:solidFill>
                  </a:rPr>
                  <a:t>good", </a:t>
                </a:r>
                <a:r>
                  <a:rPr lang="en-US" sz="2400" dirty="0" smtClean="0">
                    <a:solidFill>
                      <a:schemeClr val="tx1"/>
                    </a:solidFill>
                  </a:rPr>
                  <a:t>age=50)))</a:t>
                </a:r>
              </a:p>
              <a:p>
                <a:pPr algn="l"/>
                <a:endParaRPr lang="en-US" sz="1200" dirty="0" smtClean="0">
                  <a:solidFill>
                    <a:schemeClr val="tx1"/>
                  </a:solidFill>
                </a:endParaRPr>
              </a:p>
              <a:p>
                <a:pPr algn="l"/>
                <a:r>
                  <a:rPr lang="en-US" sz="2400" dirty="0" smtClean="0"/>
                  <a:t>   </a:t>
                </a:r>
                <a:r>
                  <a:rPr lang="en-US" sz="2400" dirty="0" smtClean="0">
                    <a:solidFill>
                      <a:schemeClr val="tx1"/>
                    </a:solidFill>
                  </a:rPr>
                  <a:t>4.473327</a:t>
                </a:r>
                <a:endParaRPr lang="en-US" sz="2400" dirty="0">
                  <a:solidFill>
                    <a:schemeClr val="tx1"/>
                  </a:solidFill>
                </a:endParaRPr>
              </a:p>
              <a:p>
                <a:pPr marL="285750" indent="-285750" algn="l">
                  <a:buFont typeface="Arial" panose="020B0604020202020204" pitchFamily="34" charset="0"/>
                  <a:buChar char="•"/>
                </a:pP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5237067"/>
              </a:xfrm>
              <a:blipFill rotWithShape="1">
                <a:blip r:embed="rId2"/>
                <a:stretch>
                  <a:fillRect l="-848" t="-931" r="-1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58</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EXAMPLE (CONT.)</a:t>
            </a:r>
            <a:endParaRPr lang="en-US" sz="3400" dirty="0"/>
          </a:p>
        </p:txBody>
      </p:sp>
    </p:spTree>
    <p:extLst>
      <p:ext uri="{BB962C8B-B14F-4D97-AF65-F5344CB8AC3E}">
        <p14:creationId xmlns:p14="http://schemas.microsoft.com/office/powerpoint/2010/main" val="31806964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a:solidFill>
                  <a:schemeClr val="tx1"/>
                </a:solidFill>
              </a:rPr>
              <a:t>Thirty </a:t>
            </a:r>
            <a:r>
              <a:rPr lang="en-US" sz="2400" dirty="0" smtClean="0">
                <a:solidFill>
                  <a:schemeClr val="tx1"/>
                </a:solidFill>
              </a:rPr>
              <a:t>five </a:t>
            </a:r>
            <a:r>
              <a:rPr lang="en-US" sz="2400" dirty="0">
                <a:solidFill>
                  <a:schemeClr val="tx1"/>
                </a:solidFill>
              </a:rPr>
              <a:t>patients in a large hospital were randomly </a:t>
            </a:r>
            <a:r>
              <a:rPr lang="en-US" sz="2400" dirty="0" smtClean="0">
                <a:solidFill>
                  <a:schemeClr val="tx1"/>
                </a:solidFill>
              </a:rPr>
              <a:t>chosen for </a:t>
            </a:r>
            <a:r>
              <a:rPr lang="en-US" sz="2400" dirty="0">
                <a:solidFill>
                  <a:schemeClr val="tx1"/>
                </a:solidFill>
              </a:rPr>
              <a:t>a survey. The variables recorded were patient's BMI, age, gender, </a:t>
            </a:r>
            <a:r>
              <a:rPr lang="en-US" sz="2400" dirty="0" smtClean="0">
                <a:solidFill>
                  <a:schemeClr val="tx1"/>
                </a:solidFill>
              </a:rPr>
              <a:t>indicator of </a:t>
            </a:r>
            <a:r>
              <a:rPr lang="en-US" sz="2400" dirty="0">
                <a:solidFill>
                  <a:schemeClr val="tx1"/>
                </a:solidFill>
              </a:rPr>
              <a:t>current smoking, and the number of mild to severe asthma </a:t>
            </a:r>
            <a:r>
              <a:rPr lang="en-US" sz="2400" dirty="0" smtClean="0">
                <a:solidFill>
                  <a:schemeClr val="tx1"/>
                </a:solidFill>
              </a:rPr>
              <a:t>attacks in </a:t>
            </a:r>
            <a:r>
              <a:rPr lang="en-US" sz="2400" dirty="0">
                <a:solidFill>
                  <a:schemeClr val="tx1"/>
                </a:solidFill>
              </a:rPr>
              <a:t>the past three months. The data are </a:t>
            </a:r>
            <a:r>
              <a:rPr lang="en-US" sz="2400" dirty="0" smtClean="0">
                <a:solidFill>
                  <a:schemeClr val="tx1"/>
                </a:solidFill>
                <a:hlinkClick r:id="rId2" action="ppaction://hlinkfile"/>
              </a:rPr>
              <a:t>here</a:t>
            </a:r>
            <a:r>
              <a:rPr lang="en-US" sz="2400" dirty="0" smtClean="0">
                <a:solidFill>
                  <a:schemeClr val="tx1"/>
                </a:solidFill>
              </a:rPr>
              <a:t>.</a:t>
            </a:r>
          </a:p>
          <a:p>
            <a:pPr algn="l"/>
            <a:endParaRPr lang="en-US" sz="2400" dirty="0">
              <a:solidFill>
                <a:schemeClr val="tx1"/>
              </a:solidFill>
            </a:endParaRPr>
          </a:p>
          <a:p>
            <a:pPr marL="457200" indent="-457200" algn="l">
              <a:buAutoNum type="arabicParenBoth"/>
            </a:pPr>
            <a:r>
              <a:rPr lang="en-US" sz="2400" dirty="0" smtClean="0">
                <a:solidFill>
                  <a:schemeClr val="tx1"/>
                </a:solidFill>
              </a:rPr>
              <a:t>Argue that a ZIP model is appropriate to model the number of asthma attacks.</a:t>
            </a:r>
          </a:p>
          <a:p>
            <a:pPr marL="457200" indent="-457200" algn="l">
              <a:buAutoNum type="arabicParenBoth"/>
            </a:pPr>
            <a:r>
              <a:rPr lang="en-US" sz="2400" dirty="0" smtClean="0">
                <a:solidFill>
                  <a:schemeClr val="tx1"/>
                </a:solidFill>
              </a:rPr>
              <a:t>Give the fitted model.</a:t>
            </a:r>
          </a:p>
          <a:p>
            <a:pPr marL="457200" indent="-457200" algn="l">
              <a:buAutoNum type="arabicParenBoth"/>
            </a:pPr>
            <a:r>
              <a:rPr lang="en-US" sz="2400" dirty="0" smtClean="0">
                <a:solidFill>
                  <a:schemeClr val="tx1"/>
                </a:solidFill>
              </a:rPr>
              <a:t>Interpret estimated regression coefficients.</a:t>
            </a:r>
          </a:p>
          <a:p>
            <a:pPr marL="457200" indent="-457200" algn="l">
              <a:buAutoNum type="arabicParenBoth" startAt="4"/>
            </a:pPr>
            <a:r>
              <a:rPr lang="en-US" sz="2400" dirty="0" smtClean="0">
                <a:solidFill>
                  <a:schemeClr val="tx1"/>
                </a:solidFill>
              </a:rPr>
              <a:t>Calculate </a:t>
            </a:r>
            <a:r>
              <a:rPr lang="en-US" sz="2400" dirty="0">
                <a:solidFill>
                  <a:schemeClr val="tx1"/>
                </a:solidFill>
              </a:rPr>
              <a:t>the predicted value for the number of </a:t>
            </a:r>
            <a:r>
              <a:rPr lang="en-US" sz="2400" dirty="0" smtClean="0">
                <a:solidFill>
                  <a:schemeClr val="tx1"/>
                </a:solidFill>
              </a:rPr>
              <a:t>asthma attacks for </a:t>
            </a:r>
            <a:r>
              <a:rPr lang="en-US" sz="2400" dirty="0">
                <a:solidFill>
                  <a:schemeClr val="tx1"/>
                </a:solidFill>
              </a:rPr>
              <a:t>a male patient,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aged </a:t>
            </a:r>
            <a:r>
              <a:rPr lang="en-US" sz="2400" dirty="0">
                <a:solidFill>
                  <a:schemeClr val="tx1"/>
                </a:solidFill>
              </a:rPr>
              <a:t>60, whose BMI is 21.2, and who is currently a smoker.</a:t>
            </a:r>
            <a:endParaRPr lang="en-US" sz="2200" dirty="0">
              <a:solidFill>
                <a:schemeClr val="tx1"/>
              </a:solidFill>
            </a:endParaRPr>
          </a:p>
          <a:p>
            <a:pPr marL="285750" indent="-285750">
              <a:buFont typeface="Arial" panose="020B0604020202020204" pitchFamily="34" charset="0"/>
              <a:buChar char="•"/>
            </a:pPr>
            <a:endParaRPr lang="en-US" sz="8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59</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a:t>
            </a:r>
            <a:endParaRPr lang="en-US" sz="3400" dirty="0"/>
          </a:p>
        </p:txBody>
      </p:sp>
    </p:spTree>
    <p:extLst>
      <p:ext uri="{BB962C8B-B14F-4D97-AF65-F5344CB8AC3E}">
        <p14:creationId xmlns:p14="http://schemas.microsoft.com/office/powerpoint/2010/main" val="2458728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a14="http://schemas.microsoft.com/office/drawing/2010/main" xmlns:mc="http://schemas.openxmlformats.org/markup-compatibility/2006" xmlns="" id="{937977FE-7060-4554-8802-D380BB4E77D1}"/>
              </a:ext>
            </a:extLst>
          </p:cNvPr>
          <p:cNvSpPr>
            <a:spLocks noGrp="1"/>
          </p:cNvSpPr>
          <p:nvPr>
            <p:ph type="subTitle" idx="1"/>
          </p:nvPr>
        </p:nvSpPr>
        <p:spPr>
          <a:xfrm>
            <a:off x="316992" y="1427967"/>
            <a:ext cx="11448288" cy="4649560"/>
          </a:xfrm>
        </p:spPr>
        <p:txBody>
          <a:bodyPr>
            <a:noAutofit/>
          </a:bodyPr>
          <a:lstStyle/>
          <a:p>
            <a:pPr marL="571500" indent="-571500" algn="l">
              <a:buFont typeface="Wingdings" panose="05000000000000000000" pitchFamily="2" charset="2"/>
              <a:buChar char="q"/>
            </a:pPr>
            <a:r>
              <a:rPr lang="en-US" i="0" dirty="0" smtClean="0">
                <a:solidFill>
                  <a:schemeClr val="tx1"/>
                </a:solidFill>
              </a:rPr>
              <a:t>First</a:t>
            </a:r>
            <a:r>
              <a:rPr lang="en-US" i="0" dirty="0">
                <a:solidFill>
                  <a:schemeClr val="tx1"/>
                </a:solidFill>
              </a:rPr>
              <a:t>, we plot the histogram for the </a:t>
            </a:r>
            <a:r>
              <a:rPr lang="en-US" i="0" dirty="0" smtClean="0">
                <a:solidFill>
                  <a:schemeClr val="tx1"/>
                </a:solidFill>
              </a:rPr>
              <a:t>scores.</a:t>
            </a:r>
          </a:p>
          <a:p>
            <a:pPr algn="l"/>
            <a:r>
              <a:rPr lang="en-US" sz="1800" i="0" dirty="0" smtClean="0">
                <a:solidFill>
                  <a:schemeClr val="tx1"/>
                </a:solidFill>
              </a:rPr>
              <a:t>                   </a:t>
            </a:r>
            <a:r>
              <a:rPr lang="en-US" sz="1800" i="0" dirty="0" err="1" smtClean="0">
                <a:solidFill>
                  <a:schemeClr val="tx1"/>
                </a:solidFill>
              </a:rPr>
              <a:t>job.satisfaction.data</a:t>
            </a:r>
            <a:r>
              <a:rPr lang="en-US" sz="1800" i="0" dirty="0">
                <a:solidFill>
                  <a:schemeClr val="tx1"/>
                </a:solidFill>
              </a:rPr>
              <a:t>&lt;- read.csv(file</a:t>
            </a:r>
            <a:r>
              <a:rPr lang="en-US" sz="1800" i="0" dirty="0" smtClean="0">
                <a:solidFill>
                  <a:schemeClr val="tx1"/>
                </a:solidFill>
              </a:rPr>
              <a:t>=“./NormalExampleData.csv", header=TRUE</a:t>
            </a:r>
            <a:r>
              <a:rPr lang="en-US" sz="1800" i="0" dirty="0">
                <a:solidFill>
                  <a:schemeClr val="tx1"/>
                </a:solidFill>
              </a:rPr>
              <a:t>, </a:t>
            </a:r>
            <a:r>
              <a:rPr lang="en-US" sz="1800" i="0" dirty="0" err="1">
                <a:solidFill>
                  <a:schemeClr val="tx1"/>
                </a:solidFill>
              </a:rPr>
              <a:t>sep</a:t>
            </a:r>
            <a:r>
              <a:rPr lang="en-US" sz="1800" i="0" dirty="0">
                <a:solidFill>
                  <a:schemeClr val="tx1"/>
                </a:solidFill>
              </a:rPr>
              <a:t>=",")</a:t>
            </a:r>
          </a:p>
          <a:p>
            <a:pPr algn="l"/>
            <a:r>
              <a:rPr lang="en-US" sz="1800" dirty="0" smtClean="0">
                <a:solidFill>
                  <a:schemeClr val="tx1"/>
                </a:solidFill>
              </a:rPr>
              <a:t>                   </a:t>
            </a:r>
            <a:r>
              <a:rPr lang="en-US" sz="1800" dirty="0" err="1" smtClean="0">
                <a:solidFill>
                  <a:schemeClr val="tx1"/>
                </a:solidFill>
              </a:rPr>
              <a:t>install.packages</a:t>
            </a:r>
            <a:r>
              <a:rPr lang="en-US" sz="1800" dirty="0">
                <a:solidFill>
                  <a:schemeClr val="tx1"/>
                </a:solidFill>
              </a:rPr>
              <a:t>("</a:t>
            </a:r>
            <a:r>
              <a:rPr lang="en-US" sz="1800" dirty="0" err="1">
                <a:solidFill>
                  <a:schemeClr val="tx1"/>
                </a:solidFill>
              </a:rPr>
              <a:t>rcompanion</a:t>
            </a:r>
            <a:r>
              <a:rPr lang="en-US" sz="1800" dirty="0">
                <a:solidFill>
                  <a:schemeClr val="tx1"/>
                </a:solidFill>
              </a:rPr>
              <a:t>")</a:t>
            </a:r>
          </a:p>
          <a:p>
            <a:pPr algn="l"/>
            <a:r>
              <a:rPr lang="en-US" sz="1800" dirty="0" smtClean="0">
                <a:solidFill>
                  <a:schemeClr val="tx1"/>
                </a:solidFill>
              </a:rPr>
              <a:t>                   library(</a:t>
            </a:r>
            <a:r>
              <a:rPr lang="en-US" sz="1800" dirty="0" err="1" smtClean="0">
                <a:solidFill>
                  <a:schemeClr val="tx1"/>
                </a:solidFill>
              </a:rPr>
              <a:t>rcompanion</a:t>
            </a:r>
            <a:r>
              <a:rPr lang="en-US" sz="1800" dirty="0">
                <a:solidFill>
                  <a:schemeClr val="tx1"/>
                </a:solidFill>
              </a:rPr>
              <a:t>)</a:t>
            </a:r>
          </a:p>
          <a:p>
            <a:pPr algn="l"/>
            <a:r>
              <a:rPr lang="en-US" sz="1800" dirty="0" smtClean="0">
                <a:solidFill>
                  <a:schemeClr val="tx1"/>
                </a:solidFill>
              </a:rPr>
              <a:t>                   </a:t>
            </a:r>
            <a:r>
              <a:rPr lang="en-US" sz="1800" dirty="0" err="1" smtClean="0">
                <a:solidFill>
                  <a:schemeClr val="tx1"/>
                </a:solidFill>
              </a:rPr>
              <a:t>plotNormalHistogram</a:t>
            </a:r>
            <a:r>
              <a:rPr lang="en-US" sz="1800" dirty="0" smtClean="0">
                <a:solidFill>
                  <a:schemeClr val="tx1"/>
                </a:solidFill>
              </a:rPr>
              <a:t>(</a:t>
            </a:r>
            <a:r>
              <a:rPr lang="en-US" sz="1800" dirty="0" err="1" smtClean="0">
                <a:solidFill>
                  <a:schemeClr val="tx1"/>
                </a:solidFill>
              </a:rPr>
              <a:t>job.satisfaction.data$score</a:t>
            </a:r>
            <a:r>
              <a:rPr lang="en-US" sz="1800" dirty="0">
                <a:solidFill>
                  <a:schemeClr val="tx1"/>
                </a:solidFill>
              </a:rPr>
              <a:t>)</a:t>
            </a:r>
            <a:endParaRPr lang="en-US" sz="1800" i="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992320" y="207650"/>
            <a:ext cx="863460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206" y="2623778"/>
            <a:ext cx="3885715" cy="3390476"/>
          </a:xfrm>
          <a:prstGeom prst="rect">
            <a:avLst/>
          </a:prstGeom>
        </p:spPr>
      </p:pic>
    </p:spTree>
    <p:extLst>
      <p:ext uri="{BB962C8B-B14F-4D97-AF65-F5344CB8AC3E}">
        <p14:creationId xmlns:p14="http://schemas.microsoft.com/office/powerpoint/2010/main" val="3583555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When no asthma attacked are observed in a patient, it could be a structural zero (the person never had an asthma attack) or a chance zero (the person happened not to have a single attack in the past three months).</a:t>
            </a:r>
          </a:p>
          <a:p>
            <a:pPr marL="342900" indent="-342900" algn="l">
              <a:buFont typeface="Wingdings" panose="05000000000000000000" pitchFamily="2" charset="2"/>
              <a:buChar char="q"/>
            </a:pPr>
            <a:r>
              <a:rPr lang="en-US" sz="2400" dirty="0" smtClean="0">
                <a:solidFill>
                  <a:schemeClr val="tx1"/>
                </a:solidFill>
              </a:rPr>
              <a:t>Fit the ZIP model.</a:t>
            </a:r>
          </a:p>
          <a:p>
            <a:pPr marL="342900" indent="-342900" algn="l">
              <a:buFont typeface="Wingdings" panose="05000000000000000000" pitchFamily="2" charset="2"/>
              <a:buChar char="q"/>
            </a:pPr>
            <a:endParaRPr lang="en-US" sz="2400" dirty="0">
              <a:solidFill>
                <a:schemeClr val="tx1"/>
              </a:solidFill>
            </a:endParaRPr>
          </a:p>
          <a:p>
            <a:pPr algn="l"/>
            <a:r>
              <a:rPr lang="en-US" sz="2400" dirty="0" err="1">
                <a:solidFill>
                  <a:schemeClr val="tx1"/>
                </a:solidFill>
              </a:rPr>
              <a:t>health.data</a:t>
            </a:r>
            <a:r>
              <a:rPr lang="en-US" sz="2400" dirty="0">
                <a:solidFill>
                  <a:schemeClr val="tx1"/>
                </a:solidFill>
              </a:rPr>
              <a:t>&lt;- read.csv(file</a:t>
            </a:r>
            <a:r>
              <a:rPr lang="en-US" sz="2400" dirty="0" smtClean="0">
                <a:solidFill>
                  <a:schemeClr val="tx1"/>
                </a:solidFill>
              </a:rPr>
              <a:t>=‘./</a:t>
            </a:r>
            <a:r>
              <a:rPr lang="en-US" sz="2400" dirty="0" err="1" smtClean="0">
                <a:solidFill>
                  <a:schemeClr val="tx1"/>
                </a:solidFill>
              </a:rPr>
              <a:t>ZIPExerciseData.csv',header</a:t>
            </a:r>
            <a:r>
              <a:rPr lang="en-US" sz="2400" dirty="0" smtClean="0">
                <a:solidFill>
                  <a:schemeClr val="tx1"/>
                </a:solidFill>
              </a:rPr>
              <a:t> </a:t>
            </a:r>
            <a:r>
              <a:rPr lang="en-US" sz="2400" dirty="0">
                <a:solidFill>
                  <a:schemeClr val="tx1"/>
                </a:solidFill>
              </a:rPr>
              <a:t>= TRUE, </a:t>
            </a:r>
            <a:r>
              <a:rPr lang="en-US" sz="2400" dirty="0" err="1">
                <a:solidFill>
                  <a:schemeClr val="tx1"/>
                </a:solidFill>
              </a:rPr>
              <a:t>sep</a:t>
            </a:r>
            <a:r>
              <a:rPr lang="en-US" sz="2400" dirty="0">
                <a:solidFill>
                  <a:schemeClr val="tx1"/>
                </a:solidFill>
              </a:rPr>
              <a:t>=',')</a:t>
            </a:r>
          </a:p>
          <a:p>
            <a:pPr algn="l"/>
            <a:endParaRPr lang="en-US" sz="1200" dirty="0">
              <a:solidFill>
                <a:schemeClr val="tx1"/>
              </a:solidFill>
            </a:endParaRPr>
          </a:p>
          <a:p>
            <a:pPr algn="l"/>
            <a:r>
              <a:rPr lang="en-US" sz="2400" dirty="0" err="1" smtClean="0">
                <a:solidFill>
                  <a:schemeClr val="tx1"/>
                </a:solidFill>
              </a:rPr>
              <a:t>install.packages</a:t>
            </a:r>
            <a:r>
              <a:rPr lang="en-US" sz="2400" dirty="0">
                <a:solidFill>
                  <a:schemeClr val="tx1"/>
                </a:solidFill>
              </a:rPr>
              <a:t>("</a:t>
            </a:r>
            <a:r>
              <a:rPr lang="en-US" sz="2400" dirty="0" err="1">
                <a:solidFill>
                  <a:schemeClr val="tx1"/>
                </a:solidFill>
              </a:rPr>
              <a:t>pscl</a:t>
            </a:r>
            <a:r>
              <a:rPr lang="en-US" sz="2400" dirty="0">
                <a:solidFill>
                  <a:schemeClr val="tx1"/>
                </a:solidFill>
              </a:rPr>
              <a:t>")</a:t>
            </a:r>
          </a:p>
          <a:p>
            <a:pPr algn="l"/>
            <a:r>
              <a:rPr lang="en-US" sz="2400" dirty="0">
                <a:solidFill>
                  <a:schemeClr val="tx1"/>
                </a:solidFill>
              </a:rPr>
              <a:t>library(</a:t>
            </a:r>
            <a:r>
              <a:rPr lang="en-US" sz="2400" dirty="0" err="1">
                <a:solidFill>
                  <a:schemeClr val="tx1"/>
                </a:solidFill>
              </a:rPr>
              <a:t>pscl</a:t>
            </a:r>
            <a:r>
              <a:rPr lang="en-US" sz="2400" dirty="0">
                <a:solidFill>
                  <a:schemeClr val="tx1"/>
                </a:solidFill>
              </a:rPr>
              <a:t>)</a:t>
            </a:r>
          </a:p>
          <a:p>
            <a:pPr algn="l"/>
            <a:r>
              <a:rPr lang="en-US" sz="2400" dirty="0" smtClean="0">
                <a:solidFill>
                  <a:schemeClr val="tx1"/>
                </a:solidFill>
              </a:rPr>
              <a:t>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zeroinfl</a:t>
            </a:r>
            <a:r>
              <a:rPr lang="en-US" sz="2400" dirty="0">
                <a:solidFill>
                  <a:schemeClr val="tx1"/>
                </a:solidFill>
              </a:rPr>
              <a:t>(</a:t>
            </a:r>
            <a:r>
              <a:rPr lang="en-US" sz="2400" dirty="0" err="1">
                <a:solidFill>
                  <a:schemeClr val="tx1"/>
                </a:solidFill>
              </a:rPr>
              <a:t>attacks~BMI+age+gender|smoking</a:t>
            </a:r>
            <a:r>
              <a:rPr lang="en-US" sz="2400" dirty="0">
                <a:solidFill>
                  <a:schemeClr val="tx1"/>
                </a:solidFill>
              </a:rPr>
              <a:t>, </a:t>
            </a:r>
            <a:r>
              <a:rPr lang="en-US" sz="2400" dirty="0" smtClean="0">
                <a:solidFill>
                  <a:schemeClr val="tx1"/>
                </a:solidFill>
              </a:rPr>
              <a:t>data=</a:t>
            </a:r>
            <a:r>
              <a:rPr lang="en-US" sz="2400" dirty="0" err="1" smtClean="0">
                <a:solidFill>
                  <a:schemeClr val="tx1"/>
                </a:solidFill>
              </a:rPr>
              <a:t>health.data</a:t>
            </a:r>
            <a:r>
              <a:rPr lang="en-US" sz="2400" dirty="0">
                <a:solidFill>
                  <a:schemeClr val="tx1"/>
                </a:solidFill>
              </a:rPr>
              <a:t>))</a:t>
            </a:r>
            <a:endParaRPr lang="en-US" sz="2400" dirty="0" smtClean="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60</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a:t>
            </a:r>
            <a:endParaRPr lang="en-US" sz="3400" dirty="0"/>
          </a:p>
        </p:txBody>
      </p:sp>
    </p:spTree>
    <p:extLst>
      <p:ext uri="{BB962C8B-B14F-4D97-AF65-F5344CB8AC3E}">
        <p14:creationId xmlns:p14="http://schemas.microsoft.com/office/powerpoint/2010/main" val="3585125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7042" y="1210520"/>
                <a:ext cx="11501163" cy="5237067"/>
              </a:xfrm>
            </p:spPr>
            <p:txBody>
              <a:bodyPr>
                <a:normAutofit/>
              </a:bodyPr>
              <a:lstStyle/>
              <a:p>
                <a:pPr marL="342900" indent="-342900" algn="l">
                  <a:buFont typeface="Wingdings" panose="05000000000000000000" pitchFamily="2" charset="2"/>
                  <a:buChar char="q"/>
                </a:pPr>
                <a:r>
                  <a:rPr lang="en-US" sz="2400" dirty="0" smtClean="0">
                    <a:solidFill>
                      <a:schemeClr val="tx1"/>
                    </a:solidFill>
                  </a:rPr>
                  <a:t>The output is</a:t>
                </a: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a:solidFill>
                    <a:schemeClr val="tx1"/>
                  </a:solidFill>
                </a:endParaRPr>
              </a:p>
              <a:p>
                <a:pPr marL="342900" indent="-342900" algn="l">
                  <a:buFont typeface="Wingdings" panose="05000000000000000000" pitchFamily="2" charset="2"/>
                  <a:buChar char="q"/>
                </a:pPr>
                <a:r>
                  <a:rPr lang="en-US" sz="2400" dirty="0" smtClean="0">
                    <a:solidFill>
                      <a:schemeClr val="tx1"/>
                    </a:solidFill>
                  </a:rPr>
                  <a:t>The fitted model looks like this:   </a:t>
                </a:r>
                <a14:m>
                  <m:oMath xmlns:m="http://schemas.openxmlformats.org/officeDocument/2006/math">
                    <m:acc>
                      <m:accPr>
                        <m:chr m:val="̂"/>
                        <m:ctrlPr>
                          <a:rPr lang="en-US" sz="2400" i="1" smtClean="0">
                            <a:solidFill>
                              <a:schemeClr val="tx1"/>
                            </a:solidFill>
                            <a:latin typeface="Cambria Math" charset="0"/>
                          </a:rPr>
                        </m:ctrlPr>
                      </m:accPr>
                      <m:e>
                        <m:r>
                          <a:rPr lang="en-US" sz="2400" i="1">
                            <a:solidFill>
                              <a:schemeClr val="tx1"/>
                            </a:solidFill>
                            <a:latin typeface="Cambria Math"/>
                            <a:ea typeface="Cambria Math"/>
                          </a:rPr>
                          <m:t>𝜋</m:t>
                        </m:r>
                      </m:e>
                    </m:acc>
                    <m:r>
                      <a:rPr lang="en-US" sz="2400" i="1">
                        <a:solidFill>
                          <a:schemeClr val="tx1"/>
                        </a:solidFill>
                        <a:latin typeface="Cambria Math"/>
                      </a:rPr>
                      <m:t>=</m:t>
                    </m:r>
                    <m:f>
                      <m:fPr>
                        <m:ctrlPr>
                          <a:rPr lang="en-US" sz="2400" i="1">
                            <a:solidFill>
                              <a:schemeClr val="tx1"/>
                            </a:solidFill>
                            <a:latin typeface="Cambria Math" charset="0"/>
                          </a:rPr>
                        </m:ctrlPr>
                      </m:fPr>
                      <m:num>
                        <m:r>
                          <m:rPr>
                            <m:sty m:val="p"/>
                          </m:rPr>
                          <a:rPr lang="en-US" sz="2400">
                            <a:solidFill>
                              <a:schemeClr val="tx1"/>
                            </a:solidFill>
                            <a:latin typeface="Cambria Math"/>
                          </a:rPr>
                          <m:t>exp</m:t>
                        </m:r>
                        <m:r>
                          <a:rPr lang="en-US" sz="2400" i="1">
                            <a:solidFill>
                              <a:schemeClr val="tx1"/>
                            </a:solidFill>
                            <a:latin typeface="Cambria Math"/>
                          </a:rPr>
                          <m:t>⁡{</m:t>
                        </m:r>
                        <m:r>
                          <a:rPr lang="en-US" sz="2400" b="0" i="1" smtClean="0">
                            <a:solidFill>
                              <a:schemeClr val="tx1"/>
                            </a:solidFill>
                            <a:latin typeface="Cambria Math"/>
                          </a:rPr>
                          <m:t>−0.8700−9.3323∗</m:t>
                        </m:r>
                        <m:r>
                          <a:rPr lang="en-US" sz="2400" b="0" i="1" smtClean="0">
                            <a:solidFill>
                              <a:schemeClr val="tx1"/>
                            </a:solidFill>
                            <a:latin typeface="Cambria Math"/>
                          </a:rPr>
                          <m:t>𝑠𝑚𝑜𝑘𝑖𝑛𝑔</m:t>
                        </m:r>
                        <m:r>
                          <a:rPr lang="en-US" sz="2400" i="1">
                            <a:solidFill>
                              <a:schemeClr val="tx1"/>
                            </a:solidFill>
                            <a:latin typeface="Cambria Math"/>
                          </a:rPr>
                          <m:t>}</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r>
                          <a:rPr lang="en-US" sz="2400" i="1">
                            <a:solidFill>
                              <a:schemeClr val="tx1"/>
                            </a:solidFill>
                            <a:latin typeface="Cambria Math"/>
                          </a:rPr>
                          <m:t>𝑠𝑚𝑜𝑘𝑖𝑛𝑔</m:t>
                        </m:r>
                        <m:r>
                          <a:rPr lang="en-US" sz="2400" i="1">
                            <a:solidFill>
                              <a:schemeClr val="tx1"/>
                            </a:solidFill>
                            <a:latin typeface="Cambria Math"/>
                          </a:rPr>
                          <m:t>}</m:t>
                        </m:r>
                      </m:den>
                    </m:f>
                  </m:oMath>
                </a14:m>
                <a:endParaRPr lang="en-US" sz="2400" dirty="0">
                  <a:solidFill>
                    <a:schemeClr val="tx1"/>
                  </a:solidFill>
                </a:endParaRPr>
              </a:p>
              <a:p>
                <a:endParaRPr lang="en-US" sz="1200" dirty="0">
                  <a:solidFill>
                    <a:schemeClr val="tx1"/>
                  </a:solidFill>
                </a:endParaRPr>
              </a:p>
              <a:p>
                <a:r>
                  <a:rPr lang="en-US" sz="2400" dirty="0">
                    <a:solidFill>
                      <a:schemeClr val="tx1"/>
                    </a:solidFill>
                  </a:rPr>
                  <a:t>                and   </a:t>
                </a:r>
                <a14:m>
                  <m:oMath xmlns:m="http://schemas.openxmlformats.org/officeDocument/2006/math">
                    <m:acc>
                      <m:accPr>
                        <m:chr m:val="̂"/>
                        <m:ctrlPr>
                          <a:rPr lang="en-US" sz="2400" i="1">
                            <a:solidFill>
                              <a:schemeClr val="tx1"/>
                            </a:solidFill>
                            <a:latin typeface="Cambria Math" charset="0"/>
                          </a:rPr>
                        </m:ctrlPr>
                      </m:accPr>
                      <m:e>
                        <m:r>
                          <a:rPr lang="en-US" sz="2400" i="1">
                            <a:solidFill>
                              <a:schemeClr val="tx1"/>
                            </a:solidFill>
                            <a:latin typeface="Cambria Math"/>
                            <a:ea typeface="Cambria Math"/>
                          </a:rPr>
                          <m:t>𝜆</m:t>
                        </m:r>
                      </m:e>
                    </m:acc>
                    <m:r>
                      <a:rPr lang="en-US" sz="2400" i="1">
                        <a:solidFill>
                          <a:schemeClr val="tx1"/>
                        </a:solidFill>
                        <a:latin typeface="Cambria Math"/>
                      </a:rPr>
                      <m:t>=</m:t>
                    </m:r>
                    <m:func>
                      <m:funcPr>
                        <m:ctrlPr>
                          <a:rPr lang="en-US" sz="2400" i="1">
                            <a:solidFill>
                              <a:schemeClr val="tx1"/>
                            </a:solidFill>
                            <a:latin typeface="Cambria Math" charset="0"/>
                          </a:rPr>
                        </m:ctrlPr>
                      </m:funcPr>
                      <m:fName>
                        <m:r>
                          <m:rPr>
                            <m:sty m:val="p"/>
                          </m:rPr>
                          <a:rPr lang="en-US" sz="2400">
                            <a:solidFill>
                              <a:schemeClr val="tx1"/>
                            </a:solidFill>
                            <a:latin typeface="Cambria Math"/>
                          </a:rPr>
                          <m:t>exp</m:t>
                        </m:r>
                      </m:fName>
                      <m:e>
                        <m:d>
                          <m:dPr>
                            <m:begChr m:val="{"/>
                            <m:endChr m:val="}"/>
                            <m:ctrlPr>
                              <a:rPr lang="en-US" sz="2400" i="1">
                                <a:solidFill>
                                  <a:schemeClr val="tx1"/>
                                </a:solidFill>
                                <a:latin typeface="Cambria Math" charset="0"/>
                              </a:rPr>
                            </m:ctrlPr>
                          </m:dPr>
                          <m:e>
                            <m:r>
                              <a:rPr lang="en-US" sz="2400" b="0" i="1" smtClean="0">
                                <a:solidFill>
                                  <a:schemeClr val="tx1"/>
                                </a:solidFill>
                                <a:latin typeface="Cambria Math"/>
                              </a:rPr>
                              <m:t>2.2288−0.0954∗</m:t>
                            </m:r>
                            <m:r>
                              <a:rPr lang="en-US" sz="2400" b="0" i="1" smtClean="0">
                                <a:solidFill>
                                  <a:schemeClr val="tx1"/>
                                </a:solidFill>
                                <a:latin typeface="Cambria Math"/>
                              </a:rPr>
                              <m:t>𝐵𝑀𝐼</m:t>
                            </m:r>
                            <m:r>
                              <a:rPr lang="en-US" sz="2400" b="0" i="1" smtClean="0">
                                <a:solidFill>
                                  <a:schemeClr val="tx1"/>
                                </a:solidFill>
                                <a:latin typeface="Cambria Math"/>
                              </a:rPr>
                              <m:t>+0.0118∗</m:t>
                            </m:r>
                            <m:r>
                              <a:rPr lang="en-US" sz="2400" b="0" i="1" smtClean="0">
                                <a:solidFill>
                                  <a:schemeClr val="tx1"/>
                                </a:solidFill>
                                <a:latin typeface="Cambria Math"/>
                              </a:rPr>
                              <m:t>𝑎𝑔𝑒</m:t>
                            </m:r>
                            <m:r>
                              <a:rPr lang="en-US" sz="2400" b="0" i="1" smtClean="0">
                                <a:solidFill>
                                  <a:schemeClr val="tx1"/>
                                </a:solidFill>
                                <a:latin typeface="Cambria Math"/>
                              </a:rPr>
                              <m:t>+0.7161∗</m:t>
                            </m:r>
                            <m:r>
                              <a:rPr lang="en-US" sz="2400" b="0" i="1" smtClean="0">
                                <a:solidFill>
                                  <a:schemeClr val="tx1"/>
                                </a:solidFill>
                                <a:latin typeface="Cambria Math"/>
                              </a:rPr>
                              <m:t>𝑚𝑎𝑙𝑒</m:t>
                            </m:r>
                          </m:e>
                        </m:d>
                      </m:e>
                    </m:func>
                    <m:r>
                      <a:rPr lang="en-US" sz="2400" i="1">
                        <a:solidFill>
                          <a:schemeClr val="tx1"/>
                        </a:solidFill>
                        <a:latin typeface="Cambria Math"/>
                      </a:rPr>
                      <m:t>.</m:t>
                    </m:r>
                  </m:oMath>
                </a14:m>
                <a:endParaRPr lang="en-US" sz="2400" dirty="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pPr marL="342900" indent="-342900" algn="l">
                  <a:buFont typeface="Wingdings" panose="05000000000000000000" pitchFamily="2" charset="2"/>
                  <a:buChar char="q"/>
                </a:pPr>
                <a:endParaRPr lang="en-US" sz="2400" dirty="0" smtClean="0">
                  <a:solidFill>
                    <a:schemeClr val="tx1"/>
                  </a:solidFill>
                </a:endParaRPr>
              </a:p>
              <a:p>
                <a:endParaRPr lang="en-US" sz="800" dirty="0">
                  <a:solidFill>
                    <a:schemeClr val="tx1"/>
                  </a:solidFill>
                </a:endParaRPr>
              </a:p>
              <a:p>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5237067"/>
              </a:xfrm>
              <a:blipFill rotWithShape="1">
                <a:blip r:embed="rId2"/>
                <a:stretch>
                  <a:fillRect l="-742" t="-9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61</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576" y="1792611"/>
            <a:ext cx="7078063" cy="2638793"/>
          </a:xfrm>
          <a:prstGeom prst="rect">
            <a:avLst/>
          </a:prstGeom>
        </p:spPr>
      </p:pic>
    </p:spTree>
    <p:extLst>
      <p:ext uri="{BB962C8B-B14F-4D97-AF65-F5344CB8AC3E}">
        <p14:creationId xmlns:p14="http://schemas.microsoft.com/office/powerpoint/2010/main" val="6634261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285750" indent="-285750">
                  <a:buFont typeface="Wingdings" panose="05000000000000000000" pitchFamily="2" charset="2"/>
                  <a:buChar char="q"/>
                </a:pPr>
                <a:endParaRPr lang="en-US" sz="800" dirty="0">
                  <a:solidFill>
                    <a:schemeClr val="tx1"/>
                  </a:solidFill>
                </a:endParaRPr>
              </a:p>
              <a:p>
                <a:pPr marL="285750" indent="-285750" algn="l">
                  <a:buFont typeface="Wingdings" panose="05000000000000000000" pitchFamily="2" charset="2"/>
                  <a:buChar char="q"/>
                </a:pPr>
                <a:r>
                  <a:rPr lang="en-US" sz="2800" dirty="0" smtClean="0">
                    <a:solidFill>
                      <a:schemeClr val="tx1"/>
                    </a:solidFill>
                  </a:rPr>
                  <a:t>   Estimated </a:t>
                </a:r>
                <a:r>
                  <a:rPr lang="en-US" sz="2800" dirty="0">
                    <a:solidFill>
                      <a:schemeClr val="tx1"/>
                    </a:solidFill>
                  </a:rPr>
                  <a:t>regression </a:t>
                </a:r>
                <a:r>
                  <a:rPr lang="en-US" sz="2800" dirty="0" smtClean="0">
                    <a:solidFill>
                      <a:schemeClr val="tx1"/>
                    </a:solidFill>
                  </a:rPr>
                  <a:t>coefficients</a:t>
                </a:r>
                <a:r>
                  <a:rPr lang="en-US" sz="2800" dirty="0">
                    <a:solidFill>
                      <a:schemeClr val="tx1"/>
                    </a:solidFill>
                  </a:rPr>
                  <a:t> </a:t>
                </a:r>
                <a:r>
                  <a:rPr lang="en-US" sz="2800" dirty="0" smtClean="0">
                    <a:solidFill>
                      <a:schemeClr val="tx1"/>
                    </a:solidFill>
                  </a:rPr>
                  <a:t>yield the following interpretation (for example):</a:t>
                </a:r>
              </a:p>
              <a:p>
                <a:pPr algn="l"/>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charset="0"/>
                            </a:rPr>
                          </m:ctrlPr>
                        </m:accPr>
                        <m:e>
                          <m:r>
                            <a:rPr lang="en-US" sz="1800" i="1">
                              <a:solidFill>
                                <a:schemeClr val="tx1"/>
                              </a:solidFill>
                              <a:latin typeface="Cambria Math"/>
                              <a:ea typeface="Cambria Math"/>
                            </a:rPr>
                            <m:t>𝜋</m:t>
                          </m:r>
                        </m:e>
                      </m:acc>
                      <m:r>
                        <a:rPr lang="en-US" sz="1800" i="1">
                          <a:solidFill>
                            <a:schemeClr val="tx1"/>
                          </a:solidFill>
                          <a:latin typeface="Cambria Math"/>
                        </a:rPr>
                        <m:t>=</m:t>
                      </m:r>
                      <m:f>
                        <m:fPr>
                          <m:ctrlPr>
                            <a:rPr lang="en-US" sz="1800" i="1">
                              <a:solidFill>
                                <a:schemeClr val="tx1"/>
                              </a:solidFill>
                              <a:latin typeface="Cambria Math" charset="0"/>
                            </a:rPr>
                          </m:ctrlPr>
                        </m:fPr>
                        <m:num>
                          <m:r>
                            <m:rPr>
                              <m:sty m:val="p"/>
                            </m:rPr>
                            <a:rPr lang="en-US" sz="1800">
                              <a:solidFill>
                                <a:schemeClr val="tx1"/>
                              </a:solidFill>
                              <a:latin typeface="Cambria Math"/>
                            </a:rPr>
                            <m:t>exp</m:t>
                          </m:r>
                          <m:r>
                            <a:rPr lang="en-US" sz="1800" i="1">
                              <a:solidFill>
                                <a:schemeClr val="tx1"/>
                              </a:solidFill>
                              <a:latin typeface="Cambria Math"/>
                            </a:rPr>
                            <m:t>⁡{−0.8700−9.3323∗</m:t>
                          </m:r>
                          <m:r>
                            <a:rPr lang="en-US" sz="1800" i="1">
                              <a:solidFill>
                                <a:schemeClr val="tx1"/>
                              </a:solidFill>
                              <a:latin typeface="Cambria Math"/>
                            </a:rPr>
                            <m:t>𝑠𝑚𝑜𝑘𝑖𝑛𝑔</m:t>
                          </m:r>
                          <m:r>
                            <a:rPr lang="en-US" sz="1800" i="1">
                              <a:solidFill>
                                <a:schemeClr val="tx1"/>
                              </a:solidFill>
                              <a:latin typeface="Cambria Math"/>
                            </a:rPr>
                            <m:t>}</m:t>
                          </m:r>
                        </m:num>
                        <m:den>
                          <m:r>
                            <a:rPr lang="en-US" sz="1800" i="1">
                              <a:solidFill>
                                <a:schemeClr val="tx1"/>
                              </a:solidFill>
                              <a:latin typeface="Cambria Math"/>
                            </a:rPr>
                            <m:t>1+</m:t>
                          </m:r>
                          <m:r>
                            <m:rPr>
                              <m:sty m:val="p"/>
                            </m:rPr>
                            <a:rPr lang="en-US" sz="1800">
                              <a:solidFill>
                                <a:schemeClr val="tx1"/>
                              </a:solidFill>
                              <a:latin typeface="Cambria Math"/>
                            </a:rPr>
                            <m:t>exp</m:t>
                          </m:r>
                          <m:r>
                            <a:rPr lang="en-US" sz="1800" i="1">
                              <a:solidFill>
                                <a:schemeClr val="tx1"/>
                              </a:solidFill>
                              <a:latin typeface="Cambria Math"/>
                            </a:rPr>
                            <m:t>⁡{−0.8700−9.3323∗</m:t>
                          </m:r>
                          <m:r>
                            <a:rPr lang="en-US" sz="1800" i="1">
                              <a:solidFill>
                                <a:schemeClr val="tx1"/>
                              </a:solidFill>
                              <a:latin typeface="Cambria Math"/>
                            </a:rPr>
                            <m:t>𝑠𝑚𝑜𝑘𝑖𝑛𝑔</m:t>
                          </m:r>
                          <m:r>
                            <a:rPr lang="en-US" sz="1800" i="1">
                              <a:solidFill>
                                <a:schemeClr val="tx1"/>
                              </a:solidFill>
                              <a:latin typeface="Cambria Math"/>
                            </a:rPr>
                            <m:t>}</m:t>
                          </m:r>
                        </m:den>
                      </m:f>
                    </m:oMath>
                  </m:oMathPara>
                </a14:m>
                <a:endParaRPr lang="en-US" sz="1800" dirty="0">
                  <a:solidFill>
                    <a:schemeClr val="tx1"/>
                  </a:solidFill>
                </a:endParaRPr>
              </a:p>
              <a:p>
                <a:endParaRPr lang="en-US" sz="18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1800" i="1" smtClean="0">
                              <a:solidFill>
                                <a:schemeClr val="tx1"/>
                              </a:solidFill>
                              <a:latin typeface="Cambria Math" charset="0"/>
                            </a:rPr>
                          </m:ctrlPr>
                        </m:accPr>
                        <m:e>
                          <m:r>
                            <a:rPr lang="en-US" sz="1800" i="1">
                              <a:solidFill>
                                <a:schemeClr val="tx1"/>
                              </a:solidFill>
                              <a:latin typeface="Cambria Math"/>
                              <a:ea typeface="Cambria Math"/>
                            </a:rPr>
                            <m:t>𝜆</m:t>
                          </m:r>
                        </m:e>
                      </m:acc>
                      <m:r>
                        <a:rPr lang="en-US" sz="1800" i="1">
                          <a:solidFill>
                            <a:schemeClr val="tx1"/>
                          </a:solidFill>
                          <a:latin typeface="Cambria Math"/>
                        </a:rPr>
                        <m:t>=</m:t>
                      </m:r>
                      <m:func>
                        <m:funcPr>
                          <m:ctrlPr>
                            <a:rPr lang="en-US" sz="1800" i="1">
                              <a:solidFill>
                                <a:schemeClr val="tx1"/>
                              </a:solidFill>
                              <a:latin typeface="Cambria Math" charset="0"/>
                            </a:rPr>
                          </m:ctrlPr>
                        </m:funcPr>
                        <m:fName>
                          <m:r>
                            <m:rPr>
                              <m:sty m:val="p"/>
                            </m:rPr>
                            <a:rPr lang="en-US" sz="1800">
                              <a:solidFill>
                                <a:schemeClr val="tx1"/>
                              </a:solidFill>
                              <a:latin typeface="Cambria Math"/>
                            </a:rPr>
                            <m:t>exp</m:t>
                          </m:r>
                        </m:fName>
                        <m:e>
                          <m:d>
                            <m:dPr>
                              <m:begChr m:val="{"/>
                              <m:endChr m:val="}"/>
                              <m:ctrlPr>
                                <a:rPr lang="en-US" sz="1800" i="1">
                                  <a:solidFill>
                                    <a:schemeClr val="tx1"/>
                                  </a:solidFill>
                                  <a:latin typeface="Cambria Math" charset="0"/>
                                </a:rPr>
                              </m:ctrlPr>
                            </m:dPr>
                            <m:e>
                              <m:r>
                                <a:rPr lang="en-US" sz="1800" i="1">
                                  <a:solidFill>
                                    <a:schemeClr val="tx1"/>
                                  </a:solidFill>
                                  <a:latin typeface="Cambria Math"/>
                                </a:rPr>
                                <m:t>2.2288−0.0954∗</m:t>
                              </m:r>
                              <m:r>
                                <a:rPr lang="en-US" sz="1800" i="1">
                                  <a:solidFill>
                                    <a:schemeClr val="tx1"/>
                                  </a:solidFill>
                                  <a:latin typeface="Cambria Math"/>
                                </a:rPr>
                                <m:t>𝐵𝑀𝐼</m:t>
                              </m:r>
                              <m:r>
                                <a:rPr lang="en-US" sz="1800" i="1">
                                  <a:solidFill>
                                    <a:schemeClr val="tx1"/>
                                  </a:solidFill>
                                  <a:latin typeface="Cambria Math"/>
                                </a:rPr>
                                <m:t>+0.0118∗</m:t>
                              </m:r>
                              <m:r>
                                <a:rPr lang="en-US" sz="1800" i="1">
                                  <a:solidFill>
                                    <a:schemeClr val="tx1"/>
                                  </a:solidFill>
                                  <a:latin typeface="Cambria Math"/>
                                </a:rPr>
                                <m:t>𝑎𝑔𝑒</m:t>
                              </m:r>
                              <m:r>
                                <a:rPr lang="en-US" sz="1800" i="1">
                                  <a:solidFill>
                                    <a:schemeClr val="tx1"/>
                                  </a:solidFill>
                                  <a:latin typeface="Cambria Math"/>
                                </a:rPr>
                                <m:t>+0.7161∗</m:t>
                              </m:r>
                              <m:r>
                                <a:rPr lang="en-US" sz="1800" i="1">
                                  <a:solidFill>
                                    <a:schemeClr val="tx1"/>
                                  </a:solidFill>
                                  <a:latin typeface="Cambria Math"/>
                                </a:rPr>
                                <m:t>𝑚𝑎𝑙𝑒</m:t>
                              </m:r>
                            </m:e>
                          </m:d>
                        </m:e>
                      </m:func>
                      <m:r>
                        <a:rPr lang="en-US" sz="1800" i="1">
                          <a:solidFill>
                            <a:schemeClr val="tx1"/>
                          </a:solidFill>
                          <a:latin typeface="Cambria Math"/>
                        </a:rPr>
                        <m:t>.</m:t>
                      </m:r>
                    </m:oMath>
                  </m:oMathPara>
                </a14:m>
                <a:endParaRPr lang="en-US" sz="1800" dirty="0">
                  <a:solidFill>
                    <a:schemeClr val="tx1"/>
                  </a:solidFill>
                </a:endParaRPr>
              </a:p>
              <a:p>
                <a:pPr algn="l"/>
                <a:endParaRPr lang="en-US" sz="2600" dirty="0">
                  <a:solidFill>
                    <a:schemeClr val="tx1"/>
                  </a:solidFill>
                </a:endParaRPr>
              </a:p>
              <a:p>
                <a:pPr algn="l"/>
                <a:r>
                  <a:rPr lang="en-US" sz="2400" dirty="0" smtClean="0">
                    <a:solidFill>
                      <a:schemeClr val="tx1"/>
                    </a:solidFill>
                  </a:rPr>
                  <a:t>   </a:t>
                </a:r>
                <a:r>
                  <a:rPr lang="en-US" sz="2400" dirty="0" smtClean="0">
                    <a:solidFill>
                      <a:schemeClr val="tx1"/>
                    </a:solidFill>
                    <a:latin typeface="Segoe UI"/>
                    <a:ea typeface="Segoe UI"/>
                    <a:cs typeface="Segoe UI"/>
                  </a:rPr>
                  <a:t>●   </a:t>
                </a:r>
                <a:r>
                  <a:rPr lang="en-US" sz="2600" dirty="0" smtClean="0">
                    <a:solidFill>
                      <a:schemeClr val="tx1"/>
                    </a:solidFill>
                  </a:rPr>
                  <a:t>The </a:t>
                </a:r>
                <a:r>
                  <a:rPr lang="en-US" sz="2600" dirty="0">
                    <a:solidFill>
                      <a:schemeClr val="tx1"/>
                    </a:solidFill>
                  </a:rPr>
                  <a:t>estimated odds of not </a:t>
                </a:r>
                <a:r>
                  <a:rPr lang="en-US" sz="2600" dirty="0" smtClean="0">
                    <a:solidFill>
                      <a:schemeClr val="tx1"/>
                    </a:solidFill>
                  </a:rPr>
                  <a:t>having asthma attacks </a:t>
                </a:r>
                <a:r>
                  <a:rPr lang="en-US" sz="2600" dirty="0">
                    <a:solidFill>
                      <a:schemeClr val="tx1"/>
                    </a:solidFill>
                  </a:rPr>
                  <a:t>for people </a:t>
                </a:r>
                <a:r>
                  <a:rPr lang="en-US" sz="2600" dirty="0" smtClean="0">
                    <a:solidFill>
                      <a:schemeClr val="tx1"/>
                    </a:solidFill>
                  </a:rPr>
                  <a:t>in who smoke is </a:t>
                </a:r>
              </a:p>
              <a:p>
                <a:pPr algn="l"/>
                <a:r>
                  <a:rPr lang="en-US" sz="2600" dirty="0">
                    <a:solidFill>
                      <a:schemeClr val="tx1"/>
                    </a:solidFill>
                  </a:rPr>
                  <a:t> </a:t>
                </a:r>
                <a:r>
                  <a:rPr lang="en-US" sz="2600" dirty="0" smtClean="0">
                    <a:solidFill>
                      <a:schemeClr val="tx1"/>
                    </a:solidFill>
                  </a:rPr>
                  <a:t>         </a:t>
                </a:r>
                <a:r>
                  <a:rPr lang="en-US" sz="2600" dirty="0" err="1" smtClean="0">
                    <a:solidFill>
                      <a:schemeClr val="tx1"/>
                    </a:solidFill>
                  </a:rPr>
                  <a:t>exp</a:t>
                </a:r>
                <a:r>
                  <a:rPr lang="en-US" sz="2600" dirty="0" smtClean="0">
                    <a:solidFill>
                      <a:schemeClr val="tx1"/>
                    </a:solidFill>
                  </a:rPr>
                  <a:t>{-9.3323}· </a:t>
                </a:r>
                <a:r>
                  <a:rPr lang="en-US" sz="2600" dirty="0">
                    <a:solidFill>
                      <a:schemeClr val="tx1"/>
                    </a:solidFill>
                  </a:rPr>
                  <a:t>100% = </a:t>
                </a:r>
                <a:r>
                  <a:rPr lang="en-US" sz="2600" dirty="0" smtClean="0">
                    <a:solidFill>
                      <a:schemeClr val="tx1"/>
                    </a:solidFill>
                  </a:rPr>
                  <a:t>0.009% </a:t>
                </a:r>
                <a:r>
                  <a:rPr lang="en-US" sz="2600" dirty="0">
                    <a:solidFill>
                      <a:schemeClr val="tx1"/>
                    </a:solidFill>
                  </a:rPr>
                  <a:t>of those for people </a:t>
                </a:r>
                <a:r>
                  <a:rPr lang="en-US" sz="2600" dirty="0" smtClean="0">
                    <a:solidFill>
                      <a:schemeClr val="tx1"/>
                    </a:solidFill>
                  </a:rPr>
                  <a:t>who don’t smoke.</a:t>
                </a:r>
                <a:endParaRPr lang="en-US" sz="2600" dirty="0">
                  <a:solidFill>
                    <a:schemeClr val="tx1"/>
                  </a:solidFill>
                </a:endParaRPr>
              </a:p>
              <a:p>
                <a:pPr algn="l"/>
                <a:r>
                  <a:rPr lang="en-US" sz="2600" dirty="0" smtClean="0">
                    <a:solidFill>
                      <a:schemeClr val="tx1"/>
                    </a:solidFill>
                  </a:rPr>
                  <a:t>   </a:t>
                </a:r>
                <a:r>
                  <a:rPr lang="en-US" sz="2600" dirty="0" smtClean="0">
                    <a:solidFill>
                      <a:schemeClr val="tx1"/>
                    </a:solidFill>
                    <a:latin typeface="Segoe UI"/>
                    <a:ea typeface="Segoe UI"/>
                    <a:cs typeface="Segoe UI"/>
                  </a:rPr>
                  <a:t>●   </a:t>
                </a:r>
                <a:r>
                  <a:rPr lang="en-US" sz="2600" dirty="0" smtClean="0">
                    <a:solidFill>
                      <a:schemeClr val="tx1"/>
                    </a:solidFill>
                  </a:rPr>
                  <a:t>As BMI </a:t>
                </a:r>
                <a:r>
                  <a:rPr lang="en-US" sz="2600" dirty="0">
                    <a:solidFill>
                      <a:schemeClr val="tx1"/>
                    </a:solidFill>
                  </a:rPr>
                  <a:t>increases by one </a:t>
                </a:r>
                <a:r>
                  <a:rPr lang="en-US" sz="2600" dirty="0" smtClean="0">
                    <a:solidFill>
                      <a:schemeClr val="tx1"/>
                    </a:solidFill>
                  </a:rPr>
                  <a:t>point, </a:t>
                </a:r>
                <a:r>
                  <a:rPr lang="en-US" sz="2600" dirty="0">
                    <a:solidFill>
                      <a:schemeClr val="tx1"/>
                    </a:solidFill>
                  </a:rPr>
                  <a:t>the estimated average number of </a:t>
                </a:r>
                <a:r>
                  <a:rPr lang="en-US" sz="2600" dirty="0" smtClean="0">
                    <a:solidFill>
                      <a:schemeClr val="tx1"/>
                    </a:solidFill>
                  </a:rPr>
                  <a:t>asthma attacks </a:t>
                </a:r>
              </a:p>
              <a:p>
                <a:pPr algn="l"/>
                <a:r>
                  <a:rPr lang="en-US" sz="2600" dirty="0" smtClean="0">
                    <a:solidFill>
                      <a:schemeClr val="tx1"/>
                    </a:solidFill>
                  </a:rPr>
                  <a:t>          changes </a:t>
                </a:r>
                <a:r>
                  <a:rPr lang="en-US" sz="2600" dirty="0">
                    <a:solidFill>
                      <a:schemeClr val="tx1"/>
                    </a:solidFill>
                  </a:rPr>
                  <a:t>by (</a:t>
                </a:r>
                <a:r>
                  <a:rPr lang="en-US" sz="2600" dirty="0" err="1" smtClean="0">
                    <a:solidFill>
                      <a:schemeClr val="tx1"/>
                    </a:solidFill>
                  </a:rPr>
                  <a:t>exp</a:t>
                </a:r>
                <a:r>
                  <a:rPr lang="en-US" sz="2600" dirty="0" smtClean="0">
                    <a:solidFill>
                      <a:schemeClr val="tx1"/>
                    </a:solidFill>
                  </a:rPr>
                  <a:t>{-0.0954}-</a:t>
                </a:r>
                <a:r>
                  <a:rPr lang="en-US" sz="2600" dirty="0">
                    <a:solidFill>
                      <a:schemeClr val="tx1"/>
                    </a:solidFill>
                  </a:rPr>
                  <a:t>1) · 100% =-</a:t>
                </a:r>
                <a:r>
                  <a:rPr lang="en-US" sz="2600" dirty="0" smtClean="0">
                    <a:solidFill>
                      <a:schemeClr val="tx1"/>
                    </a:solidFill>
                  </a:rPr>
                  <a:t>9.10%, that is, decreases by 9.1%.</a:t>
                </a:r>
                <a:endParaRPr lang="en-US" sz="2600" dirty="0">
                  <a:solidFill>
                    <a:schemeClr val="tx1"/>
                  </a:solidFill>
                </a:endParaRPr>
              </a:p>
              <a:p>
                <a:pPr algn="l"/>
                <a:r>
                  <a:rPr lang="en-US" sz="2600" dirty="0" smtClean="0">
                    <a:solidFill>
                      <a:schemeClr val="tx1"/>
                    </a:solidFill>
                  </a:rPr>
                  <a:t>    </a:t>
                </a:r>
                <a:r>
                  <a:rPr lang="en-US" sz="2600" dirty="0" smtClean="0">
                    <a:solidFill>
                      <a:schemeClr val="tx1"/>
                    </a:solidFill>
                    <a:latin typeface="Segoe UI"/>
                    <a:ea typeface="Segoe UI"/>
                    <a:cs typeface="Segoe UI"/>
                  </a:rPr>
                  <a:t>●</a:t>
                </a:r>
                <a:r>
                  <a:rPr lang="en-US" sz="2600" dirty="0" smtClean="0">
                    <a:solidFill>
                      <a:schemeClr val="tx1"/>
                    </a:solidFill>
                  </a:rPr>
                  <a:t>   The </a:t>
                </a:r>
                <a:r>
                  <a:rPr lang="en-US" sz="2600" dirty="0">
                    <a:solidFill>
                      <a:schemeClr val="tx1"/>
                    </a:solidFill>
                  </a:rPr>
                  <a:t>estimated average number </a:t>
                </a:r>
                <a:r>
                  <a:rPr lang="en-US" sz="2600" dirty="0" smtClean="0">
                    <a:solidFill>
                      <a:schemeClr val="tx1"/>
                    </a:solidFill>
                  </a:rPr>
                  <a:t>of asthma attacks for </a:t>
                </a:r>
                <a:r>
                  <a:rPr lang="en-US" sz="2600" dirty="0">
                    <a:solidFill>
                      <a:schemeClr val="tx1"/>
                    </a:solidFill>
                  </a:rPr>
                  <a:t>men is </a:t>
                </a:r>
                <a:r>
                  <a:rPr lang="en-US" sz="2600" dirty="0" err="1" smtClean="0">
                    <a:solidFill>
                      <a:schemeClr val="tx1"/>
                    </a:solidFill>
                  </a:rPr>
                  <a:t>exp</a:t>
                </a:r>
                <a:r>
                  <a:rPr lang="en-US" sz="2600" dirty="0" smtClean="0">
                    <a:solidFill>
                      <a:schemeClr val="tx1"/>
                    </a:solidFill>
                  </a:rPr>
                  <a:t>{0.7161}·</a:t>
                </a:r>
                <a:r>
                  <a:rPr lang="en-US" sz="2600" dirty="0">
                    <a:solidFill>
                      <a:schemeClr val="tx1"/>
                    </a:solidFill>
                  </a:rPr>
                  <a:t>100</a:t>
                </a:r>
                <a:r>
                  <a:rPr lang="en-US" sz="2600" dirty="0" smtClean="0">
                    <a:solidFill>
                      <a:schemeClr val="tx1"/>
                    </a:solidFill>
                  </a:rPr>
                  <a:t>%</a:t>
                </a:r>
              </a:p>
              <a:p>
                <a:pPr algn="l"/>
                <a:r>
                  <a:rPr lang="en-US" sz="2600" dirty="0">
                    <a:solidFill>
                      <a:schemeClr val="tx1"/>
                    </a:solidFill>
                  </a:rPr>
                  <a:t> </a:t>
                </a:r>
                <a:r>
                  <a:rPr lang="en-US" sz="2600" dirty="0" smtClean="0">
                    <a:solidFill>
                      <a:schemeClr val="tx1"/>
                    </a:solidFill>
                  </a:rPr>
                  <a:t>          </a:t>
                </a:r>
                <a:r>
                  <a:rPr lang="en-US" sz="2600" dirty="0">
                    <a:solidFill>
                      <a:schemeClr val="tx1"/>
                    </a:solidFill>
                  </a:rPr>
                  <a:t>= </a:t>
                </a:r>
                <a:r>
                  <a:rPr lang="en-US" sz="2600" dirty="0" smtClean="0">
                    <a:solidFill>
                      <a:schemeClr val="tx1"/>
                    </a:solidFill>
                  </a:rPr>
                  <a:t>204.64 % </a:t>
                </a:r>
                <a:r>
                  <a:rPr lang="en-US" sz="2600" dirty="0">
                    <a:solidFill>
                      <a:schemeClr val="tx1"/>
                    </a:solidFill>
                  </a:rPr>
                  <a:t>of that </a:t>
                </a:r>
                <a:r>
                  <a:rPr lang="en-US" sz="2600" dirty="0" smtClean="0">
                    <a:solidFill>
                      <a:schemeClr val="tx1"/>
                    </a:solidFill>
                  </a:rPr>
                  <a:t>for </a:t>
                </a:r>
                <a:r>
                  <a:rPr lang="en-US" sz="2600" dirty="0">
                    <a:solidFill>
                      <a:schemeClr val="tx1"/>
                    </a:solidFill>
                  </a:rPr>
                  <a:t>women</a:t>
                </a:r>
                <a:r>
                  <a:rPr lang="en-US" sz="2600" dirty="0" smtClean="0">
                    <a:solidFill>
                      <a:schemeClr val="tx1"/>
                    </a:solidFill>
                  </a:rPr>
                  <a:t>.</a:t>
                </a:r>
              </a:p>
              <a:p>
                <a:pPr marL="285750" indent="-285750" algn="l">
                  <a:buFont typeface="Arial" panose="020B0604020202020204" pitchFamily="34" charset="0"/>
                  <a:buChar char="•"/>
                </a:pP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62</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spTree>
    <p:extLst>
      <p:ext uri="{BB962C8B-B14F-4D97-AF65-F5344CB8AC3E}">
        <p14:creationId xmlns:p14="http://schemas.microsoft.com/office/powerpoint/2010/main" val="1567809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buFont typeface="Wingdings" panose="05000000000000000000" pitchFamily="2" charset="2"/>
                  <a:buChar char="q"/>
                </a:pPr>
                <a:endParaRPr lang="en-US" sz="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To predict the </a:t>
                </a:r>
                <a:r>
                  <a:rPr lang="en-US" sz="2800" dirty="0">
                    <a:solidFill>
                      <a:schemeClr val="tx1"/>
                    </a:solidFill>
                  </a:rPr>
                  <a:t>number of asthma attacks for a male patient, </a:t>
                </a:r>
                <a:r>
                  <a:rPr lang="en-US" sz="2800" dirty="0" smtClean="0">
                    <a:solidFill>
                      <a:schemeClr val="tx1"/>
                    </a:solidFill>
                  </a:rPr>
                  <a:t>aged </a:t>
                </a:r>
                <a:r>
                  <a:rPr lang="en-US" sz="2800" dirty="0">
                    <a:solidFill>
                      <a:schemeClr val="tx1"/>
                    </a:solidFill>
                  </a:rPr>
                  <a:t>60, whose BMI is 21.2, and who is currently a </a:t>
                </a:r>
                <a:r>
                  <a:rPr lang="en-US" sz="2800" dirty="0" smtClean="0">
                    <a:solidFill>
                      <a:schemeClr val="tx1"/>
                    </a:solidFill>
                  </a:rPr>
                  <a:t>smoker, compute</a:t>
                </a:r>
              </a:p>
              <a:p>
                <a:pPr algn="l"/>
                <a:endParaRPr lang="en-US" sz="2800" i="1" dirty="0">
                  <a:solidFill>
                    <a:schemeClr val="tx1"/>
                  </a:solidFill>
                  <a:latin typeface="Cambria Math"/>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a:rPr>
                            <m:t>𝑦</m:t>
                          </m:r>
                        </m:e>
                        <m:sup>
                          <m:r>
                            <a:rPr lang="en-US" sz="2400" b="0" i="1" smtClean="0">
                              <a:solidFill>
                                <a:schemeClr val="tx1"/>
                              </a:solidFill>
                              <a:latin typeface="Cambria Math"/>
                            </a:rPr>
                            <m:t>0</m:t>
                          </m:r>
                        </m:sup>
                      </m:sSup>
                      <m:r>
                        <a:rPr lang="en-US" sz="2400" i="1">
                          <a:solidFill>
                            <a:schemeClr val="tx1"/>
                          </a:solidFill>
                          <a:latin typeface="Cambria Math"/>
                        </a:rPr>
                        <m:t>=</m:t>
                      </m:r>
                      <m:f>
                        <m:fPr>
                          <m:ctrlPr>
                            <a:rPr lang="en-US" sz="2400" i="1">
                              <a:solidFill>
                                <a:schemeClr val="tx1"/>
                              </a:solidFill>
                              <a:latin typeface="Cambria Math" charset="0"/>
                            </a:rPr>
                          </m:ctrlPr>
                        </m:fPr>
                        <m:num>
                          <m:r>
                            <m:rPr>
                              <m:sty m:val="p"/>
                            </m:rPr>
                            <a:rPr lang="en-US" sz="2400">
                              <a:solidFill>
                                <a:schemeClr val="tx1"/>
                              </a:solidFill>
                              <a:latin typeface="Cambria Math"/>
                            </a:rPr>
                            <m:t>exp</m:t>
                          </m:r>
                          <m:r>
                            <a:rPr lang="en-US" sz="2400" i="1">
                              <a:solidFill>
                                <a:schemeClr val="tx1"/>
                              </a:solidFill>
                              <a:latin typeface="Cambria Math"/>
                            </a:rPr>
                            <m:t>⁡{2.2288−0.0954</m:t>
                          </m:r>
                          <m:r>
                            <a:rPr lang="en-US" sz="2400" b="0" i="1" smtClean="0">
                              <a:solidFill>
                                <a:schemeClr val="tx1"/>
                              </a:solidFill>
                              <a:latin typeface="Cambria Math"/>
                            </a:rPr>
                            <m:t>∗21.2</m:t>
                          </m:r>
                          <m:r>
                            <a:rPr lang="en-US" sz="2400" i="1">
                              <a:solidFill>
                                <a:schemeClr val="tx1"/>
                              </a:solidFill>
                              <a:latin typeface="Cambria Math"/>
                            </a:rPr>
                            <m:t>+0.0118∗</m:t>
                          </m:r>
                          <m:r>
                            <a:rPr lang="en-US" sz="2400" b="0" i="1" smtClean="0">
                              <a:solidFill>
                                <a:schemeClr val="tx1"/>
                              </a:solidFill>
                              <a:latin typeface="Cambria Math"/>
                            </a:rPr>
                            <m:t>60</m:t>
                          </m:r>
                          <m:r>
                            <a:rPr lang="en-US" sz="2400" i="1">
                              <a:solidFill>
                                <a:schemeClr val="tx1"/>
                              </a:solidFill>
                              <a:latin typeface="Cambria Math"/>
                            </a:rPr>
                            <m:t>+0.7161}</m:t>
                          </m:r>
                        </m:num>
                        <m:den>
                          <m:r>
                            <a:rPr lang="en-US" sz="2400" i="1">
                              <a:solidFill>
                                <a:schemeClr val="tx1"/>
                              </a:solidFill>
                              <a:latin typeface="Cambria Math"/>
                            </a:rPr>
                            <m:t>1+</m:t>
                          </m:r>
                          <m:r>
                            <m:rPr>
                              <m:sty m:val="p"/>
                            </m:rPr>
                            <a:rPr lang="en-US" sz="2400">
                              <a:solidFill>
                                <a:schemeClr val="tx1"/>
                              </a:solidFill>
                              <a:latin typeface="Cambria Math"/>
                            </a:rPr>
                            <m:t>exp</m:t>
                          </m:r>
                          <m:r>
                            <a:rPr lang="en-US" sz="2400" i="1">
                              <a:solidFill>
                                <a:schemeClr val="tx1"/>
                              </a:solidFill>
                              <a:latin typeface="Cambria Math"/>
                            </a:rPr>
                            <m:t>⁡{−0.8700−9.3323}</m:t>
                          </m:r>
                        </m:den>
                      </m:f>
                      <m:r>
                        <a:rPr lang="en-US" sz="2400" b="0" i="1" smtClean="0">
                          <a:solidFill>
                            <a:schemeClr val="tx1"/>
                          </a:solidFill>
                          <a:latin typeface="Cambria Math"/>
                        </a:rPr>
                        <m:t>=</m:t>
                      </m:r>
                      <m:r>
                        <a:rPr lang="en-US" sz="2400" i="1" dirty="0">
                          <a:solidFill>
                            <a:schemeClr val="tx1"/>
                          </a:solidFill>
                          <a:latin typeface="Cambria Math"/>
                        </a:rPr>
                        <m:t>5.1058</m:t>
                      </m:r>
                      <m:r>
                        <a:rPr lang="en-US" sz="2400" b="0" i="1" dirty="0" smtClean="0">
                          <a:solidFill>
                            <a:schemeClr val="tx1"/>
                          </a:solidFill>
                          <a:latin typeface="Cambria Math"/>
                        </a:rPr>
                        <m:t>.</m:t>
                      </m:r>
                    </m:oMath>
                  </m:oMathPara>
                </a14:m>
                <a:endParaRPr lang="en-US" sz="2400" b="0" i="1" dirty="0" smtClean="0">
                  <a:solidFill>
                    <a:schemeClr val="tx1"/>
                  </a:solidFill>
                  <a:latin typeface="Cambria Math"/>
                </a:endParaRPr>
              </a:p>
              <a:p>
                <a:pPr algn="l"/>
                <a:endParaRPr lang="en-US" sz="2400" i="1" dirty="0" smtClean="0">
                  <a:solidFill>
                    <a:schemeClr val="tx1"/>
                  </a:solidFill>
                  <a:latin typeface="Cambria Math"/>
                </a:endParaRPr>
              </a:p>
              <a:p>
                <a:pPr algn="l"/>
                <a:endParaRPr lang="en-US" sz="2400" i="1" dirty="0" smtClean="0">
                  <a:solidFill>
                    <a:schemeClr val="tx1"/>
                  </a:solidFill>
                  <a:latin typeface="Cambria Math"/>
                </a:endParaRPr>
              </a:p>
              <a:p>
                <a:pPr algn="l"/>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(BMI=21.2, age=60, </a:t>
                </a:r>
                <a:r>
                  <a:rPr lang="en-US" sz="2400" dirty="0" smtClean="0">
                    <a:solidFill>
                      <a:schemeClr val="tx1"/>
                    </a:solidFill>
                  </a:rPr>
                  <a:t>gender</a:t>
                </a:r>
                <a:r>
                  <a:rPr lang="en-US" sz="2400" dirty="0">
                    <a:solidFill>
                      <a:schemeClr val="tx1"/>
                    </a:solidFill>
                  </a:rPr>
                  <a:t>='M', smoking='yes')))</a:t>
                </a:r>
              </a:p>
              <a:p>
                <a:pPr algn="l"/>
                <a:endParaRPr lang="en-US" sz="1200" dirty="0">
                  <a:solidFill>
                    <a:schemeClr val="tx1"/>
                  </a:solidFill>
                </a:endParaRPr>
              </a:p>
              <a:p>
                <a:pPr algn="l"/>
                <a:r>
                  <a:rPr lang="en-US" sz="2400" dirty="0" smtClean="0">
                    <a:solidFill>
                      <a:schemeClr val="tx1"/>
                    </a:solidFill>
                  </a:rPr>
                  <a:t>   5.112566</a:t>
                </a:r>
                <a:endParaRPr lang="en-US" sz="2200" dirty="0">
                  <a:solidFill>
                    <a:schemeClr val="tx1"/>
                  </a:solidFill>
                </a:endParaRPr>
              </a:p>
              <a:p>
                <a:pPr marL="342900" indent="-342900">
                  <a:buFont typeface="Wingdings" panose="05000000000000000000" pitchFamily="2" charset="2"/>
                  <a:buChar char="q"/>
                </a:pPr>
                <a:endParaRPr lang="en-US" sz="1700" dirty="0"/>
              </a:p>
              <a:p>
                <a:endParaRPr lang="en-US" sz="1700" dirty="0"/>
              </a:p>
              <a:p>
                <a:endParaRPr lang="en-US" sz="1700" b="0"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6="http://schemas.microsoft.com/office/drawing/2014/main" xmlns=""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63</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ZERO-INFLATED POISSON REGRESSION: EXERCISE SOLUTION (CONT.)</a:t>
            </a:r>
            <a:endParaRPr lang="en-US" sz="3400" dirty="0"/>
          </a:p>
        </p:txBody>
      </p:sp>
    </p:spTree>
    <p:extLst>
      <p:ext uri="{BB962C8B-B14F-4D97-AF65-F5344CB8AC3E}">
        <p14:creationId xmlns:p14="http://schemas.microsoft.com/office/powerpoint/2010/main" val="39117482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342900" indent="-342900" algn="l">
                  <a:buFont typeface="Wingdings" panose="05000000000000000000" pitchFamily="2" charset="2"/>
                  <a:buChar char="q"/>
                </a:pPr>
                <a:r>
                  <a:rPr lang="en-US" sz="4700" dirty="0" smtClean="0">
                    <a:solidFill>
                      <a:schemeClr val="tx1"/>
                    </a:solidFill>
                  </a:rPr>
                  <a:t>When the response variable </a:t>
                </a:r>
                <a14:m>
                  <m:oMath xmlns:m="http://schemas.openxmlformats.org/officeDocument/2006/math">
                    <m:r>
                      <a:rPr lang="en-US" sz="4700" b="0" i="1" smtClean="0">
                        <a:solidFill>
                          <a:schemeClr val="tx1"/>
                        </a:solidFill>
                        <a:latin typeface="Cambria Math"/>
                      </a:rPr>
                      <m:t>𝑦</m:t>
                    </m:r>
                  </m:oMath>
                </a14:m>
                <a:r>
                  <a:rPr lang="en-US" sz="4700" dirty="0" smtClean="0">
                    <a:solidFill>
                      <a:schemeClr val="tx1"/>
                    </a:solidFill>
                  </a:rPr>
                  <a:t> assumes real values between 0 and 1, a beta regression is appropriate. The distribution of </a:t>
                </a:r>
                <a14:m>
                  <m:oMath xmlns:m="http://schemas.openxmlformats.org/officeDocument/2006/math">
                    <m:r>
                      <a:rPr lang="en-US" sz="4700" i="1">
                        <a:solidFill>
                          <a:schemeClr val="tx1"/>
                        </a:solidFill>
                        <a:latin typeface="Cambria Math"/>
                      </a:rPr>
                      <m:t>𝑦</m:t>
                    </m:r>
                  </m:oMath>
                </a14:m>
                <a:r>
                  <a:rPr lang="en-US" sz="4700" dirty="0" smtClean="0">
                    <a:solidFill>
                      <a:schemeClr val="tx1"/>
                    </a:solidFill>
                  </a:rPr>
                  <a:t> is assume to have density</a:t>
                </a:r>
              </a:p>
              <a:p>
                <a:pPr marL="342900" indent="-342900" algn="l">
                  <a:buFont typeface="Wingdings" panose="05000000000000000000" pitchFamily="2" charset="2"/>
                  <a:buChar char="q"/>
                </a:pPr>
                <a:endParaRPr lang="en-US" sz="2800" dirty="0">
                  <a:solidFill>
                    <a:schemeClr val="tx1"/>
                  </a:solidFill>
                </a:endParaRPr>
              </a:p>
              <a:p>
                <a:pPr marL="342900" indent="-342900" algn="l">
                  <a:buFont typeface="Wingdings" panose="05000000000000000000" pitchFamily="2" charset="2"/>
                  <a:buChar char="q"/>
                </a:pPr>
                <a:endParaRPr lang="en-US" sz="2800" dirty="0" smtClean="0">
                  <a:solidFill>
                    <a:schemeClr val="tx1"/>
                  </a:solidFill>
                </a:endParaRPr>
              </a:p>
              <a:p>
                <a:pPr marL="342900" indent="-342900" algn="l">
                  <a:buFont typeface="Wingdings" panose="05000000000000000000" pitchFamily="2" charset="2"/>
                  <a:buChar char="q"/>
                </a:pPr>
                <a:endParaRPr lang="en-US" sz="2800" dirty="0" smtClean="0">
                  <a:solidFill>
                    <a:schemeClr val="tx1"/>
                  </a:solidFill>
                </a:endParaRPr>
              </a:p>
              <a:p>
                <a:pPr marL="342900" indent="-342900" algn="l">
                  <a:buFont typeface="Wingdings" panose="05000000000000000000" pitchFamily="2" charset="2"/>
                  <a:buChar char="q"/>
                </a:pPr>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p>
              <a:p>
                <a:pPr algn="l"/>
                <a:r>
                  <a:rPr lang="en-US" sz="2800" dirty="0" smtClean="0">
                    <a:solidFill>
                      <a:schemeClr val="tx1"/>
                    </a:solidFill>
                  </a:rPr>
                  <a:t>        </a:t>
                </a:r>
                <a:r>
                  <a:rPr lang="en-US" sz="4700" dirty="0" smtClean="0">
                    <a:solidFill>
                      <a:schemeClr val="tx1"/>
                    </a:solidFill>
                  </a:rPr>
                  <a:t>and</a:t>
                </a:r>
                <a:r>
                  <a:rPr lang="en-US" sz="4700" i="1" dirty="0" smtClean="0">
                    <a:solidFill>
                      <a:schemeClr val="tx1"/>
                    </a:solidFill>
                  </a:rPr>
                  <a:t> </a:t>
                </a:r>
                <a14:m>
                  <m:oMath xmlns:m="http://schemas.openxmlformats.org/officeDocument/2006/math">
                    <m:r>
                      <a:rPr lang="en-US" sz="4700" i="1" smtClean="0">
                        <a:solidFill>
                          <a:schemeClr val="tx1"/>
                        </a:solidFill>
                        <a:latin typeface="Cambria Math"/>
                        <a:ea typeface="Cambria Math"/>
                      </a:rPr>
                      <m:t>𝜙</m:t>
                    </m:r>
                    <m:r>
                      <a:rPr lang="en-US" sz="4700" b="0" i="1" smtClean="0">
                        <a:solidFill>
                          <a:schemeClr val="tx1"/>
                        </a:solidFill>
                        <a:latin typeface="Cambria Math"/>
                        <a:ea typeface="Cambria Math"/>
                      </a:rPr>
                      <m:t> </m:t>
                    </m:r>
                  </m:oMath>
                </a14:m>
                <a:r>
                  <a:rPr lang="en-US" sz="4700" dirty="0" smtClean="0">
                    <a:solidFill>
                      <a:schemeClr val="tx1"/>
                    </a:solidFill>
                  </a:rPr>
                  <a:t>is the </a:t>
                </a:r>
                <a:r>
                  <a:rPr lang="en-US" sz="4700" i="1" dirty="0" smtClean="0">
                    <a:solidFill>
                      <a:schemeClr val="tx1"/>
                    </a:solidFill>
                  </a:rPr>
                  <a:t>dispersion</a:t>
                </a:r>
                <a:r>
                  <a:rPr lang="en-US" sz="4700" dirty="0" smtClean="0">
                    <a:solidFill>
                      <a:schemeClr val="tx1"/>
                    </a:solidFill>
                  </a:rPr>
                  <a:t> parameter. The mean of </a:t>
                </a:r>
                <a14:m>
                  <m:oMath xmlns:m="http://schemas.openxmlformats.org/officeDocument/2006/math">
                    <m:r>
                      <a:rPr lang="en-US" sz="4700" i="1">
                        <a:solidFill>
                          <a:schemeClr val="tx1"/>
                        </a:solidFill>
                        <a:latin typeface="Cambria Math"/>
                      </a:rPr>
                      <m:t>𝑦</m:t>
                    </m:r>
                  </m:oMath>
                </a14:m>
                <a:r>
                  <a:rPr lang="en-US" sz="4700" dirty="0" smtClean="0">
                    <a:solidFill>
                      <a:schemeClr val="tx1"/>
                    </a:solidFill>
                  </a:rPr>
                  <a:t> is </a:t>
                </a:r>
                <a14:m>
                  <m:oMath xmlns:m="http://schemas.openxmlformats.org/officeDocument/2006/math">
                    <m:r>
                      <a:rPr lang="en-US" sz="4700" i="1" smtClean="0">
                        <a:solidFill>
                          <a:schemeClr val="tx1"/>
                        </a:solidFill>
                        <a:latin typeface="Cambria Math"/>
                        <a:ea typeface="Cambria Math"/>
                      </a:rPr>
                      <m:t>𝜇</m:t>
                    </m:r>
                  </m:oMath>
                </a14:m>
                <a:r>
                  <a:rPr lang="en-US" sz="4700" dirty="0" smtClean="0">
                    <a:solidFill>
                      <a:schemeClr val="tx1"/>
                    </a:solidFill>
                  </a:rPr>
                  <a:t> and variance </a:t>
                </a:r>
                <a14:m>
                  <m:oMath xmlns:m="http://schemas.openxmlformats.org/officeDocument/2006/math">
                    <m:f>
                      <m:fPr>
                        <m:ctrlPr>
                          <a:rPr lang="en-US" sz="4700" b="0" i="1" smtClean="0">
                            <a:solidFill>
                              <a:schemeClr val="tx1"/>
                            </a:solidFill>
                            <a:latin typeface="Cambria Math" charset="0"/>
                            <a:ea typeface="Cambria Math"/>
                          </a:rPr>
                        </m:ctrlPr>
                      </m:fPr>
                      <m:num>
                        <m:r>
                          <a:rPr lang="en-US" sz="4700" i="1" smtClean="0">
                            <a:solidFill>
                              <a:schemeClr val="tx1"/>
                            </a:solidFill>
                            <a:latin typeface="Cambria Math"/>
                            <a:ea typeface="Cambria Math"/>
                          </a:rPr>
                          <m:t>𝜇</m:t>
                        </m:r>
                        <m:d>
                          <m:dPr>
                            <m:ctrlPr>
                              <a:rPr lang="en-US" sz="4700" b="0" i="1" smtClean="0">
                                <a:solidFill>
                                  <a:schemeClr val="tx1"/>
                                </a:solidFill>
                                <a:latin typeface="Cambria Math" charset="0"/>
                                <a:ea typeface="Cambria Math"/>
                              </a:rPr>
                            </m:ctrlPr>
                          </m:dPr>
                          <m:e>
                            <m:r>
                              <a:rPr lang="en-US" sz="4700" b="0" i="1" smtClean="0">
                                <a:solidFill>
                                  <a:schemeClr val="tx1"/>
                                </a:solidFill>
                                <a:latin typeface="Cambria Math"/>
                                <a:ea typeface="Cambria Math"/>
                              </a:rPr>
                              <m:t>1−</m:t>
                            </m:r>
                            <m:r>
                              <a:rPr lang="en-US" sz="4700" b="0" i="1" smtClean="0">
                                <a:solidFill>
                                  <a:schemeClr val="tx1"/>
                                </a:solidFill>
                                <a:latin typeface="Cambria Math"/>
                                <a:ea typeface="Cambria Math"/>
                              </a:rPr>
                              <m:t>𝜇</m:t>
                            </m:r>
                          </m:e>
                        </m:d>
                      </m:num>
                      <m:den>
                        <m:r>
                          <a:rPr lang="en-US" sz="4700" b="0" i="1" smtClean="0">
                            <a:solidFill>
                              <a:schemeClr val="tx1"/>
                            </a:solidFill>
                            <a:latin typeface="Cambria Math"/>
                            <a:ea typeface="Cambria Math"/>
                          </a:rPr>
                          <m:t>𝜙</m:t>
                        </m:r>
                      </m:den>
                    </m:f>
                    <m:r>
                      <a:rPr lang="en-US" sz="4700" b="0" i="1" smtClean="0">
                        <a:solidFill>
                          <a:schemeClr val="tx1"/>
                        </a:solidFill>
                        <a:latin typeface="Cambria Math"/>
                        <a:ea typeface="Cambria Math"/>
                      </a:rPr>
                      <m:t>.</m:t>
                    </m:r>
                  </m:oMath>
                </a14:m>
                <a:endParaRPr lang="en-US" sz="4700" b="0" dirty="0" smtClean="0">
                  <a:solidFill>
                    <a:schemeClr val="tx1"/>
                  </a:solidFill>
                  <a:ea typeface="Cambria Math"/>
                </a:endParaRPr>
              </a:p>
              <a:p>
                <a:pPr marL="457200" indent="-457200" algn="l">
                  <a:buFont typeface="Wingdings" panose="05000000000000000000" pitchFamily="2" charset="2"/>
                  <a:buChar char="q"/>
                </a:pPr>
                <a:r>
                  <a:rPr lang="en-US" sz="4700" dirty="0" smtClean="0">
                    <a:solidFill>
                      <a:schemeClr val="tx1"/>
                    </a:solidFill>
                  </a:rPr>
                  <a:t>The fitted model is  </a:t>
                </a:r>
                <a14:m>
                  <m:oMath xmlns:m="http://schemas.openxmlformats.org/officeDocument/2006/math">
                    <m:acc>
                      <m:accPr>
                        <m:chr m:val="̂"/>
                        <m:ctrlPr>
                          <a:rPr lang="en-US" sz="4700" i="1" smtClean="0">
                            <a:solidFill>
                              <a:schemeClr val="tx1"/>
                            </a:solidFill>
                            <a:latin typeface="Cambria Math" charset="0"/>
                          </a:rPr>
                        </m:ctrlPr>
                      </m:accPr>
                      <m:e>
                        <m:r>
                          <a:rPr lang="en-US" sz="4700" i="1" smtClean="0">
                            <a:solidFill>
                              <a:schemeClr val="tx1"/>
                            </a:solidFill>
                            <a:latin typeface="Cambria Math"/>
                            <a:ea typeface="Cambria Math"/>
                          </a:rPr>
                          <m:t>𝜇</m:t>
                        </m:r>
                      </m:e>
                    </m:acc>
                    <m:r>
                      <a:rPr lang="en-US" sz="4700" b="0" i="1" smtClean="0">
                        <a:solidFill>
                          <a:schemeClr val="tx1"/>
                        </a:solidFill>
                        <a:latin typeface="Cambria Math"/>
                      </a:rPr>
                      <m:t>=</m:t>
                    </m:r>
                    <m:acc>
                      <m:accPr>
                        <m:chr m:val="̂"/>
                        <m:ctrlPr>
                          <a:rPr lang="en-US" sz="4700" b="0" i="1" smtClean="0">
                            <a:solidFill>
                              <a:schemeClr val="tx1"/>
                            </a:solidFill>
                            <a:latin typeface="Cambria Math" charset="0"/>
                          </a:rPr>
                        </m:ctrlPr>
                      </m:accPr>
                      <m:e>
                        <m:r>
                          <a:rPr lang="en-US" sz="4700" b="0" i="1" smtClean="0">
                            <a:solidFill>
                              <a:schemeClr val="tx1"/>
                            </a:solidFill>
                            <a:latin typeface="Cambria Math"/>
                          </a:rPr>
                          <m:t>𝐸</m:t>
                        </m:r>
                      </m:e>
                    </m:acc>
                    <m:d>
                      <m:dPr>
                        <m:ctrlPr>
                          <a:rPr lang="en-US" sz="4700" b="0" i="1" smtClean="0">
                            <a:solidFill>
                              <a:schemeClr val="tx1"/>
                            </a:solidFill>
                            <a:latin typeface="Cambria Math" charset="0"/>
                          </a:rPr>
                        </m:ctrlPr>
                      </m:dPr>
                      <m:e>
                        <m:r>
                          <a:rPr lang="en-US" sz="4700" b="0" i="1" smtClean="0">
                            <a:solidFill>
                              <a:schemeClr val="tx1"/>
                            </a:solidFill>
                            <a:latin typeface="Cambria Math"/>
                          </a:rPr>
                          <m:t>𝑦</m:t>
                        </m:r>
                      </m:e>
                    </m:d>
                    <m:r>
                      <a:rPr lang="en-US" sz="4700" b="0" i="1" smtClean="0">
                        <a:solidFill>
                          <a:schemeClr val="tx1"/>
                        </a:solidFill>
                        <a:latin typeface="Cambria Math"/>
                      </a:rPr>
                      <m:t>=</m:t>
                    </m:r>
                    <m:f>
                      <m:fPr>
                        <m:ctrlPr>
                          <a:rPr lang="en-US" sz="4700" b="0" i="1" smtClean="0">
                            <a:solidFill>
                              <a:schemeClr val="tx1"/>
                            </a:solidFill>
                            <a:latin typeface="Cambria Math" charset="0"/>
                          </a:rPr>
                        </m:ctrlPr>
                      </m:fPr>
                      <m:num>
                        <m:r>
                          <m:rPr>
                            <m:sty m:val="p"/>
                          </m:rPr>
                          <a:rPr lang="en-US" sz="4700" b="0" i="0" smtClean="0">
                            <a:solidFill>
                              <a:schemeClr val="tx1"/>
                            </a:solidFill>
                            <a:latin typeface="Cambria Math"/>
                          </a:rPr>
                          <m:t>exp</m:t>
                        </m:r>
                        <m:r>
                          <a:rPr lang="en-US" sz="4700" b="0" i="1" smtClean="0">
                            <a:solidFill>
                              <a:schemeClr val="tx1"/>
                            </a:solidFill>
                            <a:latin typeface="Cambria Math"/>
                          </a:rPr>
                          <m:t>⁡{</m:t>
                        </m:r>
                        <m:sSub>
                          <m:sSubPr>
                            <m:ctrlPr>
                              <a:rPr lang="en-US" sz="4700" b="0" i="1" smtClean="0">
                                <a:solidFill>
                                  <a:schemeClr val="tx1"/>
                                </a:solidFill>
                                <a:latin typeface="Cambria Math" charset="0"/>
                              </a:rPr>
                            </m:ctrlPr>
                          </m:sSubPr>
                          <m:e>
                            <m:acc>
                              <m:accPr>
                                <m:chr m:val="̂"/>
                                <m:ctrlPr>
                                  <a:rPr lang="en-US" sz="4700" b="0" i="1" smtClean="0">
                                    <a:solidFill>
                                      <a:schemeClr val="tx1"/>
                                    </a:solidFill>
                                    <a:latin typeface="Cambria Math"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0</m:t>
                            </m:r>
                          </m:sub>
                        </m:sSub>
                        <m:r>
                          <a:rPr lang="en-US" sz="4700" b="0" i="1" smtClean="0">
                            <a:solidFill>
                              <a:schemeClr val="tx1"/>
                            </a:solidFill>
                            <a:latin typeface="Cambria Math"/>
                          </a:rPr>
                          <m:t>+</m:t>
                        </m:r>
                        <m:sSub>
                          <m:sSubPr>
                            <m:ctrlPr>
                              <a:rPr lang="en-US" sz="4700" b="0" i="1" smtClean="0">
                                <a:solidFill>
                                  <a:schemeClr val="tx1"/>
                                </a:solidFill>
                                <a:latin typeface="Cambria Math" charset="0"/>
                              </a:rPr>
                            </m:ctrlPr>
                          </m:sSubPr>
                          <m:e>
                            <m:acc>
                              <m:accPr>
                                <m:chr m:val="̂"/>
                                <m:ctrlPr>
                                  <a:rPr lang="en-US" sz="4700" b="0" i="1" smtClean="0">
                                    <a:solidFill>
                                      <a:schemeClr val="tx1"/>
                                    </a:solidFill>
                                    <a:latin typeface="Cambria Math"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1</m:t>
                            </m:r>
                          </m:sub>
                        </m:sSub>
                        <m:sSub>
                          <m:sSubPr>
                            <m:ctrlPr>
                              <a:rPr lang="en-US" sz="4700" b="0" i="1" smtClean="0">
                                <a:solidFill>
                                  <a:schemeClr val="tx1"/>
                                </a:solidFill>
                                <a:latin typeface="Cambria Math" charset="0"/>
                              </a:rPr>
                            </m:ctrlPr>
                          </m:sSubPr>
                          <m:e>
                            <m:r>
                              <a:rPr lang="en-US" sz="4700" b="0" i="1" smtClean="0">
                                <a:solidFill>
                                  <a:schemeClr val="tx1"/>
                                </a:solidFill>
                                <a:latin typeface="Cambria Math"/>
                              </a:rPr>
                              <m:t>𝑥</m:t>
                            </m:r>
                          </m:e>
                          <m:sub>
                            <m:r>
                              <a:rPr lang="en-US" sz="4700" b="0" i="1" smtClean="0">
                                <a:solidFill>
                                  <a:schemeClr val="tx1"/>
                                </a:solidFill>
                                <a:latin typeface="Cambria Math"/>
                              </a:rPr>
                              <m:t>1</m:t>
                            </m:r>
                          </m:sub>
                        </m:sSub>
                        <m:r>
                          <a:rPr lang="en-US" sz="4700" b="0" i="1" smtClean="0">
                            <a:solidFill>
                              <a:schemeClr val="tx1"/>
                            </a:solidFill>
                            <a:latin typeface="Cambria Math"/>
                          </a:rPr>
                          <m:t>+…+</m:t>
                        </m:r>
                        <m:sSub>
                          <m:sSubPr>
                            <m:ctrlPr>
                              <a:rPr lang="en-US" sz="4700" b="0" i="1" smtClean="0">
                                <a:solidFill>
                                  <a:schemeClr val="tx1"/>
                                </a:solidFill>
                                <a:latin typeface="Cambria Math" charset="0"/>
                              </a:rPr>
                            </m:ctrlPr>
                          </m:sSubPr>
                          <m:e>
                            <m:acc>
                              <m:accPr>
                                <m:chr m:val="̂"/>
                                <m:ctrlPr>
                                  <a:rPr lang="en-US" sz="4700" b="0" i="1" smtClean="0">
                                    <a:solidFill>
                                      <a:schemeClr val="tx1"/>
                                    </a:solidFill>
                                    <a:latin typeface="Cambria Math"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𝑘</m:t>
                            </m:r>
                          </m:sub>
                        </m:sSub>
                        <m:sSub>
                          <m:sSubPr>
                            <m:ctrlPr>
                              <a:rPr lang="en-US" sz="4700" b="0" i="1" smtClean="0">
                                <a:solidFill>
                                  <a:schemeClr val="tx1"/>
                                </a:solidFill>
                                <a:latin typeface="Cambria Math" charset="0"/>
                              </a:rPr>
                            </m:ctrlPr>
                          </m:sSubPr>
                          <m:e>
                            <m:r>
                              <a:rPr lang="en-US" sz="4700" b="0" i="1" smtClean="0">
                                <a:solidFill>
                                  <a:schemeClr val="tx1"/>
                                </a:solidFill>
                                <a:latin typeface="Cambria Math"/>
                              </a:rPr>
                              <m:t>𝑥</m:t>
                            </m:r>
                          </m:e>
                          <m:sub>
                            <m:r>
                              <a:rPr lang="en-US" sz="4700" b="0" i="1" smtClean="0">
                                <a:solidFill>
                                  <a:schemeClr val="tx1"/>
                                </a:solidFill>
                                <a:latin typeface="Cambria Math"/>
                              </a:rPr>
                              <m:t>𝑘</m:t>
                            </m:r>
                          </m:sub>
                        </m:sSub>
                        <m:r>
                          <a:rPr lang="en-US" sz="4700" b="0" i="1" smtClean="0">
                            <a:solidFill>
                              <a:schemeClr val="tx1"/>
                            </a:solidFill>
                            <a:latin typeface="Cambria Math"/>
                          </a:rPr>
                          <m:t>}</m:t>
                        </m:r>
                      </m:num>
                      <m:den>
                        <m:r>
                          <a:rPr lang="en-US" sz="4700" b="0" i="1" smtClean="0">
                            <a:solidFill>
                              <a:schemeClr val="tx1"/>
                            </a:solidFill>
                            <a:latin typeface="Cambria Math"/>
                          </a:rPr>
                          <m:t>1+</m:t>
                        </m:r>
                        <m:r>
                          <m:rPr>
                            <m:sty m:val="p"/>
                          </m:rPr>
                          <a:rPr lang="en-US" sz="4700">
                            <a:solidFill>
                              <a:schemeClr val="tx1"/>
                            </a:solidFill>
                            <a:latin typeface="Cambria Math"/>
                          </a:rPr>
                          <m:t>exp</m:t>
                        </m:r>
                        <m:r>
                          <a:rPr lang="en-US" sz="4700" i="1">
                            <a:solidFill>
                              <a:schemeClr val="tx1"/>
                            </a:solidFill>
                            <a:latin typeface="Cambria Math"/>
                          </a:rPr>
                          <m:t>⁡{</m:t>
                        </m:r>
                        <m:sSub>
                          <m:sSubPr>
                            <m:ctrlPr>
                              <a:rPr lang="en-US" sz="4700" i="1">
                                <a:solidFill>
                                  <a:schemeClr val="tx1"/>
                                </a:solidFill>
                                <a:latin typeface="Cambria Math" charset="0"/>
                              </a:rPr>
                            </m:ctrlPr>
                          </m:sSubPr>
                          <m:e>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0</m:t>
                            </m:r>
                          </m:sub>
                        </m:sSub>
                        <m:r>
                          <a:rPr lang="en-US" sz="4700" i="1">
                            <a:solidFill>
                              <a:schemeClr val="tx1"/>
                            </a:solidFill>
                            <a:latin typeface="Cambria Math"/>
                          </a:rPr>
                          <m:t>+</m:t>
                        </m:r>
                        <m:sSub>
                          <m:sSubPr>
                            <m:ctrlPr>
                              <a:rPr lang="en-US" sz="4700" i="1">
                                <a:solidFill>
                                  <a:schemeClr val="tx1"/>
                                </a:solidFill>
                                <a:latin typeface="Cambria Math" charset="0"/>
                              </a:rPr>
                            </m:ctrlPr>
                          </m:sSubPr>
                          <m:e>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1</m:t>
                            </m:r>
                          </m:sub>
                        </m:sSub>
                        <m:sSub>
                          <m:sSubPr>
                            <m:ctrlPr>
                              <a:rPr lang="en-US" sz="4700" i="1">
                                <a:solidFill>
                                  <a:schemeClr val="tx1"/>
                                </a:solidFill>
                                <a:latin typeface="Cambria Math" charset="0"/>
                              </a:rPr>
                            </m:ctrlPr>
                          </m:sSubPr>
                          <m:e>
                            <m:r>
                              <a:rPr lang="en-US" sz="4700" i="1">
                                <a:solidFill>
                                  <a:schemeClr val="tx1"/>
                                </a:solidFill>
                                <a:latin typeface="Cambria Math"/>
                              </a:rPr>
                              <m:t>𝑥</m:t>
                            </m:r>
                          </m:e>
                          <m:sub>
                            <m:r>
                              <a:rPr lang="en-US" sz="4700" i="1">
                                <a:solidFill>
                                  <a:schemeClr val="tx1"/>
                                </a:solidFill>
                                <a:latin typeface="Cambria Math"/>
                              </a:rPr>
                              <m:t>1</m:t>
                            </m:r>
                          </m:sub>
                        </m:sSub>
                        <m:r>
                          <a:rPr lang="en-US" sz="4700" i="1">
                            <a:solidFill>
                              <a:schemeClr val="tx1"/>
                            </a:solidFill>
                            <a:latin typeface="Cambria Math"/>
                          </a:rPr>
                          <m:t>+…+</m:t>
                        </m:r>
                        <m:sSub>
                          <m:sSubPr>
                            <m:ctrlPr>
                              <a:rPr lang="en-US" sz="4700" i="1">
                                <a:solidFill>
                                  <a:schemeClr val="tx1"/>
                                </a:solidFill>
                                <a:latin typeface="Cambria Math" charset="0"/>
                              </a:rPr>
                            </m:ctrlPr>
                          </m:sSubPr>
                          <m:e>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𝑘</m:t>
                            </m:r>
                          </m:sub>
                        </m:sSub>
                        <m:sSub>
                          <m:sSubPr>
                            <m:ctrlPr>
                              <a:rPr lang="en-US" sz="4700" i="1">
                                <a:solidFill>
                                  <a:schemeClr val="tx1"/>
                                </a:solidFill>
                                <a:latin typeface="Cambria Math" charset="0"/>
                              </a:rPr>
                            </m:ctrlPr>
                          </m:sSubPr>
                          <m:e>
                            <m:r>
                              <a:rPr lang="en-US" sz="4700" i="1">
                                <a:solidFill>
                                  <a:schemeClr val="tx1"/>
                                </a:solidFill>
                                <a:latin typeface="Cambria Math"/>
                              </a:rPr>
                              <m:t>𝑥</m:t>
                            </m:r>
                          </m:e>
                          <m:sub>
                            <m:r>
                              <a:rPr lang="en-US" sz="4700" i="1">
                                <a:solidFill>
                                  <a:schemeClr val="tx1"/>
                                </a:solidFill>
                                <a:latin typeface="Cambria Math"/>
                              </a:rPr>
                              <m:t>𝑘</m:t>
                            </m:r>
                          </m:sub>
                        </m:sSub>
                        <m:r>
                          <a:rPr lang="en-US" sz="4700" b="0" i="1" smtClean="0">
                            <a:solidFill>
                              <a:schemeClr val="tx1"/>
                            </a:solidFill>
                            <a:latin typeface="Cambria Math"/>
                          </a:rPr>
                          <m:t>}</m:t>
                        </m:r>
                      </m:den>
                    </m:f>
                  </m:oMath>
                </a14:m>
                <a:r>
                  <a:rPr lang="en-US" sz="4700" dirty="0" smtClean="0">
                    <a:solidFill>
                      <a:schemeClr val="tx1"/>
                    </a:solidFill>
                  </a:rPr>
                  <a:t>and </a:t>
                </a:r>
                <a14:m>
                  <m:oMath xmlns:m="http://schemas.openxmlformats.org/officeDocument/2006/math">
                    <m:acc>
                      <m:accPr>
                        <m:chr m:val="̂"/>
                        <m:ctrlPr>
                          <a:rPr lang="en-US" sz="4700" i="1" smtClean="0">
                            <a:solidFill>
                              <a:schemeClr val="tx1"/>
                            </a:solidFill>
                            <a:latin typeface="Cambria Math" charset="0"/>
                            <a:ea typeface="Cambria Math"/>
                          </a:rPr>
                        </m:ctrlPr>
                      </m:accPr>
                      <m:e>
                        <m:r>
                          <a:rPr lang="en-US" sz="4700" i="1" smtClean="0">
                            <a:solidFill>
                              <a:schemeClr val="tx1"/>
                            </a:solidFill>
                            <a:latin typeface="Cambria Math"/>
                            <a:ea typeface="Cambria Math"/>
                          </a:rPr>
                          <m:t>𝜙</m:t>
                        </m:r>
                      </m:e>
                    </m:acc>
                    <m:r>
                      <a:rPr lang="en-US" sz="4700" b="0" i="1" smtClean="0">
                        <a:solidFill>
                          <a:schemeClr val="tx1"/>
                        </a:solidFill>
                        <a:latin typeface="Cambria Math"/>
                        <a:ea typeface="Cambria Math"/>
                      </a:rPr>
                      <m:t>.</m:t>
                    </m:r>
                  </m:oMath>
                </a14:m>
                <a:endParaRPr lang="en-US" sz="4700" dirty="0" smtClean="0">
                  <a:solidFill>
                    <a:schemeClr val="tx1"/>
                  </a:solidFill>
                </a:endParaRPr>
              </a:p>
              <a:p>
                <a:pPr marL="457200" indent="-457200" algn="l">
                  <a:buFont typeface="Wingdings" panose="05000000000000000000" pitchFamily="2" charset="2"/>
                  <a:buChar char="q"/>
                </a:pP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64</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a:t>
            </a:r>
            <a:endParaRPr lang="en-US" sz="3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194" y="2235192"/>
            <a:ext cx="7857647" cy="2507496"/>
          </a:xfrm>
          <a:prstGeom prst="rect">
            <a:avLst/>
          </a:prstGeom>
        </p:spPr>
      </p:pic>
    </p:spTree>
    <p:extLst>
      <p:ext uri="{BB962C8B-B14F-4D97-AF65-F5344CB8AC3E}">
        <p14:creationId xmlns:p14="http://schemas.microsoft.com/office/powerpoint/2010/main" val="1469516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91588" y="1210520"/>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342900" indent="-342900" algn="l">
                  <a:buFont typeface="Wingdings" panose="05000000000000000000" pitchFamily="2" charset="2"/>
                  <a:buChar char="q"/>
                </a:pPr>
                <a:r>
                  <a:rPr lang="en-US" sz="5100" dirty="0" smtClean="0">
                    <a:solidFill>
                      <a:schemeClr val="tx1"/>
                    </a:solidFill>
                  </a:rPr>
                  <a:t>Interpretation of estimated regression coefficients. </a:t>
                </a:r>
              </a:p>
              <a:p>
                <a:pPr algn="l"/>
                <a:endParaRPr lang="en-US" sz="5100" dirty="0" smtClean="0">
                  <a:solidFill>
                    <a:schemeClr val="tx1"/>
                  </a:solidFill>
                </a:endParaRPr>
              </a:p>
              <a:p>
                <a:pPr algn="l"/>
                <a:r>
                  <a:rPr lang="en-US" sz="4400" dirty="0" smtClean="0">
                    <a:solidFill>
                      <a:schemeClr val="tx1"/>
                    </a:solidFill>
                  </a:rPr>
                  <a:t>     Note that </a:t>
                </a:r>
                <a14:m>
                  <m:oMath xmlns:m="http://schemas.openxmlformats.org/officeDocument/2006/math">
                    <m:f>
                      <m:fPr>
                        <m:ctrlPr>
                          <a:rPr lang="en-US" sz="4400" i="1" smtClean="0">
                            <a:solidFill>
                              <a:schemeClr val="tx1"/>
                            </a:solidFill>
                            <a:latin typeface="Cambria Math" charset="0"/>
                          </a:rPr>
                        </m:ctrlPr>
                      </m:fPr>
                      <m:num>
                        <m:acc>
                          <m:accPr>
                            <m:chr m:val="̂"/>
                            <m:ctrlPr>
                              <a:rPr lang="en-US" sz="4400" i="1" smtClean="0">
                                <a:solidFill>
                                  <a:schemeClr val="tx1"/>
                                </a:solidFill>
                                <a:latin typeface="Cambria Math" charset="0"/>
                              </a:rPr>
                            </m:ctrlPr>
                          </m:accPr>
                          <m:e>
                            <m:r>
                              <a:rPr lang="en-US" sz="4400" i="1" smtClean="0">
                                <a:solidFill>
                                  <a:schemeClr val="tx1"/>
                                </a:solidFill>
                                <a:latin typeface="Cambria Math"/>
                                <a:ea typeface="Cambria Math"/>
                              </a:rPr>
                              <m:t>𝜇</m:t>
                            </m:r>
                          </m:e>
                        </m:acc>
                      </m:num>
                      <m:den>
                        <m:r>
                          <a:rPr lang="en-US" sz="4400" b="0" i="1" smtClean="0">
                            <a:solidFill>
                              <a:schemeClr val="tx1"/>
                            </a:solidFill>
                            <a:latin typeface="Cambria Math"/>
                          </a:rPr>
                          <m:t>1−</m:t>
                        </m:r>
                        <m:acc>
                          <m:accPr>
                            <m:chr m:val="̂"/>
                            <m:ctrlPr>
                              <a:rPr lang="en-US" sz="4400" b="0" i="1" smtClean="0">
                                <a:solidFill>
                                  <a:schemeClr val="tx1"/>
                                </a:solidFill>
                                <a:latin typeface="Cambria Math" charset="0"/>
                              </a:rPr>
                            </m:ctrlPr>
                          </m:accPr>
                          <m:e>
                            <m:r>
                              <a:rPr lang="en-US" sz="4400" b="0" i="1" smtClean="0">
                                <a:solidFill>
                                  <a:schemeClr val="tx1"/>
                                </a:solidFill>
                                <a:latin typeface="Cambria Math"/>
                                <a:ea typeface="Cambria Math"/>
                              </a:rPr>
                              <m:t>𝜇</m:t>
                            </m:r>
                          </m:e>
                        </m:acc>
                      </m:den>
                    </m:f>
                    <m:r>
                      <a:rPr lang="en-US" sz="4400" b="0" i="1" smtClean="0">
                        <a:solidFill>
                          <a:schemeClr val="tx1"/>
                        </a:solidFill>
                        <a:latin typeface="Cambria Math"/>
                      </a:rPr>
                      <m:t>=</m:t>
                    </m:r>
                    <m:r>
                      <m:rPr>
                        <m:sty m:val="p"/>
                      </m:rPr>
                      <a:rPr lang="en-US" sz="4400">
                        <a:solidFill>
                          <a:schemeClr val="tx1"/>
                        </a:solidFill>
                        <a:latin typeface="Cambria Math"/>
                      </a:rPr>
                      <m:t>exp</m:t>
                    </m:r>
                    <m:r>
                      <a:rPr lang="en-US" sz="4400" i="1">
                        <a:solidFill>
                          <a:schemeClr val="tx1"/>
                        </a:solidFill>
                        <a:latin typeface="Cambria Math"/>
                      </a:rPr>
                      <m:t>⁡{</m:t>
                    </m:r>
                    <m:sSub>
                      <m:sSubPr>
                        <m:ctrlPr>
                          <a:rPr lang="en-US" sz="4400" i="1">
                            <a:solidFill>
                              <a:schemeClr val="tx1"/>
                            </a:solidFill>
                            <a:latin typeface="Cambria Math" charset="0"/>
                          </a:rPr>
                        </m:ctrlPr>
                      </m:sSubPr>
                      <m:e>
                        <m:acc>
                          <m:accPr>
                            <m:chr m:val="̂"/>
                            <m:ctrlPr>
                              <a:rPr lang="en-US" sz="4400" i="1">
                                <a:solidFill>
                                  <a:schemeClr val="tx1"/>
                                </a:solidFill>
                                <a:latin typeface="Cambria Math" charset="0"/>
                              </a:rPr>
                            </m:ctrlPr>
                          </m:accPr>
                          <m:e>
                            <m:r>
                              <a:rPr lang="en-US" sz="4400" i="1">
                                <a:solidFill>
                                  <a:schemeClr val="tx1"/>
                                </a:solidFill>
                                <a:latin typeface="Cambria Math"/>
                                <a:ea typeface="Cambria Math"/>
                              </a:rPr>
                              <m:t>𝛽</m:t>
                            </m:r>
                          </m:e>
                        </m:acc>
                      </m:e>
                      <m:sub>
                        <m:r>
                          <a:rPr lang="en-US" sz="4400" i="1">
                            <a:solidFill>
                              <a:schemeClr val="tx1"/>
                            </a:solidFill>
                            <a:latin typeface="Cambria Math"/>
                          </a:rPr>
                          <m:t>0</m:t>
                        </m:r>
                      </m:sub>
                    </m:sSub>
                    <m:r>
                      <a:rPr lang="en-US" sz="4400" i="1">
                        <a:solidFill>
                          <a:schemeClr val="tx1"/>
                        </a:solidFill>
                        <a:latin typeface="Cambria Math"/>
                      </a:rPr>
                      <m:t>+</m:t>
                    </m:r>
                    <m:sSub>
                      <m:sSubPr>
                        <m:ctrlPr>
                          <a:rPr lang="en-US" sz="4400" i="1">
                            <a:solidFill>
                              <a:schemeClr val="tx1"/>
                            </a:solidFill>
                            <a:latin typeface="Cambria Math" charset="0"/>
                          </a:rPr>
                        </m:ctrlPr>
                      </m:sSubPr>
                      <m:e>
                        <m:acc>
                          <m:accPr>
                            <m:chr m:val="̂"/>
                            <m:ctrlPr>
                              <a:rPr lang="en-US" sz="4400" i="1">
                                <a:solidFill>
                                  <a:schemeClr val="tx1"/>
                                </a:solidFill>
                                <a:latin typeface="Cambria Math" charset="0"/>
                              </a:rPr>
                            </m:ctrlPr>
                          </m:accPr>
                          <m:e>
                            <m:r>
                              <a:rPr lang="en-US" sz="4400" i="1">
                                <a:solidFill>
                                  <a:schemeClr val="tx1"/>
                                </a:solidFill>
                                <a:latin typeface="Cambria Math"/>
                                <a:ea typeface="Cambria Math"/>
                              </a:rPr>
                              <m:t>𝛽</m:t>
                            </m:r>
                          </m:e>
                        </m:acc>
                      </m:e>
                      <m:sub>
                        <m:r>
                          <a:rPr lang="en-US" sz="4400" i="1">
                            <a:solidFill>
                              <a:schemeClr val="tx1"/>
                            </a:solidFill>
                            <a:latin typeface="Cambria Math"/>
                          </a:rPr>
                          <m:t>1</m:t>
                        </m:r>
                      </m:sub>
                    </m:sSub>
                    <m:sSub>
                      <m:sSubPr>
                        <m:ctrlPr>
                          <a:rPr lang="en-US" sz="4400" i="1">
                            <a:solidFill>
                              <a:schemeClr val="tx1"/>
                            </a:solidFill>
                            <a:latin typeface="Cambria Math" charset="0"/>
                          </a:rPr>
                        </m:ctrlPr>
                      </m:sSubPr>
                      <m:e>
                        <m:r>
                          <a:rPr lang="en-US" sz="4400" i="1">
                            <a:solidFill>
                              <a:schemeClr val="tx1"/>
                            </a:solidFill>
                            <a:latin typeface="Cambria Math"/>
                          </a:rPr>
                          <m:t>𝑥</m:t>
                        </m:r>
                      </m:e>
                      <m:sub>
                        <m:r>
                          <a:rPr lang="en-US" sz="4400" i="1">
                            <a:solidFill>
                              <a:schemeClr val="tx1"/>
                            </a:solidFill>
                            <a:latin typeface="Cambria Math"/>
                          </a:rPr>
                          <m:t>1</m:t>
                        </m:r>
                      </m:sub>
                    </m:sSub>
                    <m:r>
                      <a:rPr lang="en-US" sz="4400" i="1">
                        <a:solidFill>
                          <a:schemeClr val="tx1"/>
                        </a:solidFill>
                        <a:latin typeface="Cambria Math"/>
                      </a:rPr>
                      <m:t>+…+</m:t>
                    </m:r>
                    <m:sSub>
                      <m:sSubPr>
                        <m:ctrlPr>
                          <a:rPr lang="en-US" sz="4400" i="1">
                            <a:solidFill>
                              <a:schemeClr val="tx1"/>
                            </a:solidFill>
                            <a:latin typeface="Cambria Math" charset="0"/>
                          </a:rPr>
                        </m:ctrlPr>
                      </m:sSubPr>
                      <m:e>
                        <m:acc>
                          <m:accPr>
                            <m:chr m:val="̂"/>
                            <m:ctrlPr>
                              <a:rPr lang="en-US" sz="4400" i="1">
                                <a:solidFill>
                                  <a:schemeClr val="tx1"/>
                                </a:solidFill>
                                <a:latin typeface="Cambria Math" charset="0"/>
                              </a:rPr>
                            </m:ctrlPr>
                          </m:accPr>
                          <m:e>
                            <m:r>
                              <a:rPr lang="en-US" sz="4400" i="1">
                                <a:solidFill>
                                  <a:schemeClr val="tx1"/>
                                </a:solidFill>
                                <a:latin typeface="Cambria Math"/>
                                <a:ea typeface="Cambria Math"/>
                              </a:rPr>
                              <m:t>𝛽</m:t>
                            </m:r>
                          </m:e>
                        </m:acc>
                      </m:e>
                      <m:sub>
                        <m:r>
                          <a:rPr lang="en-US" sz="4400" i="1">
                            <a:solidFill>
                              <a:schemeClr val="tx1"/>
                            </a:solidFill>
                            <a:latin typeface="Cambria Math"/>
                          </a:rPr>
                          <m:t>𝑘</m:t>
                        </m:r>
                      </m:sub>
                    </m:sSub>
                    <m:sSub>
                      <m:sSubPr>
                        <m:ctrlPr>
                          <a:rPr lang="en-US" sz="4400" i="1">
                            <a:solidFill>
                              <a:schemeClr val="tx1"/>
                            </a:solidFill>
                            <a:latin typeface="Cambria Math" charset="0"/>
                          </a:rPr>
                        </m:ctrlPr>
                      </m:sSubPr>
                      <m:e>
                        <m:r>
                          <a:rPr lang="en-US" sz="4400" i="1">
                            <a:solidFill>
                              <a:schemeClr val="tx1"/>
                            </a:solidFill>
                            <a:latin typeface="Cambria Math"/>
                          </a:rPr>
                          <m:t>𝑥</m:t>
                        </m:r>
                      </m:e>
                      <m:sub>
                        <m:r>
                          <a:rPr lang="en-US" sz="4400" i="1">
                            <a:solidFill>
                              <a:schemeClr val="tx1"/>
                            </a:solidFill>
                            <a:latin typeface="Cambria Math"/>
                          </a:rPr>
                          <m:t>𝑘</m:t>
                        </m:r>
                      </m:sub>
                    </m:sSub>
                    <m:r>
                      <a:rPr lang="en-US" sz="4400" i="1">
                        <a:solidFill>
                          <a:schemeClr val="tx1"/>
                        </a:solidFill>
                        <a:latin typeface="Cambria Math"/>
                      </a:rPr>
                      <m:t>}</m:t>
                    </m:r>
                  </m:oMath>
                </a14:m>
                <a:r>
                  <a:rPr lang="en-US" sz="4400" dirty="0" smtClean="0">
                    <a:solidFill>
                      <a:schemeClr val="tx1"/>
                    </a:solidFill>
                  </a:rPr>
                  <a:t>. Therefore, estimated regression </a:t>
                </a:r>
              </a:p>
              <a:p>
                <a:pPr algn="l"/>
                <a:r>
                  <a:rPr lang="en-US" sz="4400" dirty="0">
                    <a:solidFill>
                      <a:schemeClr val="tx1"/>
                    </a:solidFill>
                  </a:rPr>
                  <a:t> </a:t>
                </a:r>
                <a:r>
                  <a:rPr lang="en-US" sz="4400" dirty="0" smtClean="0">
                    <a:solidFill>
                      <a:schemeClr val="tx1"/>
                    </a:solidFill>
                  </a:rPr>
                  <a:t>     coefficients can be interpreted as follows:</a:t>
                </a:r>
              </a:p>
              <a:p>
                <a:pPr algn="l"/>
                <a:endParaRPr lang="en-US" sz="4400" dirty="0" smtClean="0">
                  <a:solidFill>
                    <a:schemeClr val="tx1"/>
                  </a:solidFill>
                </a:endParaRPr>
              </a:p>
              <a:p>
                <a:pPr algn="l"/>
                <a:r>
                  <a:rPr lang="en-US" sz="4700" dirty="0" smtClean="0">
                    <a:solidFill>
                      <a:schemeClr val="tx1"/>
                    </a:solidFill>
                    <a:latin typeface="Segoe UI"/>
                    <a:ea typeface="Segoe UI"/>
                    <a:cs typeface="Segoe UI"/>
                  </a:rPr>
                  <a:t>  ●  For a one-unit increase in a numerical predictor </a:t>
                </a:r>
                <a14:m>
                  <m:oMath xmlns:m="http://schemas.openxmlformats.org/officeDocument/2006/math">
                    <m:sSub>
                      <m:sSubPr>
                        <m:ctrlPr>
                          <a:rPr lang="en-US" sz="4700" i="1" smtClean="0">
                            <a:solidFill>
                              <a:schemeClr val="tx1"/>
                            </a:solidFill>
                            <a:latin typeface="Cambria Math" charset="0"/>
                            <a:ea typeface="Segoe UI"/>
                            <a:cs typeface="Segoe UI"/>
                          </a:rPr>
                        </m:ctrlPr>
                      </m:sSubPr>
                      <m:e>
                        <m:r>
                          <a:rPr lang="en-US" sz="4700" b="0" i="1" smtClean="0">
                            <a:solidFill>
                              <a:schemeClr val="tx1"/>
                            </a:solidFill>
                            <a:latin typeface="Cambria Math"/>
                            <a:ea typeface="Segoe UI"/>
                            <a:cs typeface="Segoe UI"/>
                          </a:rPr>
                          <m:t>𝑥</m:t>
                        </m:r>
                      </m:e>
                      <m:sub>
                        <m:r>
                          <a:rPr lang="en-US" sz="4700" b="0" i="1" smtClean="0">
                            <a:solidFill>
                              <a:schemeClr val="tx1"/>
                            </a:solidFill>
                            <a:latin typeface="Cambria Math"/>
                            <a:ea typeface="Segoe UI"/>
                            <a:cs typeface="Segoe UI"/>
                          </a:rPr>
                          <m:t>1</m:t>
                        </m:r>
                      </m:sub>
                    </m:sSub>
                  </m:oMath>
                </a14:m>
                <a:r>
                  <a:rPr lang="en-US" sz="4700" dirty="0" smtClean="0">
                    <a:solidFill>
                      <a:schemeClr val="tx1"/>
                    </a:solidFill>
                  </a:rPr>
                  <a:t>, the percent change </a:t>
                </a:r>
              </a:p>
              <a:p>
                <a:pPr algn="l"/>
                <a:r>
                  <a:rPr lang="en-US" sz="4700" dirty="0">
                    <a:solidFill>
                      <a:schemeClr val="tx1"/>
                    </a:solidFill>
                  </a:rPr>
                  <a:t> </a:t>
                </a:r>
                <a:r>
                  <a:rPr lang="en-US" sz="4700" dirty="0" smtClean="0">
                    <a:solidFill>
                      <a:schemeClr val="tx1"/>
                    </a:solidFill>
                  </a:rPr>
                  <a:t>       in the estimated ratio </a:t>
                </a:r>
                <a14:m>
                  <m:oMath xmlns:m="http://schemas.openxmlformats.org/officeDocument/2006/math">
                    <m:f>
                      <m:fPr>
                        <m:ctrlPr>
                          <a:rPr lang="en-US" sz="4700" i="1">
                            <a:solidFill>
                              <a:schemeClr val="tx1"/>
                            </a:solidFill>
                            <a:latin typeface="Cambria Math" charset="0"/>
                          </a:rPr>
                        </m:ctrlPr>
                      </m:fPr>
                      <m:num>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𝜇</m:t>
                            </m:r>
                          </m:e>
                        </m:acc>
                      </m:num>
                      <m:den>
                        <m:r>
                          <a:rPr lang="en-US" sz="4700" i="1">
                            <a:solidFill>
                              <a:schemeClr val="tx1"/>
                            </a:solidFill>
                            <a:latin typeface="Cambria Math"/>
                          </a:rPr>
                          <m:t>1−</m:t>
                        </m:r>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𝜇</m:t>
                            </m:r>
                          </m:e>
                        </m:acc>
                      </m:den>
                    </m:f>
                    <m:r>
                      <a:rPr lang="en-US" sz="4700" i="1">
                        <a:solidFill>
                          <a:schemeClr val="tx1"/>
                        </a:solidFill>
                        <a:latin typeface="Cambria Math"/>
                      </a:rPr>
                      <m:t>=</m:t>
                    </m:r>
                    <m:f>
                      <m:fPr>
                        <m:ctrlPr>
                          <a:rPr lang="en-US" sz="4700" i="1" smtClean="0">
                            <a:solidFill>
                              <a:schemeClr val="tx1"/>
                            </a:solidFill>
                            <a:latin typeface="Cambria Math" charset="0"/>
                          </a:rPr>
                        </m:ctrlPr>
                      </m:fPr>
                      <m:num>
                        <m:acc>
                          <m:accPr>
                            <m:chr m:val="̂"/>
                            <m:ctrlPr>
                              <a:rPr lang="en-US" sz="4700" i="1" smtClean="0">
                                <a:solidFill>
                                  <a:schemeClr val="tx1"/>
                                </a:solidFill>
                                <a:latin typeface="Cambria Math" charset="0"/>
                              </a:rPr>
                            </m:ctrlPr>
                          </m:accPr>
                          <m:e>
                            <m:r>
                              <a:rPr lang="en-US" sz="4700" b="0" i="1" smtClean="0">
                                <a:solidFill>
                                  <a:schemeClr val="tx1"/>
                                </a:solidFill>
                                <a:latin typeface="Cambria Math"/>
                              </a:rPr>
                              <m:t>𝐸</m:t>
                            </m:r>
                          </m:e>
                        </m:acc>
                        <m:r>
                          <a:rPr lang="en-US" sz="4700" b="0" i="1" smtClean="0">
                            <a:solidFill>
                              <a:schemeClr val="tx1"/>
                            </a:solidFill>
                            <a:latin typeface="Cambria Math"/>
                          </a:rPr>
                          <m:t>(</m:t>
                        </m:r>
                        <m:r>
                          <a:rPr lang="en-US" sz="4700" b="0" i="1" smtClean="0">
                            <a:solidFill>
                              <a:schemeClr val="tx1"/>
                            </a:solidFill>
                            <a:latin typeface="Cambria Math"/>
                          </a:rPr>
                          <m:t>𝑦</m:t>
                        </m:r>
                        <m:r>
                          <a:rPr lang="en-US" sz="4700" b="0" i="1" smtClean="0">
                            <a:solidFill>
                              <a:schemeClr val="tx1"/>
                            </a:solidFill>
                            <a:latin typeface="Cambria Math"/>
                          </a:rPr>
                          <m:t>)</m:t>
                        </m:r>
                      </m:num>
                      <m:den>
                        <m:r>
                          <a:rPr lang="en-US" sz="4700" b="0" i="1" smtClean="0">
                            <a:solidFill>
                              <a:schemeClr val="tx1"/>
                            </a:solidFill>
                            <a:latin typeface="Cambria Math"/>
                          </a:rPr>
                          <m:t>1−</m:t>
                        </m:r>
                        <m:acc>
                          <m:accPr>
                            <m:chr m:val="̂"/>
                            <m:ctrlPr>
                              <a:rPr lang="en-US" sz="4700" b="0" i="1" smtClean="0">
                                <a:solidFill>
                                  <a:schemeClr val="tx1"/>
                                </a:solidFill>
                                <a:latin typeface="Cambria Math" charset="0"/>
                              </a:rPr>
                            </m:ctrlPr>
                          </m:accPr>
                          <m:e>
                            <m:r>
                              <a:rPr lang="en-US" sz="4700" b="0" i="1" smtClean="0">
                                <a:solidFill>
                                  <a:schemeClr val="tx1"/>
                                </a:solidFill>
                                <a:latin typeface="Cambria Math"/>
                              </a:rPr>
                              <m:t>𝐸</m:t>
                            </m:r>
                          </m:e>
                        </m:acc>
                        <m:r>
                          <a:rPr lang="en-US" sz="4700" b="0" i="1" smtClean="0">
                            <a:solidFill>
                              <a:schemeClr val="tx1"/>
                            </a:solidFill>
                            <a:latin typeface="Cambria Math"/>
                          </a:rPr>
                          <m:t>(</m:t>
                        </m:r>
                        <m:r>
                          <a:rPr lang="en-US" sz="4700" b="0" i="1" smtClean="0">
                            <a:solidFill>
                              <a:schemeClr val="tx1"/>
                            </a:solidFill>
                            <a:latin typeface="Cambria Math"/>
                          </a:rPr>
                          <m:t>𝑦</m:t>
                        </m:r>
                        <m:r>
                          <a:rPr lang="en-US" sz="4700" b="0" i="1" smtClean="0">
                            <a:solidFill>
                              <a:schemeClr val="tx1"/>
                            </a:solidFill>
                            <a:latin typeface="Cambria Math"/>
                          </a:rPr>
                          <m:t>)</m:t>
                        </m:r>
                      </m:den>
                    </m:f>
                  </m:oMath>
                </a14:m>
                <a:r>
                  <a:rPr lang="en-US" sz="4700" dirty="0" smtClean="0">
                    <a:solidFill>
                      <a:schemeClr val="tx1"/>
                    </a:solidFill>
                  </a:rPr>
                  <a:t> is </a:t>
                </a:r>
                <a14:m>
                  <m:oMath xmlns:m="http://schemas.openxmlformats.org/officeDocument/2006/math">
                    <m:d>
                      <m:dPr>
                        <m:ctrlPr>
                          <a:rPr lang="en-US" sz="4700" b="0" i="1" smtClean="0">
                            <a:solidFill>
                              <a:schemeClr val="tx1"/>
                            </a:solidFill>
                            <a:latin typeface="Cambria Math" charset="0"/>
                          </a:rPr>
                        </m:ctrlPr>
                      </m:dPr>
                      <m:e>
                        <m:func>
                          <m:funcPr>
                            <m:ctrlPr>
                              <a:rPr lang="en-US" sz="4700" b="0" i="1" smtClean="0">
                                <a:solidFill>
                                  <a:schemeClr val="tx1"/>
                                </a:solidFill>
                                <a:latin typeface="Cambria Math" charset="0"/>
                              </a:rPr>
                            </m:ctrlPr>
                          </m:funcPr>
                          <m:fName>
                            <m:r>
                              <m:rPr>
                                <m:sty m:val="p"/>
                              </m:rPr>
                              <a:rPr lang="en-US" sz="4700" b="0" i="0" smtClean="0">
                                <a:solidFill>
                                  <a:schemeClr val="tx1"/>
                                </a:solidFill>
                                <a:latin typeface="Cambria Math"/>
                              </a:rPr>
                              <m:t>exp</m:t>
                            </m:r>
                          </m:fName>
                          <m:e>
                            <m:d>
                              <m:dPr>
                                <m:begChr m:val="{"/>
                                <m:endChr m:val="}"/>
                                <m:ctrlPr>
                                  <a:rPr lang="en-US" sz="4700" b="0" i="1" smtClean="0">
                                    <a:solidFill>
                                      <a:schemeClr val="tx1"/>
                                    </a:solidFill>
                                    <a:latin typeface="Cambria Math" charset="0"/>
                                  </a:rPr>
                                </m:ctrlPr>
                              </m:dPr>
                              <m:e>
                                <m:sSub>
                                  <m:sSubPr>
                                    <m:ctrlPr>
                                      <a:rPr lang="en-US" sz="4700" b="0" i="1" smtClean="0">
                                        <a:solidFill>
                                          <a:schemeClr val="tx1"/>
                                        </a:solidFill>
                                        <a:latin typeface="Cambria Math" charset="0"/>
                                      </a:rPr>
                                    </m:ctrlPr>
                                  </m:sSubPr>
                                  <m:e>
                                    <m:acc>
                                      <m:accPr>
                                        <m:chr m:val="̂"/>
                                        <m:ctrlPr>
                                          <a:rPr lang="en-US" sz="4700" b="0" i="1" smtClean="0">
                                            <a:solidFill>
                                              <a:schemeClr val="tx1"/>
                                            </a:solidFill>
                                            <a:latin typeface="Cambria Math" charset="0"/>
                                          </a:rPr>
                                        </m:ctrlPr>
                                      </m:accPr>
                                      <m:e>
                                        <m:r>
                                          <a:rPr lang="en-US" sz="4700" b="0" i="1" smtClean="0">
                                            <a:solidFill>
                                              <a:schemeClr val="tx1"/>
                                            </a:solidFill>
                                            <a:latin typeface="Cambria Math"/>
                                            <a:ea typeface="Cambria Math"/>
                                          </a:rPr>
                                          <m:t>𝛽</m:t>
                                        </m:r>
                                      </m:e>
                                    </m:acc>
                                  </m:e>
                                  <m:sub>
                                    <m:r>
                                      <a:rPr lang="en-US" sz="4700" b="0" i="1" smtClean="0">
                                        <a:solidFill>
                                          <a:schemeClr val="tx1"/>
                                        </a:solidFill>
                                        <a:latin typeface="Cambria Math"/>
                                      </a:rPr>
                                      <m:t>1</m:t>
                                    </m:r>
                                  </m:sub>
                                </m:sSub>
                              </m:e>
                            </m:d>
                          </m:e>
                        </m:func>
                        <m:r>
                          <a:rPr lang="en-US" sz="4700" b="0" i="1" smtClean="0">
                            <a:solidFill>
                              <a:schemeClr val="tx1"/>
                            </a:solidFill>
                            <a:latin typeface="Cambria Math"/>
                          </a:rPr>
                          <m:t>−1</m:t>
                        </m:r>
                      </m:e>
                    </m:d>
                    <m:r>
                      <a:rPr lang="en-US" sz="4700" i="1">
                        <a:solidFill>
                          <a:schemeClr val="tx1"/>
                        </a:solidFill>
                        <a:latin typeface="Cambria Math"/>
                        <a:ea typeface="Cambria Math"/>
                      </a:rPr>
                      <m:t>∙</m:t>
                    </m:r>
                    <m:r>
                      <a:rPr lang="en-US" sz="4700" b="0" i="1" smtClean="0">
                        <a:solidFill>
                          <a:schemeClr val="tx1"/>
                        </a:solidFill>
                        <a:latin typeface="Cambria Math"/>
                        <a:ea typeface="Cambria Math"/>
                      </a:rPr>
                      <m:t>100%</m:t>
                    </m:r>
                  </m:oMath>
                </a14:m>
                <a:r>
                  <a:rPr lang="en-US" sz="4700" dirty="0" smtClean="0">
                    <a:solidFill>
                      <a:schemeClr val="tx1"/>
                    </a:solidFill>
                  </a:rPr>
                  <a:t>, controlling for </a:t>
                </a:r>
              </a:p>
              <a:p>
                <a:pPr algn="l"/>
                <a:r>
                  <a:rPr lang="en-US" sz="4700" dirty="0">
                    <a:solidFill>
                      <a:schemeClr val="tx1"/>
                    </a:solidFill>
                  </a:rPr>
                  <a:t> </a:t>
                </a:r>
                <a:r>
                  <a:rPr lang="en-US" sz="4700" dirty="0" smtClean="0">
                    <a:solidFill>
                      <a:schemeClr val="tx1"/>
                    </a:solidFill>
                  </a:rPr>
                  <a:t>       the other predictors.</a:t>
                </a:r>
              </a:p>
              <a:p>
                <a:pPr algn="l"/>
                <a:r>
                  <a:rPr lang="en-US" sz="4700" dirty="0" smtClean="0">
                    <a:solidFill>
                      <a:schemeClr val="tx1"/>
                    </a:solidFill>
                    <a:latin typeface="Segoe UI"/>
                    <a:ea typeface="Segoe UI"/>
                    <a:cs typeface="Segoe UI"/>
                  </a:rPr>
                  <a:t>  ●  If </a:t>
                </a:r>
                <a14:m>
                  <m:oMath xmlns:m="http://schemas.openxmlformats.org/officeDocument/2006/math">
                    <m:sSub>
                      <m:sSubPr>
                        <m:ctrlPr>
                          <a:rPr lang="en-US" sz="4700" i="1">
                            <a:solidFill>
                              <a:schemeClr val="tx1"/>
                            </a:solidFill>
                            <a:latin typeface="Cambria Math" charset="0"/>
                            <a:ea typeface="Segoe UI"/>
                            <a:cs typeface="Segoe UI"/>
                          </a:rPr>
                        </m:ctrlPr>
                      </m:sSubPr>
                      <m:e>
                        <m:r>
                          <a:rPr lang="en-US" sz="4700" i="1">
                            <a:solidFill>
                              <a:schemeClr val="tx1"/>
                            </a:solidFill>
                            <a:latin typeface="Cambria Math"/>
                            <a:ea typeface="Segoe UI"/>
                            <a:cs typeface="Segoe UI"/>
                          </a:rPr>
                          <m:t>𝑥</m:t>
                        </m:r>
                      </m:e>
                      <m:sub>
                        <m:r>
                          <a:rPr lang="en-US" sz="4700" i="1">
                            <a:solidFill>
                              <a:schemeClr val="tx1"/>
                            </a:solidFill>
                            <a:latin typeface="Cambria Math"/>
                            <a:ea typeface="Segoe UI"/>
                            <a:cs typeface="Segoe UI"/>
                          </a:rPr>
                          <m:t>1</m:t>
                        </m:r>
                      </m:sub>
                    </m:sSub>
                  </m:oMath>
                </a14:m>
                <a:r>
                  <a:rPr lang="en-US" sz="4700" dirty="0" smtClean="0">
                    <a:solidFill>
                      <a:schemeClr val="tx1"/>
                    </a:solidFill>
                  </a:rPr>
                  <a:t>is a 0-1 variable, then  </a:t>
                </a:r>
                <a14:m>
                  <m:oMath xmlns:m="http://schemas.openxmlformats.org/officeDocument/2006/math">
                    <m:func>
                      <m:funcPr>
                        <m:ctrlPr>
                          <a:rPr lang="en-US" sz="4700" i="1">
                            <a:solidFill>
                              <a:schemeClr val="tx1"/>
                            </a:solidFill>
                            <a:latin typeface="Cambria Math" charset="0"/>
                          </a:rPr>
                        </m:ctrlPr>
                      </m:funcPr>
                      <m:fName>
                        <m:r>
                          <m:rPr>
                            <m:sty m:val="p"/>
                          </m:rPr>
                          <a:rPr lang="en-US" sz="4700">
                            <a:solidFill>
                              <a:schemeClr val="tx1"/>
                            </a:solidFill>
                            <a:latin typeface="Cambria Math"/>
                          </a:rPr>
                          <m:t>exp</m:t>
                        </m:r>
                      </m:fName>
                      <m:e>
                        <m:d>
                          <m:dPr>
                            <m:begChr m:val="{"/>
                            <m:endChr m:val="}"/>
                            <m:ctrlPr>
                              <a:rPr lang="en-US" sz="4700" i="1">
                                <a:solidFill>
                                  <a:schemeClr val="tx1"/>
                                </a:solidFill>
                                <a:latin typeface="Cambria Math" charset="0"/>
                              </a:rPr>
                            </m:ctrlPr>
                          </m:dPr>
                          <m:e>
                            <m:sSub>
                              <m:sSubPr>
                                <m:ctrlPr>
                                  <a:rPr lang="en-US" sz="4700" i="1">
                                    <a:solidFill>
                                      <a:schemeClr val="tx1"/>
                                    </a:solidFill>
                                    <a:latin typeface="Cambria Math" charset="0"/>
                                  </a:rPr>
                                </m:ctrlPr>
                              </m:sSubPr>
                              <m:e>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𝛽</m:t>
                                    </m:r>
                                  </m:e>
                                </m:acc>
                              </m:e>
                              <m:sub>
                                <m:r>
                                  <a:rPr lang="en-US" sz="4700" i="1">
                                    <a:solidFill>
                                      <a:schemeClr val="tx1"/>
                                    </a:solidFill>
                                    <a:latin typeface="Cambria Math"/>
                                  </a:rPr>
                                  <m:t>1</m:t>
                                </m:r>
                              </m:sub>
                            </m:sSub>
                          </m:e>
                        </m:d>
                      </m:e>
                    </m:func>
                    <m:r>
                      <a:rPr lang="en-US" sz="4700" i="1">
                        <a:solidFill>
                          <a:schemeClr val="tx1"/>
                        </a:solidFill>
                        <a:latin typeface="Cambria Math"/>
                        <a:ea typeface="Cambria Math"/>
                      </a:rPr>
                      <m:t>∙100%</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represents</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the</m:t>
                    </m:r>
                    <m:r>
                      <a:rPr lang="en-US" sz="4700" b="0" i="0" smtClean="0">
                        <a:solidFill>
                          <a:schemeClr val="tx1"/>
                        </a:solidFill>
                        <a:latin typeface="Cambria Math"/>
                        <a:ea typeface="Cambria Math"/>
                      </a:rPr>
                      <m:t> </m:t>
                    </m:r>
                    <m:r>
                      <m:rPr>
                        <m:sty m:val="p"/>
                      </m:rPr>
                      <a:rPr lang="en-US" sz="4700" b="0" i="0" smtClean="0">
                        <a:solidFill>
                          <a:schemeClr val="tx1"/>
                        </a:solidFill>
                        <a:latin typeface="Cambria Math"/>
                        <a:ea typeface="Cambria Math"/>
                      </a:rPr>
                      <m:t>percent</m:t>
                    </m:r>
                    <m:r>
                      <a:rPr lang="en-US" sz="4700" b="0" i="0" smtClean="0">
                        <a:solidFill>
                          <a:schemeClr val="tx1"/>
                        </a:solidFill>
                        <a:latin typeface="Cambria Math"/>
                        <a:ea typeface="Cambria Math"/>
                      </a:rPr>
                      <m:t>  </m:t>
                    </m:r>
                  </m:oMath>
                </a14:m>
                <a:r>
                  <a:rPr lang="en-US" sz="4700" dirty="0" smtClean="0">
                    <a:solidFill>
                      <a:schemeClr val="tx1"/>
                    </a:solidFill>
                  </a:rPr>
                  <a:t>ratio </a:t>
                </a:r>
                <a14:m>
                  <m:oMath xmlns:m="http://schemas.openxmlformats.org/officeDocument/2006/math">
                    <m:f>
                      <m:fPr>
                        <m:ctrlPr>
                          <a:rPr lang="en-US" sz="4700" i="1">
                            <a:solidFill>
                              <a:schemeClr val="tx1"/>
                            </a:solidFill>
                            <a:latin typeface="Cambria Math" charset="0"/>
                          </a:rPr>
                        </m:ctrlPr>
                      </m:fPr>
                      <m:num>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𝜇</m:t>
                            </m:r>
                          </m:e>
                        </m:acc>
                      </m:num>
                      <m:den>
                        <m:r>
                          <a:rPr lang="en-US" sz="4700" i="1">
                            <a:solidFill>
                              <a:schemeClr val="tx1"/>
                            </a:solidFill>
                            <a:latin typeface="Cambria Math"/>
                          </a:rPr>
                          <m:t>1−</m:t>
                        </m:r>
                        <m:acc>
                          <m:accPr>
                            <m:chr m:val="̂"/>
                            <m:ctrlPr>
                              <a:rPr lang="en-US" sz="4700" i="1">
                                <a:solidFill>
                                  <a:schemeClr val="tx1"/>
                                </a:solidFill>
                                <a:latin typeface="Cambria Math" charset="0"/>
                              </a:rPr>
                            </m:ctrlPr>
                          </m:accPr>
                          <m:e>
                            <m:r>
                              <a:rPr lang="en-US" sz="4700" i="1">
                                <a:solidFill>
                                  <a:schemeClr val="tx1"/>
                                </a:solidFill>
                                <a:latin typeface="Cambria Math"/>
                                <a:ea typeface="Cambria Math"/>
                              </a:rPr>
                              <m:t>𝜇</m:t>
                            </m:r>
                          </m:e>
                        </m:acc>
                      </m:den>
                    </m:f>
                  </m:oMath>
                </a14:m>
                <a:r>
                  <a:rPr lang="en-US" sz="4700" dirty="0" smtClean="0">
                    <a:solidFill>
                      <a:schemeClr val="tx1"/>
                    </a:solidFill>
                  </a:rPr>
                  <a:t> </a:t>
                </a:r>
              </a:p>
              <a:p>
                <a:pPr algn="l"/>
                <a:r>
                  <a:rPr lang="en-US" sz="4700" dirty="0">
                    <a:solidFill>
                      <a:schemeClr val="tx1"/>
                    </a:solidFill>
                  </a:rPr>
                  <a:t> </a:t>
                </a:r>
                <a:r>
                  <a:rPr lang="en-US" sz="4700" dirty="0" smtClean="0">
                    <a:solidFill>
                      <a:schemeClr val="tx1"/>
                    </a:solidFill>
                  </a:rPr>
                  <a:t>      for </a:t>
                </a:r>
                <a:r>
                  <a:rPr lang="en-US" sz="4700" dirty="0">
                    <a:solidFill>
                      <a:schemeClr val="tx1"/>
                    </a:solidFill>
                  </a:rPr>
                  <a:t> </a:t>
                </a:r>
                <a14:m>
                  <m:oMath xmlns:m="http://schemas.openxmlformats.org/officeDocument/2006/math">
                    <m:sSub>
                      <m:sSubPr>
                        <m:ctrlPr>
                          <a:rPr lang="en-US" sz="5100" i="1">
                            <a:solidFill>
                              <a:schemeClr val="tx1"/>
                            </a:solidFill>
                            <a:latin typeface="Cambria Math" charset="0"/>
                            <a:ea typeface="Segoe UI"/>
                            <a:cs typeface="Segoe UI"/>
                          </a:rPr>
                        </m:ctrlPr>
                      </m:sSubPr>
                      <m:e>
                        <m:r>
                          <a:rPr lang="en-US" sz="5100" i="1">
                            <a:solidFill>
                              <a:schemeClr val="tx1"/>
                            </a:solidFill>
                            <a:latin typeface="Cambria Math"/>
                            <a:ea typeface="Segoe UI"/>
                            <a:cs typeface="Segoe UI"/>
                          </a:rPr>
                          <m:t>𝑥</m:t>
                        </m:r>
                      </m:e>
                      <m:sub>
                        <m:r>
                          <a:rPr lang="en-US" sz="5100" i="1">
                            <a:solidFill>
                              <a:schemeClr val="tx1"/>
                            </a:solidFill>
                            <a:latin typeface="Cambria Math"/>
                            <a:ea typeface="Segoe UI"/>
                            <a:cs typeface="Segoe UI"/>
                          </a:rPr>
                          <m:t>1</m:t>
                        </m:r>
                      </m:sub>
                    </m:sSub>
                  </m:oMath>
                </a14:m>
                <a:r>
                  <a:rPr lang="en-US" sz="5100" dirty="0" smtClean="0">
                    <a:solidFill>
                      <a:schemeClr val="tx1"/>
                    </a:solidFill>
                  </a:rPr>
                  <a:t>=1 and </a:t>
                </a:r>
                <a14:m>
                  <m:oMath xmlns:m="http://schemas.openxmlformats.org/officeDocument/2006/math">
                    <m:sSub>
                      <m:sSubPr>
                        <m:ctrlPr>
                          <a:rPr lang="en-US" sz="5100" i="1">
                            <a:solidFill>
                              <a:schemeClr val="tx1"/>
                            </a:solidFill>
                            <a:latin typeface="Cambria Math" charset="0"/>
                            <a:ea typeface="Segoe UI"/>
                            <a:cs typeface="Segoe UI"/>
                          </a:rPr>
                        </m:ctrlPr>
                      </m:sSubPr>
                      <m:e>
                        <m:r>
                          <a:rPr lang="en-US" sz="5100" i="1">
                            <a:solidFill>
                              <a:schemeClr val="tx1"/>
                            </a:solidFill>
                            <a:latin typeface="Cambria Math"/>
                            <a:ea typeface="Segoe UI"/>
                            <a:cs typeface="Segoe UI"/>
                          </a:rPr>
                          <m:t>𝑥</m:t>
                        </m:r>
                      </m:e>
                      <m:sub>
                        <m:r>
                          <a:rPr lang="en-US" sz="5100" i="1">
                            <a:solidFill>
                              <a:schemeClr val="tx1"/>
                            </a:solidFill>
                            <a:latin typeface="Cambria Math"/>
                            <a:ea typeface="Segoe UI"/>
                            <a:cs typeface="Segoe UI"/>
                          </a:rPr>
                          <m:t>1</m:t>
                        </m:r>
                      </m:sub>
                    </m:sSub>
                  </m:oMath>
                </a14:m>
                <a:r>
                  <a:rPr lang="en-US" sz="5100" dirty="0">
                    <a:solidFill>
                      <a:schemeClr val="tx1"/>
                    </a:solidFill>
                  </a:rPr>
                  <a:t>=</a:t>
                </a:r>
                <a:r>
                  <a:rPr lang="en-US" sz="5100" dirty="0" smtClean="0">
                    <a:solidFill>
                      <a:schemeClr val="tx1"/>
                    </a:solidFill>
                  </a:rPr>
                  <a:t>0, keeping the other predictors fixed.</a:t>
                </a:r>
                <a:endParaRPr lang="en-US" sz="5100" dirty="0">
                  <a:solidFill>
                    <a:schemeClr val="tx1"/>
                  </a:solidFill>
                </a:endParaRPr>
              </a:p>
              <a:p>
                <a:pPr algn="l"/>
                <a:endParaRPr lang="en-US" sz="2800" dirty="0" smtClean="0">
                  <a:solidFill>
                    <a:schemeClr val="tx1"/>
                  </a:solidFill>
                </a:endParaRPr>
              </a:p>
              <a:p>
                <a:pPr algn="l"/>
                <a:endParaRPr lang="en-US" sz="28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1588" y="1210520"/>
                <a:ext cx="11501163" cy="5237067"/>
              </a:xfrm>
              <a:blipFill rotWithShape="1">
                <a:blip r:embed="rId2"/>
                <a:stretch>
                  <a:fillRect l="-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65</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 (CONT.)</a:t>
            </a:r>
            <a:endParaRPr lang="en-US" sz="3400" dirty="0"/>
          </a:p>
        </p:txBody>
      </p:sp>
    </p:spTree>
    <p:extLst>
      <p:ext uri="{BB962C8B-B14F-4D97-AF65-F5344CB8AC3E}">
        <p14:creationId xmlns:p14="http://schemas.microsoft.com/office/powerpoint/2010/main" val="19878968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91588" y="1210520"/>
                <a:ext cx="11501163" cy="5237067"/>
              </a:xfrm>
            </p:spPr>
            <p:txBody>
              <a:bodyPr>
                <a:normAutofit fontScale="55000" lnSpcReduction="20000"/>
              </a:bodyPr>
              <a:lstStyle/>
              <a:p>
                <a:pPr marL="285750" indent="-285750">
                  <a:buFont typeface="Wingdings" panose="05000000000000000000" pitchFamily="2" charset="2"/>
                  <a:buChar char="q"/>
                </a:pPr>
                <a:endParaRPr lang="en-US" sz="800" dirty="0" smtClean="0">
                  <a:solidFill>
                    <a:schemeClr val="tx1"/>
                  </a:solidFill>
                </a:endParaRPr>
              </a:p>
              <a:p>
                <a:pPr marL="457200" indent="-457200" algn="l">
                  <a:buFont typeface="Wingdings" panose="05000000000000000000" pitchFamily="2" charset="2"/>
                  <a:buChar char="q"/>
                </a:pPr>
                <a:r>
                  <a:rPr lang="en-US" sz="5100" dirty="0" smtClean="0">
                    <a:solidFill>
                      <a:schemeClr val="tx1"/>
                    </a:solidFill>
                    <a:latin typeface="+mj-lt"/>
                  </a:rPr>
                  <a:t>Prediction:</a:t>
                </a:r>
              </a:p>
              <a:p>
                <a:pPr algn="l"/>
                <a:endParaRPr lang="en-US" sz="2800" dirty="0" smtClean="0">
                  <a:solidFill>
                    <a:schemeClr val="tx1"/>
                  </a:solidFill>
                </a:endParaRPr>
              </a:p>
              <a:p>
                <a:pPr marL="457200" indent="-457200" algn="l">
                  <a:buFont typeface="Wingdings" panose="05000000000000000000" pitchFamily="2" charset="2"/>
                  <a:buChar char="q"/>
                </a:pPr>
                <a:endParaRPr lang="en-US" sz="2800" dirty="0" smtClean="0">
                  <a:solidFill>
                    <a:schemeClr val="tx1"/>
                  </a:solidFill>
                </a:endParaRPr>
              </a:p>
              <a:p>
                <a:pPr algn="l"/>
                <a:r>
                  <a:rPr lang="en-US" dirty="0" smtClean="0">
                    <a:solidFill>
                      <a:schemeClr val="tx1"/>
                    </a:solidFill>
                  </a:rPr>
                  <a:t>                            </a:t>
                </a:r>
                <a14:m>
                  <m:oMath xmlns:m="http://schemas.openxmlformats.org/officeDocument/2006/math">
                    <m:r>
                      <a:rPr lang="en-US" sz="5100" i="1">
                        <a:solidFill>
                          <a:schemeClr val="tx1"/>
                        </a:solidFill>
                        <a:latin typeface="Cambria Math" charset="0"/>
                      </a:rPr>
                      <m:t> </m:t>
                    </m:r>
                    <m:sSup>
                      <m:sSupPr>
                        <m:ctrlPr>
                          <a:rPr lang="en-US" sz="5100" i="1">
                            <a:solidFill>
                              <a:schemeClr val="tx1"/>
                            </a:solidFill>
                            <a:latin typeface="Cambria Math" charset="0"/>
                          </a:rPr>
                        </m:ctrlPr>
                      </m:sSupPr>
                      <m:e>
                        <m:r>
                          <a:rPr lang="en-US" sz="5100" i="1">
                            <a:solidFill>
                              <a:schemeClr val="tx1"/>
                            </a:solidFill>
                            <a:latin typeface="Cambria Math" charset="0"/>
                          </a:rPr>
                          <m:t>𝑦</m:t>
                        </m:r>
                      </m:e>
                      <m:sup>
                        <m:r>
                          <a:rPr lang="en-US" sz="5100" i="1">
                            <a:solidFill>
                              <a:schemeClr val="tx1"/>
                            </a:solidFill>
                            <a:latin typeface="Cambria Math" charset="0"/>
                          </a:rPr>
                          <m:t>0</m:t>
                        </m:r>
                      </m:sup>
                    </m:sSup>
                    <m:r>
                      <a:rPr lang="en-US" sz="5100" i="1">
                        <a:solidFill>
                          <a:schemeClr val="tx1"/>
                        </a:solidFill>
                        <a:latin typeface="Cambria Math" charset="0"/>
                      </a:rPr>
                      <m:t>=</m:t>
                    </m:r>
                    <m:f>
                      <m:fPr>
                        <m:ctrlPr>
                          <a:rPr lang="en-US" sz="5100" i="1">
                            <a:solidFill>
                              <a:schemeClr val="tx1"/>
                            </a:solidFill>
                            <a:latin typeface="Cambria Math" charset="0"/>
                          </a:rPr>
                        </m:ctrlPr>
                      </m:fPr>
                      <m:num>
                        <m:r>
                          <m:rPr>
                            <m:sty m:val="p"/>
                          </m:rPr>
                          <a:rPr lang="en-US" sz="5100">
                            <a:solidFill>
                              <a:schemeClr val="tx1"/>
                            </a:solidFill>
                            <a:latin typeface="Cambria Math" charset="0"/>
                          </a:rPr>
                          <m:t>exp</m:t>
                        </m:r>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0</m:t>
                            </m:r>
                          </m:sub>
                        </m:sSub>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1</m:t>
                            </m:r>
                          </m:sub>
                        </m:sSub>
                        <m:sSubSup>
                          <m:sSubSupPr>
                            <m:ctrlPr>
                              <a:rPr lang="en-US" sz="5100" i="1">
                                <a:solidFill>
                                  <a:schemeClr val="tx1"/>
                                </a:solidFill>
                                <a:latin typeface="Cambria Math" charset="0"/>
                              </a:rPr>
                            </m:ctrlPr>
                          </m:sSubSupPr>
                          <m:e>
                            <m:r>
                              <a:rPr lang="en-US" sz="5100" i="1">
                                <a:solidFill>
                                  <a:schemeClr val="tx1"/>
                                </a:solidFill>
                                <a:latin typeface="Cambria Math" charset="0"/>
                              </a:rPr>
                              <m:t>𝑥</m:t>
                            </m:r>
                          </m:e>
                          <m:sub>
                            <m:r>
                              <a:rPr lang="en-US" sz="5100" i="1">
                                <a:solidFill>
                                  <a:schemeClr val="tx1"/>
                                </a:solidFill>
                                <a:latin typeface="Cambria Math" charset="0"/>
                              </a:rPr>
                              <m:t>1</m:t>
                            </m:r>
                          </m:sub>
                          <m:sup>
                            <m:r>
                              <a:rPr lang="en-US" sz="5100" i="1">
                                <a:solidFill>
                                  <a:schemeClr val="tx1"/>
                                </a:solidFill>
                                <a:latin typeface="Cambria Math" charset="0"/>
                              </a:rPr>
                              <m:t>0</m:t>
                            </m:r>
                          </m:sup>
                        </m:sSubSup>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𝑘</m:t>
                            </m:r>
                          </m:sub>
                        </m:sSub>
                        <m:sSubSup>
                          <m:sSubSupPr>
                            <m:ctrlPr>
                              <a:rPr lang="en-US" sz="5100" i="1">
                                <a:solidFill>
                                  <a:schemeClr val="tx1"/>
                                </a:solidFill>
                                <a:latin typeface="Cambria Math" charset="0"/>
                              </a:rPr>
                            </m:ctrlPr>
                          </m:sSubSupPr>
                          <m:e>
                            <m:r>
                              <a:rPr lang="en-US" sz="5100" i="1">
                                <a:solidFill>
                                  <a:schemeClr val="tx1"/>
                                </a:solidFill>
                                <a:latin typeface="Cambria Math" charset="0"/>
                              </a:rPr>
                              <m:t>𝑥</m:t>
                            </m:r>
                          </m:e>
                          <m:sub>
                            <m:r>
                              <a:rPr lang="en-US" sz="5100" i="1">
                                <a:solidFill>
                                  <a:schemeClr val="tx1"/>
                                </a:solidFill>
                                <a:latin typeface="Cambria Math" charset="0"/>
                              </a:rPr>
                              <m:t>𝑘</m:t>
                            </m:r>
                          </m:sub>
                          <m:sup>
                            <m:r>
                              <a:rPr lang="en-US" sz="5100" i="1">
                                <a:solidFill>
                                  <a:schemeClr val="tx1"/>
                                </a:solidFill>
                                <a:latin typeface="Cambria Math" charset="0"/>
                              </a:rPr>
                              <m:t>0</m:t>
                            </m:r>
                          </m:sup>
                        </m:sSubSup>
                        <m:r>
                          <a:rPr lang="en-US" sz="5100" i="1">
                            <a:solidFill>
                              <a:schemeClr val="tx1"/>
                            </a:solidFill>
                            <a:latin typeface="Cambria Math" charset="0"/>
                          </a:rPr>
                          <m:t>}</m:t>
                        </m:r>
                      </m:num>
                      <m:den>
                        <m:r>
                          <a:rPr lang="en-US" sz="5100" i="1">
                            <a:solidFill>
                              <a:schemeClr val="tx1"/>
                            </a:solidFill>
                            <a:latin typeface="Cambria Math" charset="0"/>
                          </a:rPr>
                          <m:t>1+</m:t>
                        </m:r>
                        <m:r>
                          <m:rPr>
                            <m:sty m:val="p"/>
                          </m:rPr>
                          <a:rPr lang="en-US" sz="5100">
                            <a:solidFill>
                              <a:schemeClr val="tx1"/>
                            </a:solidFill>
                            <a:latin typeface="Cambria Math" charset="0"/>
                          </a:rPr>
                          <m:t>exp</m:t>
                        </m:r>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0</m:t>
                            </m:r>
                          </m:sub>
                        </m:sSub>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1</m:t>
                            </m:r>
                          </m:sub>
                        </m:sSub>
                        <m:sSubSup>
                          <m:sSubSupPr>
                            <m:ctrlPr>
                              <a:rPr lang="en-US" sz="5100" i="1">
                                <a:solidFill>
                                  <a:schemeClr val="tx1"/>
                                </a:solidFill>
                                <a:latin typeface="Cambria Math" charset="0"/>
                              </a:rPr>
                            </m:ctrlPr>
                          </m:sSubSupPr>
                          <m:e>
                            <m:r>
                              <a:rPr lang="en-US" sz="5100" i="1">
                                <a:solidFill>
                                  <a:schemeClr val="tx1"/>
                                </a:solidFill>
                                <a:latin typeface="Cambria Math" charset="0"/>
                              </a:rPr>
                              <m:t>𝑥</m:t>
                            </m:r>
                          </m:e>
                          <m:sub>
                            <m:r>
                              <a:rPr lang="en-US" sz="5100" i="1">
                                <a:solidFill>
                                  <a:schemeClr val="tx1"/>
                                </a:solidFill>
                                <a:latin typeface="Cambria Math" charset="0"/>
                              </a:rPr>
                              <m:t>1</m:t>
                            </m:r>
                          </m:sub>
                          <m:sup>
                            <m:r>
                              <a:rPr lang="en-US" sz="5100" i="1">
                                <a:solidFill>
                                  <a:schemeClr val="tx1"/>
                                </a:solidFill>
                                <a:latin typeface="Cambria Math" charset="0"/>
                              </a:rPr>
                              <m:t>0</m:t>
                            </m:r>
                          </m:sup>
                        </m:sSubSup>
                        <m:r>
                          <a:rPr lang="en-US" sz="5100" i="1">
                            <a:solidFill>
                              <a:schemeClr val="tx1"/>
                            </a:solidFill>
                            <a:latin typeface="Cambria Math" charset="0"/>
                          </a:rPr>
                          <m:t>+…+</m:t>
                        </m:r>
                        <m:sSub>
                          <m:sSubPr>
                            <m:ctrlPr>
                              <a:rPr lang="en-US" sz="5100" i="1">
                                <a:solidFill>
                                  <a:schemeClr val="tx1"/>
                                </a:solidFill>
                                <a:latin typeface="Cambria Math" charset="0"/>
                              </a:rPr>
                            </m:ctrlPr>
                          </m:sSubPr>
                          <m:e>
                            <m:acc>
                              <m:accPr>
                                <m:chr m:val="̂"/>
                                <m:ctrlPr>
                                  <a:rPr lang="en-US" sz="5100" i="1">
                                    <a:solidFill>
                                      <a:schemeClr val="tx1"/>
                                    </a:solidFill>
                                    <a:latin typeface="Cambria Math" charset="0"/>
                                  </a:rPr>
                                </m:ctrlPr>
                              </m:accPr>
                              <m:e>
                                <m:r>
                                  <a:rPr lang="en-US" sz="5100" i="1">
                                    <a:solidFill>
                                      <a:schemeClr val="tx1"/>
                                    </a:solidFill>
                                    <a:latin typeface="Cambria Math" charset="0"/>
                                  </a:rPr>
                                  <m:t>𝛽</m:t>
                                </m:r>
                              </m:e>
                            </m:acc>
                          </m:e>
                          <m:sub>
                            <m:r>
                              <a:rPr lang="en-US" sz="5100" i="1">
                                <a:solidFill>
                                  <a:schemeClr val="tx1"/>
                                </a:solidFill>
                                <a:latin typeface="Cambria Math" charset="0"/>
                              </a:rPr>
                              <m:t>𝑘</m:t>
                            </m:r>
                          </m:sub>
                        </m:sSub>
                        <m:sSubSup>
                          <m:sSubSupPr>
                            <m:ctrlPr>
                              <a:rPr lang="en-US" sz="5100" i="1">
                                <a:solidFill>
                                  <a:schemeClr val="tx1"/>
                                </a:solidFill>
                                <a:latin typeface="Cambria Math" charset="0"/>
                              </a:rPr>
                            </m:ctrlPr>
                          </m:sSubSupPr>
                          <m:e>
                            <m:r>
                              <a:rPr lang="en-US" sz="5100" i="1">
                                <a:solidFill>
                                  <a:schemeClr val="tx1"/>
                                </a:solidFill>
                                <a:latin typeface="Cambria Math" charset="0"/>
                              </a:rPr>
                              <m:t>𝑥</m:t>
                            </m:r>
                          </m:e>
                          <m:sub>
                            <m:r>
                              <a:rPr lang="en-US" sz="5100" i="1">
                                <a:solidFill>
                                  <a:schemeClr val="tx1"/>
                                </a:solidFill>
                                <a:latin typeface="Cambria Math" charset="0"/>
                              </a:rPr>
                              <m:t>𝑘</m:t>
                            </m:r>
                          </m:sub>
                          <m:sup>
                            <m:r>
                              <a:rPr lang="en-US" sz="5100" i="1">
                                <a:solidFill>
                                  <a:schemeClr val="tx1"/>
                                </a:solidFill>
                                <a:latin typeface="Cambria Math" charset="0"/>
                              </a:rPr>
                              <m:t>0</m:t>
                            </m:r>
                          </m:sup>
                        </m:sSubSup>
                        <m:r>
                          <a:rPr lang="en-US" sz="5100" i="1">
                            <a:solidFill>
                              <a:schemeClr val="tx1"/>
                            </a:solidFill>
                            <a:latin typeface="Cambria Math" charset="0"/>
                          </a:rPr>
                          <m:t>}</m:t>
                        </m:r>
                      </m:den>
                    </m:f>
                  </m:oMath>
                </a14:m>
                <a:r>
                  <a:rPr lang="en-US" sz="5100" dirty="0" smtClean="0">
                    <a:solidFill>
                      <a:schemeClr val="tx1"/>
                    </a:solidFill>
                  </a:rPr>
                  <a:t>.</a:t>
                </a:r>
                <a:endParaRPr lang="en-US" sz="5100" dirty="0">
                  <a:solidFill>
                    <a:schemeClr val="tx1"/>
                  </a:solidFill>
                </a:endParaRPr>
              </a:p>
              <a:p>
                <a:endParaRPr lang="en-US" sz="2800" dirty="0">
                  <a:solidFill>
                    <a:schemeClr val="tx1"/>
                  </a:solidFill>
                </a:endParaRPr>
              </a:p>
              <a:p>
                <a:endParaRPr lang="en-US" sz="2800" b="0" dirty="0">
                  <a:solidFill>
                    <a:schemeClr val="tx1"/>
                  </a:solidFill>
                </a:endParaRPr>
              </a:p>
              <a:p>
                <a:endParaRPr lang="en-US" sz="2800" i="1" dirty="0">
                  <a:solidFill>
                    <a:schemeClr val="tx1"/>
                  </a:solidFill>
                </a:endParaRPr>
              </a:p>
              <a:p>
                <a:endParaRPr lang="en-US" sz="2800" i="1" dirty="0">
                  <a:solidFill>
                    <a:schemeClr val="tx1"/>
                  </a:solidFill>
                </a:endParaRPr>
              </a:p>
              <a:p>
                <a:pPr algn="l"/>
                <a:r>
                  <a:rPr lang="en-US" sz="2800" i="1" dirty="0" smtClean="0">
                    <a:solidFill>
                      <a:schemeClr val="tx1"/>
                    </a:solidFill>
                  </a:rPr>
                  <a:t>     </a:t>
                </a:r>
              </a:p>
              <a:p>
                <a:pPr algn="l"/>
                <a:endParaRPr lang="en-US" sz="2800" i="1" dirty="0">
                  <a:solidFill>
                    <a:schemeClr val="tx1"/>
                  </a:solidFill>
                </a:endParaRPr>
              </a:p>
              <a:p>
                <a:pPr algn="l"/>
                <a:endParaRPr lang="en-US" sz="2800" i="1" dirty="0" smtClean="0">
                  <a:solidFill>
                    <a:schemeClr val="tx1"/>
                  </a:solidFill>
                </a:endParaRPr>
              </a:p>
              <a:p>
                <a:pPr algn="l"/>
                <a:endParaRPr lang="en-US" sz="2800" i="1" dirty="0" smtClean="0">
                  <a:solidFill>
                    <a:schemeClr val="tx1"/>
                  </a:solidFill>
                </a:endParaRPr>
              </a:p>
              <a:p>
                <a:pPr algn="l"/>
                <a:r>
                  <a:rPr lang="en-US" sz="2800" i="1" dirty="0" smtClean="0">
                    <a:solidFill>
                      <a:schemeClr val="tx1"/>
                    </a:solidFill>
                  </a:rPr>
                  <a:t> </a:t>
                </a:r>
                <a:endParaRPr lang="en-US" sz="2800" dirty="0" smtClean="0">
                  <a:solidFill>
                    <a:schemeClr val="tx1"/>
                  </a:solidFill>
                </a:endParaRPr>
              </a:p>
              <a:p>
                <a:pPr algn="l"/>
                <a:endParaRPr lang="en-US" sz="2800" dirty="0" smtClean="0">
                  <a:solidFill>
                    <a:schemeClr val="tx1"/>
                  </a:solidFill>
                </a:endParaRPr>
              </a:p>
              <a:p>
                <a:pPr algn="l"/>
                <a:r>
                  <a:rPr lang="en-US" sz="2800" i="1" dirty="0">
                    <a:solidFill>
                      <a:schemeClr val="tx1"/>
                    </a:solidFill>
                  </a:rPr>
                  <a:t> </a:t>
                </a:r>
                <a:r>
                  <a:rPr lang="en-US" sz="2800" i="1" dirty="0" smtClean="0">
                    <a:solidFill>
                      <a:schemeClr val="tx1"/>
                    </a:solidFill>
                  </a:rPr>
                  <a:t>  </a:t>
                </a:r>
                <a:endParaRPr lang="en-US" sz="28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1588" y="1210520"/>
                <a:ext cx="11501163" cy="5237067"/>
              </a:xfrm>
              <a:blipFill rotWithShape="1">
                <a:blip r:embed="rId2"/>
                <a:stretch>
                  <a:fillRect l="-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66</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THEORY (CONT.)</a:t>
            </a:r>
            <a:endParaRPr lang="en-US" sz="3400" dirty="0"/>
          </a:p>
        </p:txBody>
      </p:sp>
    </p:spTree>
    <p:extLst>
      <p:ext uri="{BB962C8B-B14F-4D97-AF65-F5344CB8AC3E}">
        <p14:creationId xmlns:p14="http://schemas.microsoft.com/office/powerpoint/2010/main" val="3658400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marL="457200" indent="-457200" algn="l">
              <a:buFont typeface="Wingdings" panose="05000000000000000000" pitchFamily="2" charset="2"/>
              <a:buChar char="q"/>
            </a:pPr>
            <a:r>
              <a:rPr lang="en-US" sz="3000" dirty="0">
                <a:solidFill>
                  <a:schemeClr val="tx1"/>
                </a:solidFill>
              </a:rPr>
              <a:t>A professor of Library and Information Science has </a:t>
            </a:r>
            <a:r>
              <a:rPr lang="en-US" sz="3000" dirty="0" smtClean="0">
                <a:solidFill>
                  <a:schemeClr val="tx1"/>
                </a:solidFill>
              </a:rPr>
              <a:t>collected a </a:t>
            </a:r>
            <a:r>
              <a:rPr lang="en-US" sz="3000" dirty="0">
                <a:solidFill>
                  <a:schemeClr val="tx1"/>
                </a:solidFill>
              </a:rPr>
              <a:t>random sample of 28 libraries and recorded total number of books </a:t>
            </a:r>
            <a:r>
              <a:rPr lang="en-US" sz="3000" dirty="0" smtClean="0">
                <a:solidFill>
                  <a:schemeClr val="tx1"/>
                </a:solidFill>
              </a:rPr>
              <a:t>each library </a:t>
            </a:r>
            <a:r>
              <a:rPr lang="en-US" sz="3000" dirty="0">
                <a:solidFill>
                  <a:schemeClr val="tx1"/>
                </a:solidFill>
              </a:rPr>
              <a:t>has (in thousands), number of card holders (in thousands), </a:t>
            </a:r>
            <a:r>
              <a:rPr lang="en-US" sz="3000" dirty="0" smtClean="0">
                <a:solidFill>
                  <a:schemeClr val="tx1"/>
                </a:solidFill>
              </a:rPr>
              <a:t>library location </a:t>
            </a:r>
            <a:r>
              <a:rPr lang="en-US" sz="3000" dirty="0">
                <a:solidFill>
                  <a:schemeClr val="tx1"/>
                </a:solidFill>
              </a:rPr>
              <a:t>(urban or rural), number of books checked out during a </a:t>
            </a:r>
            <a:r>
              <a:rPr lang="en-US" sz="3000" dirty="0" smtClean="0">
                <a:solidFill>
                  <a:schemeClr val="tx1"/>
                </a:solidFill>
              </a:rPr>
              <a:t>one-month period</a:t>
            </a:r>
            <a:r>
              <a:rPr lang="en-US" sz="3000" dirty="0">
                <a:solidFill>
                  <a:schemeClr val="tx1"/>
                </a:solidFill>
              </a:rPr>
              <a:t>, and number </a:t>
            </a:r>
            <a:r>
              <a:rPr lang="en-US" sz="3000" dirty="0" smtClean="0">
                <a:solidFill>
                  <a:schemeClr val="tx1"/>
                </a:solidFill>
              </a:rPr>
              <a:t>of </a:t>
            </a:r>
            <a:r>
              <a:rPr lang="en-US" sz="3000" dirty="0">
                <a:solidFill>
                  <a:schemeClr val="tx1"/>
                </a:solidFill>
              </a:rPr>
              <a:t>books that were returned </a:t>
            </a:r>
            <a:r>
              <a:rPr lang="en-US" sz="3000" dirty="0" smtClean="0">
                <a:solidFill>
                  <a:schemeClr val="tx1"/>
                </a:solidFill>
              </a:rPr>
              <a:t>on-time. The </a:t>
            </a:r>
            <a:r>
              <a:rPr lang="en-US" sz="3000" dirty="0">
                <a:solidFill>
                  <a:schemeClr val="tx1"/>
                </a:solidFill>
              </a:rPr>
              <a:t>professor has calculated the proportion of </a:t>
            </a:r>
            <a:r>
              <a:rPr lang="en-US" sz="3000" dirty="0" smtClean="0">
                <a:solidFill>
                  <a:schemeClr val="tx1"/>
                </a:solidFill>
              </a:rPr>
              <a:t>books</a:t>
            </a:r>
            <a:r>
              <a:rPr lang="en-US" sz="3000" dirty="0">
                <a:solidFill>
                  <a:schemeClr val="tx1"/>
                </a:solidFill>
              </a:rPr>
              <a:t> </a:t>
            </a:r>
            <a:r>
              <a:rPr lang="en-US" sz="3000" dirty="0" smtClean="0">
                <a:solidFill>
                  <a:schemeClr val="tx1"/>
                </a:solidFill>
              </a:rPr>
              <a:t>returned </a:t>
            </a:r>
            <a:r>
              <a:rPr lang="en-US" sz="3000" dirty="0">
                <a:solidFill>
                  <a:schemeClr val="tx1"/>
                </a:solidFill>
              </a:rPr>
              <a:t>on-time as the ratio between the number of books returned </a:t>
            </a:r>
            <a:r>
              <a:rPr lang="en-US" sz="3000" dirty="0" smtClean="0">
                <a:solidFill>
                  <a:schemeClr val="tx1"/>
                </a:solidFill>
              </a:rPr>
              <a:t>on-time and </a:t>
            </a:r>
            <a:r>
              <a:rPr lang="en-US" sz="3000" dirty="0">
                <a:solidFill>
                  <a:schemeClr val="tx1"/>
                </a:solidFill>
              </a:rPr>
              <a:t>number of books checked out, and is interested in studying </a:t>
            </a:r>
            <a:r>
              <a:rPr lang="en-US" sz="3000" dirty="0" smtClean="0">
                <a:solidFill>
                  <a:schemeClr val="tx1"/>
                </a:solidFill>
              </a:rPr>
              <a:t>associations between </a:t>
            </a:r>
            <a:r>
              <a:rPr lang="en-US" sz="3000" dirty="0">
                <a:solidFill>
                  <a:schemeClr val="tx1"/>
                </a:solidFill>
              </a:rPr>
              <a:t>this proportion and the three predictor variables</a:t>
            </a:r>
            <a:r>
              <a:rPr lang="en-US" sz="3000" dirty="0" smtClean="0">
                <a:solidFill>
                  <a:schemeClr val="tx1"/>
                </a:solidFill>
              </a:rPr>
              <a:t>. The data are </a:t>
            </a:r>
            <a:r>
              <a:rPr lang="en-US" sz="3000" dirty="0" smtClean="0">
                <a:solidFill>
                  <a:schemeClr val="tx1"/>
                </a:solidFill>
                <a:hlinkClick r:id="rId2" action="ppaction://hlinkfile"/>
              </a:rPr>
              <a:t>here</a:t>
            </a:r>
            <a:r>
              <a:rPr lang="en-US" sz="3000" dirty="0" smtClean="0">
                <a:solidFill>
                  <a:schemeClr val="tx1"/>
                </a:solidFill>
              </a:rPr>
              <a:t>.</a:t>
            </a: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EXAMPLE</a:t>
            </a:r>
            <a:endParaRPr lang="en-US" sz="3400" dirty="0"/>
          </a:p>
        </p:txBody>
      </p:sp>
    </p:spTree>
    <p:extLst>
      <p:ext uri="{BB962C8B-B14F-4D97-AF65-F5344CB8AC3E}">
        <p14:creationId xmlns:p14="http://schemas.microsoft.com/office/powerpoint/2010/main" val="1698071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algn="l"/>
            <a:r>
              <a:rPr lang="en-US" sz="2600" dirty="0" err="1">
                <a:solidFill>
                  <a:schemeClr val="tx1"/>
                </a:solidFill>
              </a:rPr>
              <a:t>libraries.data</a:t>
            </a:r>
            <a:r>
              <a:rPr lang="en-US" sz="2600" dirty="0">
                <a:solidFill>
                  <a:schemeClr val="tx1"/>
                </a:solidFill>
              </a:rPr>
              <a:t>&lt;- read.csv(file=“./BetaExampleData.csv", header=TRUE, </a:t>
            </a:r>
            <a:r>
              <a:rPr lang="en-US" sz="2600" dirty="0" err="1">
                <a:solidFill>
                  <a:schemeClr val="tx1"/>
                </a:solidFill>
              </a:rPr>
              <a:t>sep</a:t>
            </a:r>
            <a:r>
              <a:rPr lang="en-US" sz="2600" dirty="0">
                <a:solidFill>
                  <a:schemeClr val="tx1"/>
                </a:solidFill>
              </a:rPr>
              <a:t>=",")</a:t>
            </a:r>
          </a:p>
          <a:p>
            <a:pPr marL="457200" indent="-457200" algn="l">
              <a:buFont typeface="Wingdings" panose="05000000000000000000" pitchFamily="2" charset="2"/>
              <a:buChar char="q"/>
            </a:pPr>
            <a:endParaRPr lang="en-US" sz="2600" dirty="0" smtClean="0">
              <a:solidFill>
                <a:schemeClr val="tx1"/>
              </a:solidFill>
            </a:endParaRPr>
          </a:p>
          <a:p>
            <a:pPr marL="457200" indent="-457200" algn="l">
              <a:buFont typeface="Wingdings" panose="05000000000000000000" pitchFamily="2" charset="2"/>
              <a:buChar char="q"/>
            </a:pPr>
            <a:r>
              <a:rPr lang="en-US" sz="3000" dirty="0" smtClean="0">
                <a:solidFill>
                  <a:schemeClr val="tx1"/>
                </a:solidFill>
              </a:rPr>
              <a:t>We fit a beta regression model.</a:t>
            </a:r>
          </a:p>
          <a:p>
            <a:pPr algn="l"/>
            <a:r>
              <a:rPr lang="en-US" sz="2600" dirty="0" smtClean="0">
                <a:solidFill>
                  <a:schemeClr val="tx1"/>
                </a:solidFill>
              </a:rPr>
              <a:t>library(</a:t>
            </a:r>
            <a:r>
              <a:rPr lang="en-US" sz="2600" dirty="0" err="1" smtClean="0">
                <a:solidFill>
                  <a:schemeClr val="tx1"/>
                </a:solidFill>
              </a:rPr>
              <a:t>betareg</a:t>
            </a:r>
            <a:r>
              <a:rPr lang="en-US" sz="2600" dirty="0">
                <a:solidFill>
                  <a:schemeClr val="tx1"/>
                </a:solidFill>
              </a:rPr>
              <a:t>)</a:t>
            </a:r>
          </a:p>
          <a:p>
            <a:pPr algn="l"/>
            <a:r>
              <a:rPr lang="en-US" sz="2600" dirty="0" smtClean="0">
                <a:solidFill>
                  <a:schemeClr val="tx1"/>
                </a:solidFill>
              </a:rPr>
              <a:t>summary(</a:t>
            </a:r>
            <a:r>
              <a:rPr lang="en-US" sz="2600" dirty="0" err="1" smtClean="0">
                <a:solidFill>
                  <a:schemeClr val="tx1"/>
                </a:solidFill>
              </a:rPr>
              <a:t>fitted.model</a:t>
            </a:r>
            <a:r>
              <a:rPr lang="en-US" sz="2600" dirty="0">
                <a:solidFill>
                  <a:schemeClr val="tx1"/>
                </a:solidFill>
              </a:rPr>
              <a:t>&lt;- </a:t>
            </a:r>
            <a:r>
              <a:rPr lang="en-US" sz="2600" dirty="0" err="1">
                <a:solidFill>
                  <a:schemeClr val="tx1"/>
                </a:solidFill>
              </a:rPr>
              <a:t>betareg</a:t>
            </a:r>
            <a:r>
              <a:rPr lang="en-US" sz="2600" dirty="0">
                <a:solidFill>
                  <a:schemeClr val="tx1"/>
                </a:solidFill>
              </a:rPr>
              <a:t>(</a:t>
            </a:r>
            <a:r>
              <a:rPr lang="en-US" sz="2600" dirty="0" err="1">
                <a:solidFill>
                  <a:schemeClr val="tx1"/>
                </a:solidFill>
              </a:rPr>
              <a:t>propontime</a:t>
            </a:r>
            <a:r>
              <a:rPr lang="en-US" sz="2600" dirty="0">
                <a:solidFill>
                  <a:schemeClr val="tx1"/>
                </a:solidFill>
              </a:rPr>
              <a:t> ~ </a:t>
            </a:r>
            <a:r>
              <a:rPr lang="en-US" sz="2600" dirty="0" err="1">
                <a:solidFill>
                  <a:schemeClr val="tx1"/>
                </a:solidFill>
              </a:rPr>
              <a:t>nbooks</a:t>
            </a:r>
            <a:r>
              <a:rPr lang="en-US" sz="2600" dirty="0">
                <a:solidFill>
                  <a:schemeClr val="tx1"/>
                </a:solidFill>
              </a:rPr>
              <a:t> + </a:t>
            </a:r>
            <a:r>
              <a:rPr lang="en-US" sz="2600" dirty="0" err="1" smtClean="0">
                <a:solidFill>
                  <a:schemeClr val="tx1"/>
                </a:solidFill>
              </a:rPr>
              <a:t>ncardholders</a:t>
            </a:r>
            <a:r>
              <a:rPr lang="en-US" sz="2600" dirty="0" smtClean="0">
                <a:solidFill>
                  <a:schemeClr val="tx1"/>
                </a:solidFill>
              </a:rPr>
              <a:t> + </a:t>
            </a:r>
            <a:r>
              <a:rPr lang="en-US" sz="2600" dirty="0">
                <a:solidFill>
                  <a:schemeClr val="tx1"/>
                </a:solidFill>
              </a:rPr>
              <a:t>location, data=</a:t>
            </a:r>
            <a:r>
              <a:rPr lang="en-US" sz="2600" dirty="0" err="1">
                <a:solidFill>
                  <a:schemeClr val="tx1"/>
                </a:solidFill>
              </a:rPr>
              <a:t>libraries.data</a:t>
            </a:r>
            <a:r>
              <a:rPr lang="en-US" sz="2600" dirty="0">
                <a:solidFill>
                  <a:schemeClr val="tx1"/>
                </a:solidFill>
              </a:rPr>
              <a:t>, link="logit")) </a:t>
            </a:r>
            <a:endParaRPr lang="en-US" sz="2600" dirty="0" smtClean="0">
              <a:solidFill>
                <a:schemeClr val="tx1"/>
              </a:solidFill>
            </a:endParaRPr>
          </a:p>
          <a:p>
            <a:pPr algn="l"/>
            <a:endParaRPr lang="en-US" sz="3000" i="1" dirty="0">
              <a:solidFill>
                <a:schemeClr val="tx1"/>
              </a:solidFill>
            </a:endParaRPr>
          </a:p>
          <a:p>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68</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538" y="3898854"/>
            <a:ext cx="6182588" cy="1571844"/>
          </a:xfrm>
          <a:prstGeom prst="rect">
            <a:avLst/>
          </a:prstGeom>
        </p:spPr>
      </p:pic>
      <p:sp>
        <p:nvSpPr>
          <p:cNvPr id="6" name="Oval 5"/>
          <p:cNvSpPr/>
          <p:nvPr/>
        </p:nvSpPr>
        <p:spPr>
          <a:xfrm>
            <a:off x="3458685" y="3657600"/>
            <a:ext cx="1426464"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072" y="5778779"/>
            <a:ext cx="1686160" cy="543001"/>
          </a:xfrm>
          <a:prstGeom prst="rect">
            <a:avLst/>
          </a:prstGeom>
        </p:spPr>
      </p:pic>
    </p:spTree>
    <p:extLst>
      <p:ext uri="{BB962C8B-B14F-4D97-AF65-F5344CB8AC3E}">
        <p14:creationId xmlns:p14="http://schemas.microsoft.com/office/powerpoint/2010/main" val="4092152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marL="457200" indent="-457200" algn="l">
                  <a:buFont typeface="Wingdings" panose="05000000000000000000" pitchFamily="2" charset="2"/>
                  <a:buChar char="q"/>
                </a:pPr>
                <a:r>
                  <a:rPr lang="en-US" sz="3000" dirty="0" smtClean="0">
                    <a:solidFill>
                      <a:schemeClr val="tx1"/>
                    </a:solidFill>
                  </a:rPr>
                  <a:t>The fitted model has</a:t>
                </a:r>
                <a:endParaRPr lang="en-US" sz="3000" dirty="0">
                  <a:solidFill>
                    <a:schemeClr val="tx1"/>
                  </a:solidFill>
                </a:endParaRPr>
              </a:p>
              <a:p>
                <a:pPr algn="l"/>
                <a:r>
                  <a:rPr lang="en-US" sz="2600" dirty="0" smtClean="0">
                    <a:solidFill>
                      <a:schemeClr val="tx1"/>
                    </a:solidFill>
                  </a:rPr>
                  <a:t>      </a:t>
                </a:r>
                <a14:m>
                  <m:oMath xmlns:m="http://schemas.openxmlformats.org/officeDocument/2006/math">
                    <m:acc>
                      <m:accPr>
                        <m:chr m:val="̂"/>
                        <m:ctrlPr>
                          <a:rPr lang="en-US" sz="2600" i="1">
                            <a:solidFill>
                              <a:schemeClr val="tx1"/>
                            </a:solidFill>
                            <a:latin typeface="Cambria Math" charset="0"/>
                          </a:rPr>
                        </m:ctrlPr>
                      </m:accPr>
                      <m:e>
                        <m:r>
                          <a:rPr lang="en-US" sz="2600" b="0" i="1" smtClean="0">
                            <a:solidFill>
                              <a:schemeClr val="tx1"/>
                            </a:solidFill>
                            <a:latin typeface="Cambria Math"/>
                          </a:rPr>
                          <m:t>𝐸</m:t>
                        </m:r>
                      </m:e>
                    </m:acc>
                    <m:r>
                      <a:rPr lang="en-US" sz="2600" b="0" i="1" smtClean="0">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𝑜𝑛𝑡𝑖𝑚𝑒</m:t>
                    </m:r>
                    <m:r>
                      <a:rPr lang="en-US" sz="2600" b="0" i="1" smtClean="0">
                        <a:solidFill>
                          <a:schemeClr val="tx1"/>
                        </a:solidFill>
                        <a:latin typeface="Cambria Math"/>
                        <a:ea typeface="Cambria Math"/>
                      </a:rPr>
                      <m:t>)=</m:t>
                    </m:r>
                    <m:f>
                      <m:fPr>
                        <m:ctrlPr>
                          <a:rPr lang="en-US" sz="2600" i="1">
                            <a:solidFill>
                              <a:schemeClr val="tx1"/>
                            </a:solidFill>
                            <a:latin typeface="Cambria Math" charset="0"/>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−0.2058+0.0262∗</m:t>
                        </m:r>
                        <m:r>
                          <a:rPr lang="en-US" sz="2600" b="0" i="1" smtClean="0">
                            <a:solidFill>
                              <a:schemeClr val="tx1"/>
                            </a:solidFill>
                            <a:latin typeface="Cambria Math"/>
                          </a:rPr>
                          <m:t>𝑛𝑏𝑜𝑜𝑘𝑠</m:t>
                        </m:r>
                        <m:r>
                          <a:rPr lang="en-US" sz="2600" b="0" i="1" smtClean="0">
                            <a:solidFill>
                              <a:schemeClr val="tx1"/>
                            </a:solidFill>
                            <a:latin typeface="Cambria Math"/>
                          </a:rPr>
                          <m:t>+0.0449∗</m:t>
                        </m:r>
                        <m:r>
                          <a:rPr lang="en-US" sz="2600" b="0" i="1" smtClean="0">
                            <a:solidFill>
                              <a:schemeClr val="tx1"/>
                            </a:solidFill>
                            <a:latin typeface="Cambria Math"/>
                          </a:rPr>
                          <m:t>𝑛𝑐𝑎𝑟𝑑h𝑜𝑙𝑑𝑒𝑟𝑠</m:t>
                        </m:r>
                        <m:r>
                          <a:rPr lang="en-US" sz="2600" b="0" i="1" smtClean="0">
                            <a:solidFill>
                              <a:schemeClr val="tx1"/>
                            </a:solidFill>
                            <a:latin typeface="Cambria Math"/>
                          </a:rPr>
                          <m:t>+0.5236∗</m:t>
                        </m:r>
                        <m:r>
                          <a:rPr lang="en-US" sz="2600" b="0" i="1" smtClean="0">
                            <a:solidFill>
                              <a:schemeClr val="tx1"/>
                            </a:solidFill>
                            <a:latin typeface="Cambria Math"/>
                          </a:rPr>
                          <m:t>𝑢𝑟𝑏𝑎𝑛</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m:t>
                        </m:r>
                        <m:r>
                          <a:rPr lang="en-US" sz="2600" i="1">
                            <a:solidFill>
                              <a:schemeClr val="tx1"/>
                            </a:solidFill>
                            <a:latin typeface="Cambria Math"/>
                          </a:rPr>
                          <m:t>𝑛𝑏𝑜𝑜𝑘𝑠</m:t>
                        </m:r>
                        <m:r>
                          <a:rPr lang="en-US" sz="2600" i="1">
                            <a:solidFill>
                              <a:schemeClr val="tx1"/>
                            </a:solidFill>
                            <a:latin typeface="Cambria Math"/>
                          </a:rPr>
                          <m:t>+0.0449∗</m:t>
                        </m:r>
                        <m:r>
                          <a:rPr lang="en-US" sz="2600" i="1">
                            <a:solidFill>
                              <a:schemeClr val="tx1"/>
                            </a:solidFill>
                            <a:latin typeface="Cambria Math"/>
                          </a:rPr>
                          <m:t>𝑛𝑐𝑎𝑟𝑑h𝑜𝑙𝑑𝑒𝑟𝑠</m:t>
                        </m:r>
                        <m:r>
                          <a:rPr lang="en-US" sz="2600" i="1">
                            <a:solidFill>
                              <a:schemeClr val="tx1"/>
                            </a:solidFill>
                            <a:latin typeface="Cambria Math"/>
                          </a:rPr>
                          <m:t>+0.5236∗</m:t>
                        </m:r>
                        <m:r>
                          <a:rPr lang="en-US" sz="2600" i="1">
                            <a:solidFill>
                              <a:schemeClr val="tx1"/>
                            </a:solidFill>
                            <a:latin typeface="Cambria Math"/>
                          </a:rPr>
                          <m:t>𝑢𝑟𝑏𝑎𝑛</m:t>
                        </m:r>
                        <m:r>
                          <a:rPr lang="en-US" sz="2600" i="1">
                            <a:solidFill>
                              <a:schemeClr val="tx1"/>
                            </a:solidFill>
                            <a:latin typeface="Cambria Math"/>
                          </a:rPr>
                          <m:t>}</m:t>
                        </m:r>
                      </m:den>
                    </m:f>
                  </m:oMath>
                </a14:m>
                <a:r>
                  <a:rPr lang="en-US" sz="2600" dirty="0" smtClean="0">
                    <a:solidFill>
                      <a:schemeClr val="tx1"/>
                    </a:solidFill>
                  </a:rPr>
                  <a:t>,</a:t>
                </a:r>
                <a:endParaRPr lang="en-US" sz="2800" dirty="0">
                  <a:solidFill>
                    <a:schemeClr val="tx1"/>
                  </a:solidFill>
                </a:endParaRPr>
              </a:p>
              <a:p>
                <a:pPr algn="l"/>
                <a:r>
                  <a:rPr lang="en-US" sz="2800" dirty="0" smtClean="0">
                    <a:solidFill>
                      <a:schemeClr val="tx1"/>
                    </a:solidFill>
                  </a:rPr>
                  <a:t>    and </a:t>
                </a:r>
                <a14:m>
                  <m:oMath xmlns:m="http://schemas.openxmlformats.org/officeDocument/2006/math">
                    <m:acc>
                      <m:accPr>
                        <m:chr m:val="̂"/>
                        <m:ctrlPr>
                          <a:rPr lang="en-US" sz="2800" i="1">
                            <a:solidFill>
                              <a:schemeClr val="tx1"/>
                            </a:solidFill>
                            <a:latin typeface="Cambria Math" charset="0"/>
                            <a:ea typeface="Cambria Math"/>
                          </a:rPr>
                        </m:ctrlPr>
                      </m:accPr>
                      <m:e>
                        <m:r>
                          <a:rPr lang="en-US" sz="2800" i="1">
                            <a:solidFill>
                              <a:schemeClr val="tx1"/>
                            </a:solidFill>
                            <a:latin typeface="Cambria Math"/>
                            <a:ea typeface="Cambria Math"/>
                          </a:rPr>
                          <m:t>𝜙</m:t>
                        </m:r>
                      </m:e>
                    </m:acc>
                    <m:r>
                      <a:rPr lang="en-US" sz="2800" b="0" i="1" smtClean="0">
                        <a:solidFill>
                          <a:schemeClr val="tx1"/>
                        </a:solidFill>
                        <a:latin typeface="Cambria Math"/>
                        <a:ea typeface="Cambria Math"/>
                      </a:rPr>
                      <m:t>=</m:t>
                    </m:r>
                  </m:oMath>
                </a14:m>
                <a:r>
                  <a:rPr lang="en-US" sz="2800" dirty="0" smtClean="0">
                    <a:solidFill>
                      <a:schemeClr val="tx1"/>
                    </a:solidFill>
                  </a:rPr>
                  <a:t>20.648.</a:t>
                </a:r>
              </a:p>
              <a:p>
                <a:pPr algn="l"/>
                <a:endParaRPr lang="en-US" sz="13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of the estimated regression coefficients. For example, </a:t>
                </a:r>
              </a:p>
              <a:p>
                <a:pPr algn="l"/>
                <a:r>
                  <a:rPr lang="en-US" sz="2800" dirty="0">
                    <a:solidFill>
                      <a:schemeClr val="tx1"/>
                    </a:solidFill>
                  </a:rPr>
                  <a:t> </a:t>
                </a:r>
                <a:r>
                  <a:rPr lang="en-US" sz="2800" dirty="0" smtClean="0">
                    <a:solidFill>
                      <a:schemeClr val="tx1"/>
                    </a:solidFill>
                  </a:rPr>
                  <a:t>  </a:t>
                </a:r>
                <a:r>
                  <a:rPr lang="en-US" sz="2800" dirty="0" smtClean="0">
                    <a:solidFill>
                      <a:schemeClr val="tx1"/>
                    </a:solidFill>
                    <a:latin typeface="Segoe UI"/>
                    <a:ea typeface="Segoe UI"/>
                    <a:cs typeface="Segoe UI"/>
                  </a:rPr>
                  <a:t>●  </a:t>
                </a:r>
                <a:r>
                  <a:rPr lang="en-US" sz="2600" dirty="0" smtClean="0">
                    <a:solidFill>
                      <a:schemeClr val="tx1"/>
                    </a:solidFill>
                  </a:rPr>
                  <a:t>As </a:t>
                </a:r>
                <a:r>
                  <a:rPr lang="en-US" sz="2600" dirty="0">
                    <a:solidFill>
                      <a:schemeClr val="tx1"/>
                    </a:solidFill>
                  </a:rPr>
                  <a:t>the number of books increases </a:t>
                </a:r>
                <a:r>
                  <a:rPr lang="en-US" sz="2600" dirty="0" smtClean="0">
                    <a:solidFill>
                      <a:schemeClr val="tx1"/>
                    </a:solidFill>
                  </a:rPr>
                  <a:t>by one </a:t>
                </a:r>
                <a:r>
                  <a:rPr lang="en-US" sz="2600" dirty="0">
                    <a:solidFill>
                      <a:schemeClr val="tx1"/>
                    </a:solidFill>
                  </a:rPr>
                  <a:t>thousand, the estimated ratio of </a:t>
                </a:r>
                <a:r>
                  <a:rPr lang="en-US" sz="2600" dirty="0" smtClean="0">
                    <a:solidFill>
                      <a:schemeClr val="tx1"/>
                    </a:solidFill>
                  </a:rPr>
                  <a:t>the mean </a:t>
                </a:r>
              </a:p>
              <a:p>
                <a:pPr algn="l"/>
                <a:r>
                  <a:rPr lang="en-US" sz="2600" dirty="0">
                    <a:solidFill>
                      <a:schemeClr val="tx1"/>
                    </a:solidFill>
                  </a:rPr>
                  <a:t> </a:t>
                </a:r>
                <a:r>
                  <a:rPr lang="en-US" sz="2600" dirty="0" smtClean="0">
                    <a:solidFill>
                      <a:schemeClr val="tx1"/>
                    </a:solidFill>
                  </a:rPr>
                  <a:t>        proportion </a:t>
                </a:r>
                <a:r>
                  <a:rPr lang="en-US" sz="2600" dirty="0">
                    <a:solidFill>
                      <a:schemeClr val="tx1"/>
                    </a:solidFill>
                  </a:rPr>
                  <a:t>of books </a:t>
                </a:r>
                <a:r>
                  <a:rPr lang="en-US" sz="2600" dirty="0" smtClean="0">
                    <a:solidFill>
                      <a:schemeClr val="tx1"/>
                    </a:solidFill>
                  </a:rPr>
                  <a:t>returned on-time </a:t>
                </a:r>
                <a:r>
                  <a:rPr lang="en-US" sz="2600" dirty="0">
                    <a:solidFill>
                      <a:schemeClr val="tx1"/>
                    </a:solidFill>
                  </a:rPr>
                  <a:t>and the mean proportion of </a:t>
                </a:r>
                <a:r>
                  <a:rPr lang="en-US" sz="2600" dirty="0" smtClean="0">
                    <a:solidFill>
                      <a:schemeClr val="tx1"/>
                    </a:solidFill>
                  </a:rPr>
                  <a:t>books </a:t>
                </a:r>
                <a:r>
                  <a:rPr lang="en-US" sz="2600" dirty="0">
                    <a:solidFill>
                      <a:schemeClr val="tx1"/>
                    </a:solidFill>
                  </a:rPr>
                  <a:t>not returned </a:t>
                </a:r>
                <a:endParaRPr lang="en-US" sz="2600" dirty="0" smtClean="0">
                  <a:solidFill>
                    <a:schemeClr val="tx1"/>
                  </a:solidFill>
                </a:endParaRPr>
              </a:p>
              <a:p>
                <a:pPr algn="l"/>
                <a:r>
                  <a:rPr lang="en-US" sz="2600" dirty="0" smtClean="0">
                    <a:solidFill>
                      <a:schemeClr val="tx1"/>
                    </a:solidFill>
                  </a:rPr>
                  <a:t>         on-time increases</a:t>
                </a:r>
                <a:r>
                  <a:rPr lang="en-US" sz="2600" dirty="0">
                    <a:solidFill>
                      <a:schemeClr val="tx1"/>
                    </a:solidFill>
                  </a:rPr>
                  <a:t> </a:t>
                </a:r>
                <a:r>
                  <a:rPr lang="en-US" sz="2600" dirty="0" smtClean="0">
                    <a:solidFill>
                      <a:schemeClr val="tx1"/>
                    </a:solidFill>
                  </a:rPr>
                  <a:t>by </a:t>
                </a:r>
                <a14:m>
                  <m:oMath xmlns:m="http://schemas.openxmlformats.org/officeDocument/2006/math">
                    <m:d>
                      <m:dPr>
                        <m:ctrlPr>
                          <a:rPr lang="en-US" sz="2600" b="0" i="1" smtClean="0">
                            <a:solidFill>
                              <a:schemeClr val="tx1"/>
                            </a:solidFill>
                            <a:latin typeface="Cambria Math" charset="0"/>
                          </a:rPr>
                        </m:ctrlPr>
                      </m:dPr>
                      <m:e>
                        <m:func>
                          <m:funcPr>
                            <m:ctrlPr>
                              <a:rPr lang="en-US" sz="2600" b="0" i="1" smtClean="0">
                                <a:solidFill>
                                  <a:schemeClr val="tx1"/>
                                </a:solidFill>
                                <a:latin typeface="Cambria Math" charset="0"/>
                              </a:rPr>
                            </m:ctrlPr>
                          </m:funcPr>
                          <m:fName>
                            <m:r>
                              <m:rPr>
                                <m:sty m:val="p"/>
                              </m:rPr>
                              <a:rPr lang="en-US" sz="2600" b="0" i="0" smtClean="0">
                                <a:solidFill>
                                  <a:schemeClr val="tx1"/>
                                </a:solidFill>
                                <a:latin typeface="Cambria Math"/>
                              </a:rPr>
                              <m:t>exp</m:t>
                            </m:r>
                          </m:fName>
                          <m:e>
                            <m:d>
                              <m:dPr>
                                <m:begChr m:val="{"/>
                                <m:endChr m:val="}"/>
                                <m:ctrlPr>
                                  <a:rPr lang="en-US" sz="2600" b="0" i="1" smtClean="0">
                                    <a:solidFill>
                                      <a:schemeClr val="tx1"/>
                                    </a:solidFill>
                                    <a:latin typeface="Cambria Math" charset="0"/>
                                  </a:rPr>
                                </m:ctrlPr>
                              </m:dPr>
                              <m:e>
                                <m:r>
                                  <a:rPr lang="en-US" sz="2600" b="0" i="1" smtClean="0">
                                    <a:solidFill>
                                      <a:schemeClr val="tx1"/>
                                    </a:solidFill>
                                    <a:latin typeface="Cambria Math"/>
                                  </a:rPr>
                                  <m:t>0.0262</m:t>
                                </m:r>
                              </m:e>
                            </m:d>
                          </m:e>
                        </m:func>
                        <m:r>
                          <a:rPr lang="en-US" sz="2600" b="0" i="1" smtClean="0">
                            <a:solidFill>
                              <a:schemeClr val="tx1"/>
                            </a:solidFill>
                            <a:latin typeface="Cambria Math"/>
                          </a:rPr>
                          <m:t>−1</m:t>
                        </m:r>
                      </m:e>
                    </m:d>
                    <m:r>
                      <a:rPr lang="el-GR" sz="2600" i="1">
                        <a:solidFill>
                          <a:schemeClr val="tx1"/>
                        </a:solidFill>
                        <a:latin typeface="Cambria Math"/>
                        <a:ea typeface="Cambria Math"/>
                      </a:rPr>
                      <m:t>∙</m:t>
                    </m:r>
                    <m:r>
                      <a:rPr lang="en-US" sz="2600" b="0" i="1" smtClean="0">
                        <a:solidFill>
                          <a:schemeClr val="tx1"/>
                        </a:solidFill>
                        <a:latin typeface="Cambria Math"/>
                        <a:ea typeface="Cambria Math"/>
                      </a:rPr>
                      <m:t>100%=2.64%. </m:t>
                    </m:r>
                  </m:oMath>
                </a14:m>
                <a:endParaRPr lang="en-US" sz="2600" b="0" dirty="0" smtClean="0">
                  <a:solidFill>
                    <a:schemeClr val="tx1"/>
                  </a:solidFill>
                  <a:ea typeface="Cambria Math"/>
                </a:endParaRPr>
              </a:p>
              <a:p>
                <a:pPr algn="l"/>
                <a:r>
                  <a:rPr lang="en-US" sz="2800" dirty="0" smtClean="0">
                    <a:solidFill>
                      <a:schemeClr val="tx1"/>
                    </a:solidFill>
                    <a:latin typeface="Segoe UI"/>
                    <a:ea typeface="Segoe UI"/>
                    <a:cs typeface="Segoe UI"/>
                  </a:rPr>
                  <a:t>   ● </a:t>
                </a:r>
                <a:r>
                  <a:rPr lang="en-US" sz="2800" dirty="0" smtClean="0">
                    <a:solidFill>
                      <a:schemeClr val="tx1"/>
                    </a:solidFill>
                  </a:rPr>
                  <a:t>This </a:t>
                </a:r>
                <a:r>
                  <a:rPr lang="en-US" sz="2800" dirty="0">
                    <a:solidFill>
                      <a:schemeClr val="tx1"/>
                    </a:solidFill>
                  </a:rPr>
                  <a:t>ratio for urban </a:t>
                </a:r>
                <a:r>
                  <a:rPr lang="en-US" sz="2800" dirty="0" smtClean="0">
                    <a:solidFill>
                      <a:schemeClr val="tx1"/>
                    </a:solidFill>
                  </a:rPr>
                  <a:t>libraries is </a:t>
                </a:r>
                <a14:m>
                  <m:oMath xmlns:m="http://schemas.openxmlformats.org/officeDocument/2006/math">
                    <m:func>
                      <m:funcPr>
                        <m:ctrlPr>
                          <a:rPr lang="en-US" sz="2800" b="0" i="1" dirty="0" smtClean="0">
                            <a:solidFill>
                              <a:schemeClr val="tx1"/>
                            </a:solidFill>
                            <a:latin typeface="Cambria Math" charset="0"/>
                          </a:rPr>
                        </m:ctrlPr>
                      </m:funcPr>
                      <m:fName>
                        <m:r>
                          <m:rPr>
                            <m:sty m:val="p"/>
                          </m:rPr>
                          <a:rPr lang="en-US" sz="2800" i="0" dirty="0" smtClean="0">
                            <a:solidFill>
                              <a:schemeClr val="tx1"/>
                            </a:solidFill>
                            <a:latin typeface="Cambria Math"/>
                          </a:rPr>
                          <m:t>exp</m:t>
                        </m:r>
                      </m:fName>
                      <m:e>
                        <m:d>
                          <m:dPr>
                            <m:begChr m:val="{"/>
                            <m:endChr m:val="}"/>
                            <m:ctrlPr>
                              <a:rPr lang="en-US" sz="2800" b="0" i="1" dirty="0" smtClean="0">
                                <a:solidFill>
                                  <a:schemeClr val="tx1"/>
                                </a:solidFill>
                                <a:latin typeface="Cambria Math" charset="0"/>
                              </a:rPr>
                            </m:ctrlPr>
                          </m:dPr>
                          <m:e>
                            <m:r>
                              <a:rPr lang="en-US" sz="2800" b="0" i="1" dirty="0" smtClean="0">
                                <a:solidFill>
                                  <a:schemeClr val="tx1"/>
                                </a:solidFill>
                                <a:latin typeface="Cambria Math"/>
                              </a:rPr>
                              <m:t>0.5236</m:t>
                            </m:r>
                          </m:e>
                        </m:d>
                      </m:e>
                    </m:func>
                    <m:r>
                      <a:rPr lang="en-US" sz="2800" b="0" i="1" dirty="0" smtClean="0">
                        <a:solidFill>
                          <a:schemeClr val="tx1"/>
                        </a:solidFill>
                        <a:latin typeface="Cambria Math"/>
                        <a:ea typeface="Cambria Math"/>
                      </a:rPr>
                      <m:t>∙100%=168.81%</m:t>
                    </m:r>
                  </m:oMath>
                </a14:m>
                <a:r>
                  <a:rPr lang="en-US" sz="2800" dirty="0" smtClean="0">
                    <a:solidFill>
                      <a:schemeClr val="tx1"/>
                    </a:solidFill>
                  </a:rPr>
                  <a:t> </a:t>
                </a:r>
                <a:r>
                  <a:rPr lang="en-US" sz="2800" dirty="0">
                    <a:solidFill>
                      <a:schemeClr val="tx1"/>
                    </a:solidFill>
                  </a:rPr>
                  <a:t>of that for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rural </a:t>
                </a:r>
                <a:r>
                  <a:rPr lang="en-US" sz="2800" dirty="0">
                    <a:solidFill>
                      <a:schemeClr val="tx1"/>
                    </a:solidFill>
                  </a:rPr>
                  <a:t>libraries.</a:t>
                </a:r>
              </a:p>
              <a:p>
                <a:pPr algn="l"/>
                <a:endParaRPr lang="en-US" sz="2600" dirty="0" smtClean="0">
                  <a:solidFill>
                    <a:schemeClr val="tx1"/>
                  </a:solidFill>
                </a:endParaRPr>
              </a:p>
              <a:p>
                <a:pPr algn="l"/>
                <a:endParaRPr lang="en-US" sz="3000" i="1"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4990776"/>
              </a:xfrm>
              <a:blipFill rotWithShape="1">
                <a:blip r:embed="rId2"/>
                <a:stretch>
                  <a:fillRect l="-954" t="-1956" r="-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69</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EXAMPLE (CONT.)</a:t>
            </a:r>
            <a:endParaRPr lang="en-US" sz="3400" dirty="0"/>
          </a:p>
        </p:txBody>
      </p:sp>
    </p:spTree>
    <p:extLst>
      <p:ext uri="{BB962C8B-B14F-4D97-AF65-F5344CB8AC3E}">
        <p14:creationId xmlns:p14="http://schemas.microsoft.com/office/powerpoint/2010/main" val="1036235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29278" y="1427967"/>
                <a:ext cx="11321351" cy="4649560"/>
              </a:xfrm>
            </p:spPr>
            <p:txBody>
              <a:bodyPr>
                <a:noAutofit/>
              </a:bodyPr>
              <a:lstStyle/>
              <a:p>
                <a:pPr marL="571500" indent="-571500" algn="l">
                  <a:buFont typeface="Wingdings" panose="05000000000000000000" pitchFamily="2" charset="2"/>
                  <a:buChar char="q"/>
                </a:pPr>
                <a:r>
                  <a:rPr lang="en-US" i="0" dirty="0" smtClean="0">
                    <a:solidFill>
                      <a:schemeClr val="tx1"/>
                    </a:solidFill>
                  </a:rPr>
                  <a:t>Next, we run the model.</a:t>
                </a:r>
              </a:p>
              <a:p>
                <a:r>
                  <a:rPr lang="en-US" sz="2600" i="0" dirty="0" smtClean="0">
                    <a:solidFill>
                      <a:schemeClr val="tx1"/>
                    </a:solidFill>
                  </a:rPr>
                  <a:t>summary(</a:t>
                </a:r>
                <a:r>
                  <a:rPr lang="en-US" sz="2600" i="0" dirty="0" err="1" smtClean="0">
                    <a:solidFill>
                      <a:schemeClr val="tx1"/>
                    </a:solidFill>
                  </a:rPr>
                  <a:t>fitted.model</a:t>
                </a:r>
                <a:r>
                  <a:rPr lang="en-US" sz="2600" i="0" dirty="0">
                    <a:solidFill>
                      <a:schemeClr val="tx1"/>
                    </a:solidFill>
                  </a:rPr>
                  <a:t>&lt;- </a:t>
                </a:r>
                <a:r>
                  <a:rPr lang="en-US" sz="2600" i="0" dirty="0" err="1">
                    <a:solidFill>
                      <a:schemeClr val="tx1"/>
                    </a:solidFill>
                  </a:rPr>
                  <a:t>glm</a:t>
                </a:r>
                <a:r>
                  <a:rPr lang="en-US" sz="2600" i="0" dirty="0">
                    <a:solidFill>
                      <a:schemeClr val="tx1"/>
                    </a:solidFill>
                  </a:rPr>
                  <a:t>(score ~ </a:t>
                </a:r>
                <a:r>
                  <a:rPr lang="en-US" sz="2600" i="0" dirty="0" smtClean="0">
                    <a:solidFill>
                      <a:schemeClr val="tx1"/>
                    </a:solidFill>
                  </a:rPr>
                  <a:t>gender+ </a:t>
                </a:r>
                <a:r>
                  <a:rPr lang="en-US" sz="2600" i="0" dirty="0">
                    <a:solidFill>
                      <a:schemeClr val="tx1"/>
                    </a:solidFill>
                  </a:rPr>
                  <a:t>age + </a:t>
                </a:r>
                <a:r>
                  <a:rPr lang="en-US" sz="2600" i="0" dirty="0" err="1" smtClean="0">
                    <a:solidFill>
                      <a:schemeClr val="tx1"/>
                    </a:solidFill>
                  </a:rPr>
                  <a:t>educ</a:t>
                </a:r>
                <a:r>
                  <a:rPr lang="en-US" sz="2600" i="0" dirty="0" smtClean="0">
                    <a:solidFill>
                      <a:schemeClr val="tx1"/>
                    </a:solidFill>
                  </a:rPr>
                  <a:t>, </a:t>
                </a:r>
                <a:endParaRPr lang="en-US" sz="2600" i="0" dirty="0">
                  <a:solidFill>
                    <a:schemeClr val="tx1"/>
                  </a:solidFill>
                </a:endParaRPr>
              </a:p>
              <a:p>
                <a:r>
                  <a:rPr lang="en-US" sz="2600" i="0" dirty="0">
                    <a:solidFill>
                      <a:schemeClr val="tx1"/>
                    </a:solidFill>
                  </a:rPr>
                  <a:t>data=</a:t>
                </a:r>
                <a:r>
                  <a:rPr lang="en-US" sz="2600" i="0" dirty="0" err="1">
                    <a:solidFill>
                      <a:schemeClr val="tx1"/>
                    </a:solidFill>
                  </a:rPr>
                  <a:t>job.satisfaction.data</a:t>
                </a:r>
                <a:r>
                  <a:rPr lang="en-US" sz="2600" i="0" dirty="0">
                    <a:solidFill>
                      <a:schemeClr val="tx1"/>
                    </a:solidFill>
                  </a:rPr>
                  <a:t>, family=</a:t>
                </a:r>
                <a:r>
                  <a:rPr lang="en-US" sz="2600" i="0" dirty="0" err="1">
                    <a:solidFill>
                      <a:schemeClr val="tx1"/>
                    </a:solidFill>
                  </a:rPr>
                  <a:t>gaussian</a:t>
                </a:r>
                <a:r>
                  <a:rPr lang="en-US" sz="2600" i="0" dirty="0">
                    <a:solidFill>
                      <a:schemeClr val="tx1"/>
                    </a:solidFill>
                  </a:rPr>
                  <a:t>(link=identity</a:t>
                </a:r>
                <a:r>
                  <a:rPr lang="en-US" sz="2600" i="0" dirty="0" smtClean="0">
                    <a:solidFill>
                      <a:schemeClr val="tx1"/>
                    </a:solidFill>
                  </a:rPr>
                  <a:t>))</a:t>
                </a:r>
              </a:p>
              <a:p>
                <a:endParaRPr lang="en-US" sz="2400" dirty="0" smtClean="0">
                  <a:solidFill>
                    <a:schemeClr val="tx1"/>
                  </a:solidFill>
                </a:endParaRPr>
              </a:p>
              <a:p>
                <a:r>
                  <a:rPr lang="en-US" sz="2400" dirty="0" smtClean="0">
                    <a:solidFill>
                      <a:schemeClr val="tx1"/>
                    </a:solidFill>
                    <a:latin typeface="Segoe UI"/>
                    <a:ea typeface="Segoe UI"/>
                    <a:cs typeface="Segoe UI"/>
                  </a:rPr>
                  <a:t>                                              </a:t>
                </a:r>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a:t>
                </a:r>
                <a:r>
                  <a:rPr lang="en-US" sz="3200" dirty="0" smtClean="0">
                    <a:solidFill>
                      <a:schemeClr val="tx1"/>
                    </a:solidFill>
                    <a:latin typeface="Segoe UI"/>
                    <a:ea typeface="Segoe UI"/>
                    <a:cs typeface="Segoe UI"/>
                  </a:rPr>
                  <a:t>□  </a:t>
                </a:r>
                <a:r>
                  <a:rPr lang="en-US" sz="2400" i="0" dirty="0" smtClean="0">
                    <a:solidFill>
                      <a:schemeClr val="tx1"/>
                    </a:solidFill>
                  </a:rPr>
                  <a:t>Write the fitted model</a:t>
                </a:r>
              </a:p>
              <a:p>
                <a:endParaRPr lang="en-US" sz="2400" i="0" dirty="0" smtClean="0">
                  <a:solidFill>
                    <a:schemeClr val="tx1"/>
                  </a:solidFill>
                </a:endParaRPr>
              </a:p>
              <a:p>
                <a:endParaRPr lang="en-US" sz="2400" dirty="0">
                  <a:solidFill>
                    <a:schemeClr val="tx1"/>
                  </a:solidFill>
                </a:endParaRPr>
              </a:p>
              <a:p>
                <a:endParaRPr lang="en-US" sz="2400" i="0" dirty="0" smtClean="0">
                  <a:solidFill>
                    <a:schemeClr val="tx1"/>
                  </a:solidFill>
                </a:endParaRPr>
              </a:p>
              <a:p>
                <a14:m>
                  <m:oMath xmlns:m="http://schemas.openxmlformats.org/officeDocument/2006/math">
                    <m:acc>
                      <m:accPr>
                        <m:chr m:val="̂"/>
                        <m:ctrlPr>
                          <a:rPr lang="en-US" sz="2400" i="1">
                            <a:solidFill>
                              <a:schemeClr val="tx1"/>
                            </a:solidFill>
                            <a:latin typeface="Cambria Math" charset="0"/>
                          </a:rPr>
                        </m:ctrlPr>
                      </m:accPr>
                      <m:e>
                        <m:r>
                          <m:rPr>
                            <m:sty m:val="p"/>
                          </m:rPr>
                          <a:rPr lang="en-US" sz="2400" b="0" i="0">
                            <a:solidFill>
                              <a:schemeClr val="tx1"/>
                            </a:solidFill>
                            <a:latin typeface="Cambria Math"/>
                          </a:rPr>
                          <m:t>E</m:t>
                        </m:r>
                      </m:e>
                    </m:acc>
                  </m:oMath>
                </a14:m>
                <a:r>
                  <a:rPr lang="en-US" sz="2400" i="0" dirty="0">
                    <a:solidFill>
                      <a:schemeClr val="tx1"/>
                    </a:solidFill>
                  </a:rPr>
                  <a:t>(score) = 88.0983+7.4876*male - 0.3330*age+3.7229*doctoral -3.8742*masters</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29278" y="1427967"/>
                <a:ext cx="11321351" cy="4649560"/>
              </a:xfrm>
              <a:blipFill rotWithShape="1">
                <a:blip r:embed="rId2"/>
                <a:stretch>
                  <a:fillRect l="-1239" t="-17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077916" y="120041"/>
            <a:ext cx="10345991"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14" y="3227382"/>
            <a:ext cx="5929183" cy="1539697"/>
          </a:xfrm>
          <a:prstGeom prst="rect">
            <a:avLst/>
          </a:prstGeom>
        </p:spPr>
      </p:pic>
      <p:sp>
        <p:nvSpPr>
          <p:cNvPr id="8" name="Oval 7"/>
          <p:cNvSpPr/>
          <p:nvPr/>
        </p:nvSpPr>
        <p:spPr>
          <a:xfrm>
            <a:off x="1981200" y="3227382"/>
            <a:ext cx="1372315" cy="1817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719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7042" y="1210520"/>
                <a:ext cx="11501163" cy="4990776"/>
              </a:xfrm>
            </p:spPr>
            <p:txBody>
              <a:bodyPr>
                <a:normAutofit fontScale="92500" lnSpcReduction="10000"/>
              </a:bodyPr>
              <a:lstStyle/>
              <a:p>
                <a:pPr algn="l"/>
                <a:endParaRPr lang="en-US" sz="1300" dirty="0" smtClean="0">
                  <a:solidFill>
                    <a:schemeClr val="tx1"/>
                  </a:solidFill>
                </a:endParaRPr>
              </a:p>
              <a:p>
                <a:pPr marL="457200" indent="-457200" algn="l">
                  <a:buFont typeface="Wingdings" panose="05000000000000000000" pitchFamily="2" charset="2"/>
                  <a:buChar char="q"/>
                </a:pPr>
                <a:r>
                  <a:rPr lang="en-US" sz="2800" dirty="0">
                    <a:solidFill>
                      <a:schemeClr val="tx1"/>
                    </a:solidFill>
                  </a:rPr>
                  <a:t>S</a:t>
                </a:r>
                <a:r>
                  <a:rPr lang="en-US" sz="2800" dirty="0" smtClean="0">
                    <a:solidFill>
                      <a:schemeClr val="tx1"/>
                    </a:solidFill>
                  </a:rPr>
                  <a:t>uppose </a:t>
                </a:r>
                <a:r>
                  <a:rPr lang="en-US" sz="2800" dirty="0">
                    <a:solidFill>
                      <a:schemeClr val="tx1"/>
                    </a:solidFill>
                  </a:rPr>
                  <a:t>we would </a:t>
                </a:r>
                <a:r>
                  <a:rPr lang="en-US" sz="2800" dirty="0" smtClean="0">
                    <a:solidFill>
                      <a:schemeClr val="tx1"/>
                    </a:solidFill>
                  </a:rPr>
                  <a:t>like to </a:t>
                </a:r>
                <a:r>
                  <a:rPr lang="en-US" sz="2800" dirty="0">
                    <a:solidFill>
                      <a:schemeClr val="tx1"/>
                    </a:solidFill>
                  </a:rPr>
                  <a:t>predict </a:t>
                </a:r>
                <a:r>
                  <a:rPr lang="en-US" sz="2800" dirty="0" smtClean="0">
                    <a:solidFill>
                      <a:schemeClr val="tx1"/>
                    </a:solidFill>
                  </a:rPr>
                  <a:t>the proportion </a:t>
                </a:r>
                <a:r>
                  <a:rPr lang="en-US" sz="2800" dirty="0">
                    <a:solidFill>
                      <a:schemeClr val="tx1"/>
                    </a:solidFill>
                  </a:rPr>
                  <a:t>of books that are returned on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time </a:t>
                </a:r>
                <a:r>
                  <a:rPr lang="en-US" sz="2800" dirty="0">
                    <a:solidFill>
                      <a:schemeClr val="tx1"/>
                    </a:solidFill>
                  </a:rPr>
                  <a:t>for a library in </a:t>
                </a:r>
                <a:r>
                  <a:rPr lang="en-US" sz="2800" dirty="0" smtClean="0">
                    <a:solidFill>
                      <a:schemeClr val="tx1"/>
                    </a:solidFill>
                  </a:rPr>
                  <a:t>a rural </a:t>
                </a:r>
                <a:r>
                  <a:rPr lang="en-US" sz="2800" dirty="0">
                    <a:solidFill>
                      <a:schemeClr val="tx1"/>
                    </a:solidFill>
                  </a:rPr>
                  <a:t>area with 15,000 books and 2,500 card holders</a:t>
                </a:r>
                <a:r>
                  <a:rPr lang="en-US" sz="2800" dirty="0" smtClean="0">
                    <a:solidFill>
                      <a:schemeClr val="tx1"/>
                    </a:solidFill>
                  </a:rPr>
                  <a:t>.</a:t>
                </a:r>
              </a:p>
              <a:p>
                <a:pPr algn="l"/>
                <a:r>
                  <a:rPr lang="en-US" sz="2800" dirty="0">
                    <a:solidFill>
                      <a:schemeClr val="tx1"/>
                    </a:solidFill>
                  </a:rPr>
                  <a:t> </a:t>
                </a:r>
                <a:r>
                  <a:rPr lang="en-US" sz="2800" dirty="0" smtClean="0">
                    <a:solidFill>
                      <a:schemeClr val="tx1"/>
                    </a:solidFill>
                  </a:rPr>
                  <a:t>     We calculate</a:t>
                </a:r>
              </a:p>
              <a:p>
                <a:pPr algn="l"/>
                <a:r>
                  <a:rPr lang="en-US" sz="2600" dirty="0" smtClean="0">
                    <a:solidFill>
                      <a:schemeClr val="tx1"/>
                    </a:solidFill>
                    <a:ea typeface="Cambria Math"/>
                  </a:rPr>
                  <a:t>        </a:t>
                </a:r>
                <a14:m>
                  <m:oMath xmlns:m="http://schemas.openxmlformats.org/officeDocument/2006/math">
                    <m:sSup>
                      <m:sSupPr>
                        <m:ctrlPr>
                          <a:rPr lang="en-US" sz="2600" i="1" smtClean="0">
                            <a:solidFill>
                              <a:schemeClr val="tx1"/>
                            </a:solidFill>
                            <a:latin typeface="Cambria Math"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𝑜𝑛𝑡𝑖𝑚𝑒</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f>
                      <m:fPr>
                        <m:ctrlPr>
                          <a:rPr lang="en-US" sz="2600" i="1">
                            <a:solidFill>
                              <a:schemeClr val="tx1"/>
                            </a:solidFill>
                            <a:latin typeface="Cambria Math" charset="0"/>
                          </a:rPr>
                        </m:ctrlPr>
                      </m:fPr>
                      <m:num>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2058+0.0262∗15+0.0449∗2.5}</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⁡{−0</m:t>
                        </m:r>
                        <m:r>
                          <a:rPr lang="en-US" sz="2600" b="0" i="1" smtClean="0">
                            <a:solidFill>
                              <a:schemeClr val="tx1"/>
                            </a:solidFill>
                            <a:latin typeface="Cambria Math"/>
                          </a:rPr>
                          <m:t>.</m:t>
                        </m:r>
                        <m:r>
                          <a:rPr lang="en-US" sz="2600" i="1">
                            <a:solidFill>
                              <a:schemeClr val="tx1"/>
                            </a:solidFill>
                            <a:latin typeface="Cambria Math"/>
                          </a:rPr>
                          <m:t>2058+0.0262∗15+0.0449∗2.5}</m:t>
                        </m:r>
                      </m:den>
                    </m:f>
                    <m:r>
                      <a:rPr lang="en-US" sz="2600" b="0" i="0" smtClean="0">
                        <a:solidFill>
                          <a:schemeClr val="tx1"/>
                        </a:solidFill>
                        <a:latin typeface="Cambria Math"/>
                      </a:rPr>
                      <m:t>=</m:t>
                    </m:r>
                    <m:r>
                      <m:rPr>
                        <m:nor/>
                      </m:rPr>
                      <a:rPr lang="en-US" sz="2800" smtClean="0">
                        <a:solidFill>
                          <a:schemeClr val="tx1"/>
                        </a:solidFill>
                      </a:rPr>
                      <m:t>0</m:t>
                    </m:r>
                    <m:r>
                      <m:rPr>
                        <m:nor/>
                      </m:rPr>
                      <a:rPr lang="en-US" sz="2800" b="0" i="0" smtClean="0">
                        <a:solidFill>
                          <a:schemeClr val="tx1"/>
                        </a:solidFill>
                      </a:rPr>
                      <m:t>.5</m:t>
                    </m:r>
                    <m:r>
                      <m:rPr>
                        <m:nor/>
                      </m:rPr>
                      <a:rPr lang="en-US" sz="2800" smtClean="0">
                        <a:solidFill>
                          <a:schemeClr val="tx1"/>
                        </a:solidFill>
                      </a:rPr>
                      <m:t>7448</m:t>
                    </m:r>
                  </m:oMath>
                </a14:m>
                <a:r>
                  <a:rPr lang="en-US" sz="2600" dirty="0" smtClean="0">
                    <a:solidFill>
                      <a:schemeClr val="tx1"/>
                    </a:solidFill>
                  </a:rPr>
                  <a:t>.</a:t>
                </a:r>
              </a:p>
              <a:p>
                <a:pPr algn="l"/>
                <a:endParaRPr lang="en-US" sz="2600" dirty="0" smtClean="0">
                  <a:solidFill>
                    <a:schemeClr val="tx1"/>
                  </a:solidFill>
                </a:endParaRPr>
              </a:p>
              <a:p>
                <a:pPr algn="l"/>
                <a:endParaRPr lang="en-US" sz="2600" dirty="0" smtClean="0">
                  <a:solidFill>
                    <a:schemeClr val="tx1"/>
                  </a:solidFill>
                </a:endParaRPr>
              </a:p>
              <a:p>
                <a:pPr algn="l"/>
                <a:r>
                  <a:rPr lang="en-US" sz="2600" dirty="0">
                    <a:solidFill>
                      <a:schemeClr val="tx1"/>
                    </a:solidFill>
                  </a:rPr>
                  <a:t>print(predict(</a:t>
                </a:r>
                <a:r>
                  <a:rPr lang="en-US" sz="2600" dirty="0" err="1">
                    <a:solidFill>
                      <a:schemeClr val="tx1"/>
                    </a:solidFill>
                  </a:rPr>
                  <a:t>fitted.model</a:t>
                </a:r>
                <a:r>
                  <a:rPr lang="en-US" sz="2600" dirty="0">
                    <a:solidFill>
                      <a:schemeClr val="tx1"/>
                    </a:solidFill>
                  </a:rPr>
                  <a:t>, </a:t>
                </a:r>
                <a:r>
                  <a:rPr lang="en-US" sz="2600" dirty="0" smtClean="0">
                    <a:solidFill>
                      <a:schemeClr val="tx1"/>
                    </a:solidFill>
                  </a:rPr>
                  <a:t> </a:t>
                </a:r>
                <a:r>
                  <a:rPr lang="en-US" sz="2600" dirty="0" err="1" smtClean="0">
                    <a:solidFill>
                      <a:schemeClr val="tx1"/>
                    </a:solidFill>
                  </a:rPr>
                  <a:t>data.frame</a:t>
                </a:r>
                <a:r>
                  <a:rPr lang="en-US" sz="2600" dirty="0" smtClean="0">
                    <a:solidFill>
                      <a:schemeClr val="tx1"/>
                    </a:solidFill>
                  </a:rPr>
                  <a:t>(</a:t>
                </a:r>
                <a:r>
                  <a:rPr lang="en-US" sz="2600" dirty="0" err="1" smtClean="0">
                    <a:solidFill>
                      <a:schemeClr val="tx1"/>
                    </a:solidFill>
                  </a:rPr>
                  <a:t>nbooks</a:t>
                </a:r>
                <a:r>
                  <a:rPr lang="en-US" sz="2600" dirty="0" smtClean="0">
                    <a:solidFill>
                      <a:schemeClr val="tx1"/>
                    </a:solidFill>
                  </a:rPr>
                  <a:t>=15</a:t>
                </a:r>
                <a:r>
                  <a:rPr lang="en-US" sz="2600" dirty="0">
                    <a:solidFill>
                      <a:schemeClr val="tx1"/>
                    </a:solidFill>
                  </a:rPr>
                  <a:t>, </a:t>
                </a:r>
                <a:r>
                  <a:rPr lang="en-US" sz="2600" dirty="0" err="1">
                    <a:solidFill>
                      <a:schemeClr val="tx1"/>
                    </a:solidFill>
                  </a:rPr>
                  <a:t>ncardholders</a:t>
                </a:r>
                <a:r>
                  <a:rPr lang="en-US" sz="2600" dirty="0">
                    <a:solidFill>
                      <a:schemeClr val="tx1"/>
                    </a:solidFill>
                  </a:rPr>
                  <a:t>=2.5, location="rural</a:t>
                </a:r>
                <a:r>
                  <a:rPr lang="en-US" sz="2600" dirty="0" smtClean="0">
                    <a:solidFill>
                      <a:schemeClr val="tx1"/>
                    </a:solidFill>
                  </a:rPr>
                  <a:t>")))</a:t>
                </a:r>
              </a:p>
              <a:p>
                <a:pPr algn="l"/>
                <a:endParaRPr lang="en-US" sz="1300" dirty="0">
                  <a:solidFill>
                    <a:schemeClr val="tx1"/>
                  </a:solidFill>
                </a:endParaRPr>
              </a:p>
              <a:p>
                <a:pPr algn="l"/>
                <a:r>
                  <a:rPr lang="en-US" sz="2800" dirty="0">
                    <a:solidFill>
                      <a:schemeClr val="tx1"/>
                    </a:solidFill>
                  </a:rPr>
                  <a:t>0.5744721</a:t>
                </a:r>
                <a:endParaRPr lang="en-US" sz="2600" dirty="0">
                  <a:solidFill>
                    <a:schemeClr val="tx1"/>
                  </a:solidFill>
                </a:endParaRPr>
              </a:p>
              <a:p>
                <a:pPr algn="l"/>
                <a:endParaRPr lang="en-US" sz="30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7042" y="1210520"/>
                <a:ext cx="11501163" cy="4990776"/>
              </a:xfrm>
              <a:blipFill rotWithShape="1">
                <a:blip r:embed="rId2"/>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70</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EXAMPLE (CONT.)</a:t>
            </a:r>
            <a:endParaRPr lang="en-US" sz="3400" dirty="0"/>
          </a:p>
        </p:txBody>
      </p:sp>
    </p:spTree>
    <p:extLst>
      <p:ext uri="{BB962C8B-B14F-4D97-AF65-F5344CB8AC3E}">
        <p14:creationId xmlns:p14="http://schemas.microsoft.com/office/powerpoint/2010/main" val="22792695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Ornithologists </a:t>
            </a:r>
            <a:r>
              <a:rPr lang="en-US" sz="2800" dirty="0">
                <a:solidFill>
                  <a:schemeClr val="tx1"/>
                </a:solidFill>
              </a:rPr>
              <a:t>have collected data on migration of </a:t>
            </a:r>
            <a:r>
              <a:rPr lang="en-US" sz="2800" dirty="0" smtClean="0">
                <a:solidFill>
                  <a:schemeClr val="tx1"/>
                </a:solidFill>
              </a:rPr>
              <a:t>birds. They </a:t>
            </a:r>
            <a:r>
              <a:rPr lang="en-US" sz="2800" dirty="0">
                <a:solidFill>
                  <a:schemeClr val="tx1"/>
                </a:solidFill>
              </a:rPr>
              <a:t>ringed 19 </a:t>
            </a:r>
            <a:r>
              <a:rPr lang="en-US" sz="2800" dirty="0" smtClean="0">
                <a:solidFill>
                  <a:schemeClr val="tx1"/>
                </a:solidFill>
              </a:rPr>
              <a:t>flocks </a:t>
            </a:r>
            <a:r>
              <a:rPr lang="en-US" sz="2800" dirty="0">
                <a:solidFill>
                  <a:schemeClr val="tx1"/>
                </a:solidFill>
              </a:rPr>
              <a:t>of migratory birds prior to migration, and </a:t>
            </a:r>
            <a:r>
              <a:rPr lang="en-US" sz="2800" dirty="0" smtClean="0">
                <a:solidFill>
                  <a:schemeClr val="tx1"/>
                </a:solidFill>
              </a:rPr>
              <a:t>recorded for </a:t>
            </a:r>
            <a:r>
              <a:rPr lang="en-US" sz="2800" dirty="0">
                <a:solidFill>
                  <a:schemeClr val="tx1"/>
                </a:solidFill>
              </a:rPr>
              <a:t>each </a:t>
            </a:r>
            <a:r>
              <a:rPr lang="en-US" sz="2800" dirty="0" smtClean="0">
                <a:solidFill>
                  <a:schemeClr val="tx1"/>
                </a:solidFill>
              </a:rPr>
              <a:t>flock </a:t>
            </a:r>
            <a:r>
              <a:rPr lang="en-US" sz="2800" dirty="0">
                <a:solidFill>
                  <a:schemeClr val="tx1"/>
                </a:solidFill>
              </a:rPr>
              <a:t>the number of ringed birds, average mass (in </a:t>
            </a:r>
            <a:r>
              <a:rPr lang="en-US" sz="2800" dirty="0" smtClean="0">
                <a:solidFill>
                  <a:schemeClr val="tx1"/>
                </a:solidFill>
              </a:rPr>
              <a:t>kg), </a:t>
            </a:r>
            <a:r>
              <a:rPr lang="en-US" sz="2800" dirty="0">
                <a:solidFill>
                  <a:schemeClr val="tx1"/>
                </a:solidFill>
              </a:rPr>
              <a:t>and </a:t>
            </a:r>
            <a:r>
              <a:rPr lang="en-US" sz="2800" dirty="0" smtClean="0">
                <a:solidFill>
                  <a:schemeClr val="tx1"/>
                </a:solidFill>
              </a:rPr>
              <a:t>average wingspan </a:t>
            </a:r>
            <a:r>
              <a:rPr lang="en-US" sz="2800" dirty="0">
                <a:solidFill>
                  <a:schemeClr val="tx1"/>
                </a:solidFill>
              </a:rPr>
              <a:t>(in cm). The ringed </a:t>
            </a:r>
            <a:r>
              <a:rPr lang="en-US" sz="2800" dirty="0" smtClean="0">
                <a:solidFill>
                  <a:schemeClr val="tx1"/>
                </a:solidFill>
              </a:rPr>
              <a:t>flocks </a:t>
            </a:r>
            <a:r>
              <a:rPr lang="en-US" sz="2800" dirty="0">
                <a:solidFill>
                  <a:schemeClr val="tx1"/>
                </a:solidFill>
              </a:rPr>
              <a:t>were observed later at the </a:t>
            </a:r>
            <a:r>
              <a:rPr lang="en-US" sz="2800" dirty="0" smtClean="0">
                <a:solidFill>
                  <a:schemeClr val="tx1"/>
                </a:solidFill>
              </a:rPr>
              <a:t>wintering grounds </a:t>
            </a:r>
            <a:r>
              <a:rPr lang="en-US" sz="2800" dirty="0">
                <a:solidFill>
                  <a:schemeClr val="tx1"/>
                </a:solidFill>
              </a:rPr>
              <a:t>and the number of successfully migrated birds were counted. </a:t>
            </a:r>
            <a:r>
              <a:rPr lang="en-US" sz="2800" dirty="0" smtClean="0">
                <a:solidFill>
                  <a:schemeClr val="tx1"/>
                </a:solidFill>
              </a:rPr>
              <a:t>Proportion of successfully migrated birds was computed. The distances </a:t>
            </a:r>
            <a:r>
              <a:rPr lang="en-US" sz="2800" dirty="0">
                <a:solidFill>
                  <a:schemeClr val="tx1"/>
                </a:solidFill>
              </a:rPr>
              <a:t>traveled (in </a:t>
            </a:r>
            <a:r>
              <a:rPr lang="en-US" sz="2800" dirty="0" err="1" smtClean="0">
                <a:solidFill>
                  <a:schemeClr val="tx1"/>
                </a:solidFill>
              </a:rPr>
              <a:t>Kkm</a:t>
            </a:r>
            <a:r>
              <a:rPr lang="en-US" sz="2800" dirty="0" smtClean="0">
                <a:solidFill>
                  <a:schemeClr val="tx1"/>
                </a:solidFill>
              </a:rPr>
              <a:t>) </a:t>
            </a:r>
            <a:r>
              <a:rPr lang="en-US" sz="2800" dirty="0">
                <a:solidFill>
                  <a:schemeClr val="tx1"/>
                </a:solidFill>
              </a:rPr>
              <a:t>were also observed. The data are presented </a:t>
            </a:r>
            <a:r>
              <a:rPr lang="en-US" sz="2800" dirty="0" smtClean="0">
                <a:solidFill>
                  <a:schemeClr val="tx1"/>
                </a:solidFill>
                <a:hlinkClick r:id="rId2" action="ppaction://hlinkfile"/>
              </a:rPr>
              <a:t>here</a:t>
            </a:r>
            <a:r>
              <a:rPr lang="en-US" sz="2800" dirty="0" smtClean="0">
                <a:solidFill>
                  <a:schemeClr val="tx1"/>
                </a:solidFill>
              </a:rPr>
              <a:t>.</a:t>
            </a:r>
          </a:p>
          <a:p>
            <a:pPr marL="514350" indent="-514350" algn="l">
              <a:buAutoNum type="arabicParenBoth"/>
            </a:pPr>
            <a:r>
              <a:rPr lang="en-US" sz="2800" dirty="0" smtClean="0">
                <a:solidFill>
                  <a:schemeClr val="tx1"/>
                </a:solidFill>
              </a:rPr>
              <a:t>Fit a beta regression to model the proportion of successfully migrated </a:t>
            </a:r>
          </a:p>
          <a:p>
            <a:pPr algn="l"/>
            <a:r>
              <a:rPr lang="en-US" sz="2800" dirty="0" smtClean="0">
                <a:solidFill>
                  <a:schemeClr val="tx1"/>
                </a:solidFill>
              </a:rPr>
              <a:t>       birds (compute this variable first). Write down the fitted model.</a:t>
            </a:r>
          </a:p>
          <a:p>
            <a:pPr algn="l"/>
            <a:r>
              <a:rPr lang="en-US" sz="2800" b="0" dirty="0" smtClean="0">
                <a:solidFill>
                  <a:schemeClr val="tx1"/>
                </a:solidFill>
              </a:rPr>
              <a:t>(2)  Interpret estimated regression coefficients.</a:t>
            </a:r>
          </a:p>
          <a:p>
            <a:pPr marL="514350" indent="-514350" algn="l">
              <a:buAutoNum type="arabicParenBoth" startAt="3"/>
            </a:pPr>
            <a:r>
              <a:rPr lang="en-US" sz="2600" dirty="0" smtClean="0">
                <a:solidFill>
                  <a:schemeClr val="tx1"/>
                </a:solidFill>
              </a:rPr>
              <a:t>Predict </a:t>
            </a:r>
            <a:r>
              <a:rPr lang="en-US" sz="2600" dirty="0">
                <a:solidFill>
                  <a:schemeClr val="tx1"/>
                </a:solidFill>
              </a:rPr>
              <a:t>the </a:t>
            </a:r>
            <a:r>
              <a:rPr lang="en-US" sz="2600" u="sng" dirty="0" smtClean="0">
                <a:solidFill>
                  <a:schemeClr val="tx1"/>
                </a:solidFill>
              </a:rPr>
              <a:t>number</a:t>
            </a:r>
            <a:r>
              <a:rPr lang="en-US" sz="2600" dirty="0" smtClean="0">
                <a:solidFill>
                  <a:schemeClr val="tx1"/>
                </a:solidFill>
              </a:rPr>
              <a:t> </a:t>
            </a:r>
            <a:r>
              <a:rPr lang="en-US" sz="2600" dirty="0">
                <a:solidFill>
                  <a:schemeClr val="tx1"/>
                </a:solidFill>
              </a:rPr>
              <a:t>of birds that successfully reach the winter </a:t>
            </a:r>
            <a:r>
              <a:rPr lang="en-US" sz="2600" dirty="0" smtClean="0">
                <a:solidFill>
                  <a:schemeClr val="tx1"/>
                </a:solidFill>
              </a:rPr>
              <a:t>grounds for </a:t>
            </a:r>
            <a:r>
              <a:rPr lang="en-US" sz="2600" dirty="0">
                <a:solidFill>
                  <a:schemeClr val="tx1"/>
                </a:solidFill>
              </a:rPr>
              <a:t>a </a:t>
            </a:r>
            <a:r>
              <a:rPr lang="en-US" sz="2600" dirty="0" smtClean="0">
                <a:solidFill>
                  <a:schemeClr val="tx1"/>
                </a:solidFill>
              </a:rPr>
              <a:t>flock </a:t>
            </a:r>
            <a:r>
              <a:rPr lang="en-US" sz="2600" dirty="0">
                <a:solidFill>
                  <a:schemeClr val="tx1"/>
                </a:solidFill>
              </a:rPr>
              <a:t>of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birds </a:t>
            </a:r>
            <a:r>
              <a:rPr lang="en-US" sz="2600" dirty="0">
                <a:solidFill>
                  <a:schemeClr val="tx1"/>
                </a:solidFill>
              </a:rPr>
              <a:t>with average mass of 600 </a:t>
            </a:r>
            <a:r>
              <a:rPr lang="en-US" sz="2600" dirty="0" smtClean="0">
                <a:solidFill>
                  <a:schemeClr val="tx1"/>
                </a:solidFill>
              </a:rPr>
              <a:t>g, </a:t>
            </a:r>
            <a:r>
              <a:rPr lang="en-US" sz="2600" dirty="0">
                <a:solidFill>
                  <a:schemeClr val="tx1"/>
                </a:solidFill>
              </a:rPr>
              <a:t>average wingspan of </a:t>
            </a:r>
            <a:r>
              <a:rPr lang="en-US" sz="2600" dirty="0" smtClean="0">
                <a:solidFill>
                  <a:schemeClr val="tx1"/>
                </a:solidFill>
              </a:rPr>
              <a:t>65 cm, </a:t>
            </a:r>
            <a:r>
              <a:rPr lang="en-US" sz="2600" dirty="0">
                <a:solidFill>
                  <a:schemeClr val="tx1"/>
                </a:solidFill>
              </a:rPr>
              <a:t>that </a:t>
            </a:r>
            <a:r>
              <a:rPr lang="en-US" sz="2600" dirty="0" smtClean="0">
                <a:solidFill>
                  <a:schemeClr val="tx1"/>
                </a:solidFill>
              </a:rPr>
              <a:t>travel a </a:t>
            </a:r>
            <a:r>
              <a:rPr lang="en-US" sz="2600" dirty="0">
                <a:solidFill>
                  <a:schemeClr val="tx1"/>
                </a:solidFill>
              </a:rPr>
              <a:t>distance of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1650 km, </a:t>
            </a:r>
            <a:r>
              <a:rPr lang="en-US" sz="2600" dirty="0">
                <a:solidFill>
                  <a:schemeClr val="tx1"/>
                </a:solidFill>
              </a:rPr>
              <a:t>and typically travel </a:t>
            </a:r>
            <a:r>
              <a:rPr lang="en-US" sz="2600" dirty="0" smtClean="0">
                <a:solidFill>
                  <a:schemeClr val="tx1"/>
                </a:solidFill>
              </a:rPr>
              <a:t>in flocks </a:t>
            </a:r>
            <a:r>
              <a:rPr lang="en-US" sz="2600" dirty="0">
                <a:solidFill>
                  <a:schemeClr val="tx1"/>
                </a:solidFill>
              </a:rPr>
              <a:t>of about 70 birds.</a:t>
            </a:r>
            <a:endParaRPr lang="en-US" sz="2600" b="0" dirty="0">
              <a:solidFill>
                <a:schemeClr val="tx1"/>
              </a:solidFill>
            </a:endParaRPr>
          </a:p>
          <a:p>
            <a:pPr algn="l"/>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71</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EXERCISE</a:t>
            </a:r>
            <a:endParaRPr lang="en-US" sz="3400" dirty="0"/>
          </a:p>
        </p:txBody>
      </p:sp>
    </p:spTree>
    <p:extLst>
      <p:ext uri="{BB962C8B-B14F-4D97-AF65-F5344CB8AC3E}">
        <p14:creationId xmlns:p14="http://schemas.microsoft.com/office/powerpoint/2010/main" val="1046363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We fit the beta regression.</a:t>
            </a:r>
          </a:p>
          <a:p>
            <a:pPr algn="l"/>
            <a:r>
              <a:rPr lang="en-US" sz="2600" dirty="0" err="1">
                <a:solidFill>
                  <a:schemeClr val="tx1"/>
                </a:solidFill>
              </a:rPr>
              <a:t>birds.data</a:t>
            </a:r>
            <a:r>
              <a:rPr lang="en-US" sz="2600" dirty="0">
                <a:solidFill>
                  <a:schemeClr val="tx1"/>
                </a:solidFill>
              </a:rPr>
              <a:t>&lt;- read.csv(file</a:t>
            </a:r>
            <a:r>
              <a:rPr lang="en-US" sz="2600" dirty="0" smtClean="0">
                <a:solidFill>
                  <a:schemeClr val="tx1"/>
                </a:solidFill>
              </a:rPr>
              <a:t>=‘./BetaExerciseData.csv', header=TRUE</a:t>
            </a:r>
            <a:r>
              <a:rPr lang="en-US" sz="2600" dirty="0">
                <a:solidFill>
                  <a:schemeClr val="tx1"/>
                </a:solidFill>
              </a:rPr>
              <a:t>, </a:t>
            </a:r>
            <a:r>
              <a:rPr lang="en-US" sz="2600" dirty="0" err="1">
                <a:solidFill>
                  <a:schemeClr val="tx1"/>
                </a:solidFill>
              </a:rPr>
              <a:t>sep</a:t>
            </a:r>
            <a:r>
              <a:rPr lang="en-US" sz="2600" dirty="0" smtClean="0">
                <a:solidFill>
                  <a:schemeClr val="tx1"/>
                </a:solidFill>
              </a:rPr>
              <a:t>=',')</a:t>
            </a:r>
          </a:p>
          <a:p>
            <a:pPr algn="l"/>
            <a:endParaRPr lang="en-US" sz="1300" dirty="0">
              <a:solidFill>
                <a:schemeClr val="tx1"/>
              </a:solidFill>
            </a:endParaRPr>
          </a:p>
          <a:p>
            <a:pPr algn="l"/>
            <a:r>
              <a:rPr lang="en-US" sz="2600" dirty="0">
                <a:solidFill>
                  <a:schemeClr val="tx1"/>
                </a:solidFill>
              </a:rPr>
              <a:t>library(</a:t>
            </a:r>
            <a:r>
              <a:rPr lang="en-US" sz="2600" dirty="0" err="1">
                <a:solidFill>
                  <a:schemeClr val="tx1"/>
                </a:solidFill>
              </a:rPr>
              <a:t>betareg</a:t>
            </a:r>
            <a:r>
              <a:rPr lang="en-US" sz="2600" dirty="0">
                <a:solidFill>
                  <a:schemeClr val="tx1"/>
                </a:solidFill>
              </a:rPr>
              <a:t>)</a:t>
            </a:r>
          </a:p>
          <a:p>
            <a:pPr algn="l"/>
            <a:r>
              <a:rPr lang="en-US" sz="2600" dirty="0" smtClean="0">
                <a:solidFill>
                  <a:schemeClr val="tx1"/>
                </a:solidFill>
              </a:rPr>
              <a:t>summary(</a:t>
            </a:r>
            <a:r>
              <a:rPr lang="en-US" sz="2600" dirty="0" err="1" smtClean="0">
                <a:solidFill>
                  <a:schemeClr val="tx1"/>
                </a:solidFill>
              </a:rPr>
              <a:t>fitted.model</a:t>
            </a:r>
            <a:r>
              <a:rPr lang="en-US" sz="2600" dirty="0">
                <a:solidFill>
                  <a:schemeClr val="tx1"/>
                </a:solidFill>
              </a:rPr>
              <a:t>&lt;- </a:t>
            </a:r>
            <a:r>
              <a:rPr lang="en-US" sz="2600" dirty="0" err="1">
                <a:solidFill>
                  <a:schemeClr val="tx1"/>
                </a:solidFill>
              </a:rPr>
              <a:t>betareg</a:t>
            </a:r>
            <a:r>
              <a:rPr lang="en-US" sz="2600" dirty="0">
                <a:solidFill>
                  <a:schemeClr val="tx1"/>
                </a:solidFill>
              </a:rPr>
              <a:t>(</a:t>
            </a:r>
            <a:r>
              <a:rPr lang="en-US" sz="2600" dirty="0" err="1">
                <a:solidFill>
                  <a:schemeClr val="tx1"/>
                </a:solidFill>
              </a:rPr>
              <a:t>propmigrated~mass+wingspan+distance</a:t>
            </a:r>
            <a:r>
              <a:rPr lang="en-US" sz="2600" dirty="0">
                <a:solidFill>
                  <a:schemeClr val="tx1"/>
                </a:solidFill>
              </a:rPr>
              <a:t>, data = </a:t>
            </a:r>
            <a:r>
              <a:rPr lang="en-US" sz="2600" dirty="0" err="1">
                <a:solidFill>
                  <a:schemeClr val="tx1"/>
                </a:solidFill>
              </a:rPr>
              <a:t>birds.data</a:t>
            </a:r>
            <a:r>
              <a:rPr lang="en-US" sz="2600" dirty="0">
                <a:solidFill>
                  <a:schemeClr val="tx1"/>
                </a:solidFill>
              </a:rPr>
              <a:t>, link='logit'))</a:t>
            </a:r>
          </a:p>
          <a:p>
            <a:pPr algn="l"/>
            <a:endParaRPr lang="en-US" sz="2800" dirty="0" smtClean="0">
              <a:solidFill>
                <a:schemeClr val="tx1"/>
              </a:solidFill>
            </a:endParaRPr>
          </a:p>
          <a:p>
            <a:pPr algn="l"/>
            <a:endParaRPr lang="en-US" sz="2800" dirty="0">
              <a:solidFill>
                <a:schemeClr val="tx1"/>
              </a:solidFill>
            </a:endParaRPr>
          </a:p>
          <a:p>
            <a:pPr algn="l"/>
            <a:endParaRPr lang="en-US" sz="2800" dirty="0" smtClean="0">
              <a:solidFill>
                <a:schemeClr val="tx1"/>
              </a:solidFill>
            </a:endParaRPr>
          </a:p>
          <a:p>
            <a:pPr algn="l"/>
            <a:endParaRPr lang="en-US" sz="2800" dirty="0" smtClean="0">
              <a:solidFill>
                <a:schemeClr val="tx1"/>
              </a:solidFill>
            </a:endParaRPr>
          </a:p>
          <a:p>
            <a:pPr algn="l"/>
            <a:endParaRPr lang="en-US" sz="2800" dirty="0" smtClean="0">
              <a:solidFill>
                <a:schemeClr val="tx1"/>
              </a:solidFill>
            </a:endParaRPr>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72</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EXERCISE SOLUTION</a:t>
            </a:r>
            <a:endParaRPr lang="en-US" sz="3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246" y="5795166"/>
            <a:ext cx="1714739" cy="48584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174" y="3798083"/>
            <a:ext cx="6258799" cy="1505160"/>
          </a:xfrm>
          <a:prstGeom prst="rect">
            <a:avLst/>
          </a:prstGeom>
        </p:spPr>
      </p:pic>
      <p:sp>
        <p:nvSpPr>
          <p:cNvPr id="11" name="Oval 10"/>
          <p:cNvSpPr/>
          <p:nvPr/>
        </p:nvSpPr>
        <p:spPr>
          <a:xfrm>
            <a:off x="3206496" y="3557015"/>
            <a:ext cx="1556733" cy="1987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876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2800" dirty="0" smtClean="0">
                  <a:solidFill>
                    <a:schemeClr val="tx1"/>
                  </a:solidFill>
                </a:endParaRPr>
              </a:p>
              <a:p>
                <a:pPr algn="l"/>
                <a14:m>
                  <m:oMath xmlns:m="http://schemas.openxmlformats.org/officeDocument/2006/math">
                    <m:acc>
                      <m:accPr>
                        <m:chr m:val="̂"/>
                        <m:ctrlPr>
                          <a:rPr lang="en-US" sz="2600" i="1">
                            <a:solidFill>
                              <a:schemeClr val="tx1"/>
                            </a:solidFill>
                            <a:latin typeface="Cambria Math" charset="0"/>
                          </a:rPr>
                        </m:ctrlPr>
                      </m:accPr>
                      <m:e>
                        <m:r>
                          <a:rPr lang="en-US" sz="2600" i="1">
                            <a:solidFill>
                              <a:schemeClr val="tx1"/>
                            </a:solidFill>
                            <a:latin typeface="Cambria Math"/>
                          </a:rPr>
                          <m:t>𝐸</m:t>
                        </m:r>
                      </m:e>
                    </m:acc>
                    <m:r>
                      <a:rPr lang="en-US" sz="2600" i="1">
                        <a:solidFill>
                          <a:schemeClr val="tx1"/>
                        </a:solidFill>
                        <a:latin typeface="Cambria Math"/>
                        <a:ea typeface="Cambria Math"/>
                      </a:rPr>
                      <m:t>(</m:t>
                    </m:r>
                    <m:r>
                      <a:rPr lang="en-US" sz="2600" b="0" i="1" smtClean="0">
                        <a:solidFill>
                          <a:schemeClr val="tx1"/>
                        </a:solidFill>
                        <a:latin typeface="Cambria Math"/>
                        <a:ea typeface="Cambria Math"/>
                      </a:rPr>
                      <m:t>𝑝𝑟𝑜𝑝</m:t>
                    </m:r>
                    <m:r>
                      <a:rPr lang="en-US" sz="2600" b="0" i="1" smtClean="0">
                        <a:solidFill>
                          <a:schemeClr val="tx1"/>
                        </a:solidFill>
                        <a:latin typeface="Cambria Math"/>
                        <a:ea typeface="Cambria Math"/>
                      </a:rPr>
                      <m:t> </m:t>
                    </m:r>
                    <m:r>
                      <a:rPr lang="en-US" sz="2600" b="0" i="1" smtClean="0">
                        <a:solidFill>
                          <a:schemeClr val="tx1"/>
                        </a:solidFill>
                        <a:latin typeface="Cambria Math"/>
                        <a:ea typeface="Cambria Math"/>
                      </a:rPr>
                      <m:t>𝑚𝑖𝑔𝑟𝑎𝑡𝑒𝑑</m:t>
                    </m:r>
                    <m:r>
                      <a:rPr lang="en-US" sz="2600" b="0" i="1" smtClean="0">
                        <a:solidFill>
                          <a:schemeClr val="tx1"/>
                        </a:solidFill>
                        <a:latin typeface="Cambria Math"/>
                        <a:ea typeface="Cambria Math"/>
                      </a:rPr>
                      <m:t> )=</m:t>
                    </m:r>
                    <m:f>
                      <m:fPr>
                        <m:ctrlPr>
                          <a:rPr lang="en-US" sz="2600" i="1">
                            <a:solidFill>
                              <a:schemeClr val="tx1"/>
                            </a:solidFill>
                            <a:latin typeface="Cambria Math" charset="0"/>
                          </a:rPr>
                        </m:ctrlPr>
                      </m:fPr>
                      <m:num>
                        <m:r>
                          <m:rPr>
                            <m:sty m:val="p"/>
                          </m:rPr>
                          <a:rPr lang="en-US" sz="2600">
                            <a:solidFill>
                              <a:schemeClr val="tx1"/>
                            </a:solidFill>
                            <a:latin typeface="Cambria Math"/>
                          </a:rPr>
                          <m:t>exp</m:t>
                        </m:r>
                        <m:r>
                          <a:rPr lang="en-US" sz="2600" i="1">
                            <a:solidFill>
                              <a:schemeClr val="tx1"/>
                            </a:solidFill>
                            <a:latin typeface="Cambria Math"/>
                          </a:rPr>
                          <m:t>⁡{</m:t>
                        </m:r>
                        <m:r>
                          <a:rPr lang="en-US" sz="2600" b="0" i="1" smtClean="0">
                            <a:solidFill>
                              <a:schemeClr val="tx1"/>
                            </a:solidFill>
                            <a:latin typeface="Cambria Math"/>
                          </a:rPr>
                          <m:t>2.7830−0.0015∗</m:t>
                        </m:r>
                        <m:r>
                          <a:rPr lang="en-US" sz="2600" b="0" i="1" smtClean="0">
                            <a:solidFill>
                              <a:schemeClr val="tx1"/>
                            </a:solidFill>
                            <a:latin typeface="Cambria Math"/>
                          </a:rPr>
                          <m:t>𝑚𝑎𝑠𝑠</m:t>
                        </m:r>
                        <m:r>
                          <a:rPr lang="en-US" sz="2600" b="0" i="1" smtClean="0">
                            <a:solidFill>
                              <a:schemeClr val="tx1"/>
                            </a:solidFill>
                            <a:latin typeface="Cambria Math"/>
                          </a:rPr>
                          <m:t>+0.0004∗</m:t>
                        </m:r>
                        <m:r>
                          <a:rPr lang="en-US" sz="2600" b="0" i="1" smtClean="0">
                            <a:solidFill>
                              <a:schemeClr val="tx1"/>
                            </a:solidFill>
                            <a:latin typeface="Cambria Math"/>
                          </a:rPr>
                          <m:t>𝑤𝑖𝑛𝑔𝑠𝑝𝑎𝑛</m:t>
                        </m:r>
                        <m:r>
                          <a:rPr lang="en-US" sz="2600" b="0" i="1" smtClean="0">
                            <a:solidFill>
                              <a:schemeClr val="tx1"/>
                            </a:solidFill>
                            <a:latin typeface="Cambria Math"/>
                          </a:rPr>
                          <m:t>−1.3186∗</m:t>
                        </m:r>
                        <m:r>
                          <a:rPr lang="en-US" sz="2600" b="0" i="1" smtClean="0">
                            <a:solidFill>
                              <a:schemeClr val="tx1"/>
                            </a:solidFill>
                            <a:latin typeface="Cambria Math"/>
                          </a:rPr>
                          <m:t>𝑑𝑖𝑠𝑡𝑎𝑛𝑐𝑒</m:t>
                        </m:r>
                        <m:r>
                          <a:rPr lang="en-US" sz="2600" i="1">
                            <a:solidFill>
                              <a:schemeClr val="tx1"/>
                            </a:solidFill>
                            <a:latin typeface="Cambria Math"/>
                          </a:rPr>
                          <m:t>}</m:t>
                        </m:r>
                      </m:num>
                      <m:den>
                        <m:r>
                          <a:rPr lang="en-US" sz="2600" i="1">
                            <a:solidFill>
                              <a:schemeClr val="tx1"/>
                            </a:solidFill>
                            <a:latin typeface="Cambria Math"/>
                          </a:rPr>
                          <m:t>1+</m:t>
                        </m:r>
                        <m:r>
                          <m:rPr>
                            <m:sty m:val="p"/>
                          </m:rPr>
                          <a:rPr lang="en-US" sz="2600">
                            <a:solidFill>
                              <a:schemeClr val="tx1"/>
                            </a:solidFill>
                            <a:latin typeface="Cambria Math"/>
                          </a:rPr>
                          <m:t>exp</m:t>
                        </m:r>
                        <m:r>
                          <a:rPr lang="en-US" sz="2600" i="1">
                            <a:solidFill>
                              <a:schemeClr val="tx1"/>
                            </a:solidFill>
                            <a:latin typeface="Cambria Math"/>
                          </a:rPr>
                          <m:t>⁡{2.7830−0.0015∗</m:t>
                        </m:r>
                        <m:r>
                          <a:rPr lang="en-US" sz="2600" i="1">
                            <a:solidFill>
                              <a:schemeClr val="tx1"/>
                            </a:solidFill>
                            <a:latin typeface="Cambria Math"/>
                          </a:rPr>
                          <m:t>𝑚𝑎𝑠𝑠</m:t>
                        </m:r>
                        <m:r>
                          <a:rPr lang="en-US" sz="2600" i="1">
                            <a:solidFill>
                              <a:schemeClr val="tx1"/>
                            </a:solidFill>
                            <a:latin typeface="Cambria Math"/>
                          </a:rPr>
                          <m:t>+0.0004∗</m:t>
                        </m:r>
                        <m:r>
                          <a:rPr lang="en-US" sz="2600" i="1">
                            <a:solidFill>
                              <a:schemeClr val="tx1"/>
                            </a:solidFill>
                            <a:latin typeface="Cambria Math"/>
                          </a:rPr>
                          <m:t>𝑤𝑖𝑛𝑔𝑠𝑝𝑎𝑛</m:t>
                        </m:r>
                        <m:r>
                          <a:rPr lang="en-US" sz="2600" i="1">
                            <a:solidFill>
                              <a:schemeClr val="tx1"/>
                            </a:solidFill>
                            <a:latin typeface="Cambria Math"/>
                          </a:rPr>
                          <m:t>−1.3186∗</m:t>
                        </m:r>
                        <m:r>
                          <a:rPr lang="en-US" sz="2600" i="1">
                            <a:solidFill>
                              <a:schemeClr val="tx1"/>
                            </a:solidFill>
                            <a:latin typeface="Cambria Math"/>
                          </a:rPr>
                          <m:t>𝑑𝑖𝑠𝑡𝑎𝑛𝑐𝑒</m:t>
                        </m:r>
                        <m:r>
                          <a:rPr lang="en-US" sz="2600" i="1">
                            <a:solidFill>
                              <a:schemeClr val="tx1"/>
                            </a:solidFill>
                            <a:latin typeface="Cambria Math"/>
                          </a:rPr>
                          <m:t>}</m:t>
                        </m:r>
                      </m:den>
                    </m:f>
                  </m:oMath>
                </a14:m>
                <a:r>
                  <a:rPr lang="en-US" sz="2600" dirty="0">
                    <a:solidFill>
                      <a:schemeClr val="tx1"/>
                    </a:solidFill>
                  </a:rPr>
                  <a:t>,</a:t>
                </a:r>
                <a:endParaRPr lang="en-US" sz="2800" dirty="0">
                  <a:solidFill>
                    <a:schemeClr val="tx1"/>
                  </a:solidFill>
                </a:endParaRPr>
              </a:p>
              <a:p>
                <a:pPr algn="l"/>
                <a:r>
                  <a:rPr lang="en-US" sz="2800" dirty="0">
                    <a:solidFill>
                      <a:schemeClr val="tx1"/>
                    </a:solidFill>
                  </a:rPr>
                  <a:t>    and </a:t>
                </a:r>
                <a14:m>
                  <m:oMath xmlns:m="http://schemas.openxmlformats.org/officeDocument/2006/math">
                    <m:acc>
                      <m:accPr>
                        <m:chr m:val="̂"/>
                        <m:ctrlPr>
                          <a:rPr lang="en-US" sz="2800" i="1">
                            <a:solidFill>
                              <a:schemeClr val="tx1"/>
                            </a:solidFill>
                            <a:latin typeface="Cambria Math" charset="0"/>
                            <a:ea typeface="Cambria Math"/>
                          </a:rPr>
                        </m:ctrlPr>
                      </m:accPr>
                      <m:e>
                        <m:r>
                          <a:rPr lang="en-US" sz="2800" i="1">
                            <a:solidFill>
                              <a:schemeClr val="tx1"/>
                            </a:solidFill>
                            <a:latin typeface="Cambria Math"/>
                            <a:ea typeface="Cambria Math"/>
                          </a:rPr>
                          <m:t>𝜙</m:t>
                        </m:r>
                      </m:e>
                    </m:acc>
                    <m:r>
                      <a:rPr lang="en-US" sz="2800" i="1">
                        <a:solidFill>
                          <a:schemeClr val="tx1"/>
                        </a:solidFill>
                        <a:latin typeface="Cambria Math"/>
                        <a:ea typeface="Cambria Math"/>
                      </a:rPr>
                      <m:t>=</m:t>
                    </m:r>
                  </m:oMath>
                </a14:m>
                <a:r>
                  <a:rPr lang="en-US" sz="2800" dirty="0" smtClean="0">
                    <a:solidFill>
                      <a:schemeClr val="tx1"/>
                    </a:solidFill>
                  </a:rPr>
                  <a:t>4.173.</a:t>
                </a:r>
                <a:endParaRPr lang="en-US" sz="2800" dirty="0">
                  <a:solidFill>
                    <a:schemeClr val="tx1"/>
                  </a:solidFill>
                </a:endParaRPr>
              </a:p>
              <a:p>
                <a:pPr algn="l"/>
                <a:endParaRPr lang="en-US" sz="2600" i="1" dirty="0">
                  <a:solidFill>
                    <a:schemeClr val="tx1"/>
                  </a:solidFill>
                </a:endParaRPr>
              </a:p>
              <a:p>
                <a:pPr marL="457200" indent="-457200" algn="l">
                  <a:buFont typeface="Wingdings" panose="05000000000000000000" pitchFamily="2" charset="2"/>
                  <a:buChar char="q"/>
                </a:pPr>
                <a:r>
                  <a:rPr lang="en-US" sz="2600" dirty="0">
                    <a:solidFill>
                      <a:schemeClr val="tx1"/>
                    </a:solidFill>
                  </a:rPr>
                  <a:t>Interpretation of the estimated regression coefficients. For example, </a:t>
                </a:r>
              </a:p>
              <a:p>
                <a:pPr algn="l"/>
                <a:r>
                  <a:rPr lang="en-US" sz="2600" dirty="0">
                    <a:solidFill>
                      <a:schemeClr val="tx1"/>
                    </a:solidFill>
                  </a:rPr>
                  <a:t>   </a:t>
                </a:r>
                <a:r>
                  <a:rPr lang="en-US" sz="2600" dirty="0">
                    <a:solidFill>
                      <a:schemeClr val="tx1"/>
                    </a:solidFill>
                    <a:latin typeface="Segoe UI"/>
                    <a:ea typeface="Segoe UI"/>
                    <a:cs typeface="Segoe UI"/>
                  </a:rPr>
                  <a:t>●  </a:t>
                </a:r>
                <a:r>
                  <a:rPr lang="en-US" sz="2600" dirty="0">
                    <a:solidFill>
                      <a:schemeClr val="tx1"/>
                    </a:solidFill>
                  </a:rPr>
                  <a:t>As the </a:t>
                </a:r>
                <a:r>
                  <a:rPr lang="en-US" sz="2600" dirty="0" smtClean="0">
                    <a:solidFill>
                      <a:schemeClr val="tx1"/>
                    </a:solidFill>
                  </a:rPr>
                  <a:t>wing span increases by 1 cm, </a:t>
                </a:r>
                <a:r>
                  <a:rPr lang="en-US" sz="2600" dirty="0">
                    <a:solidFill>
                      <a:schemeClr val="tx1"/>
                    </a:solidFill>
                  </a:rPr>
                  <a:t>the estimated ratio of the mean </a:t>
                </a:r>
              </a:p>
              <a:p>
                <a:pPr algn="l"/>
                <a:r>
                  <a:rPr lang="en-US" sz="2600" dirty="0">
                    <a:solidFill>
                      <a:schemeClr val="tx1"/>
                    </a:solidFill>
                  </a:rPr>
                  <a:t>         proportion </a:t>
                </a:r>
                <a:r>
                  <a:rPr lang="en-US" sz="2600" dirty="0" smtClean="0">
                    <a:solidFill>
                      <a:schemeClr val="tx1"/>
                    </a:solidFill>
                  </a:rPr>
                  <a:t>of successfully migrated birds and those who didn’t succeed </a:t>
                </a:r>
                <a:r>
                  <a:rPr lang="en-US" sz="2600" dirty="0">
                    <a:solidFill>
                      <a:schemeClr val="tx1"/>
                    </a:solidFill>
                  </a:rPr>
                  <a:t>increases by  </a:t>
                </a:r>
                <a:endParaRPr lang="en-US" sz="2600" dirty="0" smtClean="0">
                  <a:solidFill>
                    <a:schemeClr val="tx1"/>
                  </a:solidFill>
                </a:endParaRPr>
              </a:p>
              <a:p>
                <a:pPr algn="l"/>
                <a:r>
                  <a:rPr lang="en-US" sz="2600" dirty="0">
                    <a:solidFill>
                      <a:schemeClr val="tx1"/>
                    </a:solidFill>
                  </a:rPr>
                  <a:t> </a:t>
                </a:r>
                <a:r>
                  <a:rPr lang="en-US" sz="2600" dirty="0" smtClean="0">
                    <a:solidFill>
                      <a:schemeClr val="tx1"/>
                    </a:solidFill>
                  </a:rPr>
                  <a:t>       </a:t>
                </a:r>
                <a14:m>
                  <m:oMath xmlns:m="http://schemas.openxmlformats.org/officeDocument/2006/math">
                    <m:d>
                      <m:dPr>
                        <m:ctrlPr>
                          <a:rPr lang="en-US" sz="2600" i="1">
                            <a:solidFill>
                              <a:schemeClr val="tx1"/>
                            </a:solidFill>
                            <a:latin typeface="Cambria Math" charset="0"/>
                          </a:rPr>
                        </m:ctrlPr>
                      </m:dPr>
                      <m:e>
                        <m:func>
                          <m:funcPr>
                            <m:ctrlPr>
                              <a:rPr lang="en-US" sz="2600" i="1">
                                <a:solidFill>
                                  <a:schemeClr val="tx1"/>
                                </a:solidFill>
                                <a:latin typeface="Cambria Math"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charset="0"/>
                                  </a:rPr>
                                </m:ctrlPr>
                              </m:dPr>
                              <m:e>
                                <m:r>
                                  <a:rPr lang="en-US" sz="2600" i="1">
                                    <a:solidFill>
                                      <a:schemeClr val="tx1"/>
                                    </a:solidFill>
                                    <a:latin typeface="Cambria Math"/>
                                  </a:rPr>
                                  <m:t>0.0</m:t>
                                </m:r>
                                <m:r>
                                  <a:rPr lang="en-US" sz="2600" b="0" i="1" smtClean="0">
                                    <a:solidFill>
                                      <a:schemeClr val="tx1"/>
                                    </a:solidFill>
                                    <a:latin typeface="Cambria Math"/>
                                  </a:rPr>
                                  <m:t>004</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m:t>
                    </m:r>
                    <m:r>
                      <a:rPr lang="en-US" sz="2600" b="0" i="1" smtClean="0">
                        <a:solidFill>
                          <a:schemeClr val="tx1"/>
                        </a:solidFill>
                        <a:latin typeface="Cambria Math"/>
                        <a:ea typeface="Cambria Math"/>
                      </a:rPr>
                      <m:t>0.04</m:t>
                    </m:r>
                    <m:r>
                      <a:rPr lang="en-US" sz="2600" i="1">
                        <a:solidFill>
                          <a:schemeClr val="tx1"/>
                        </a:solidFill>
                        <a:latin typeface="Cambria Math"/>
                        <a:ea typeface="Cambria Math"/>
                      </a:rPr>
                      <m:t>%. </m:t>
                    </m:r>
                  </m:oMath>
                </a14:m>
                <a:endParaRPr lang="en-US" sz="2600" dirty="0">
                  <a:solidFill>
                    <a:schemeClr val="tx1"/>
                  </a:solidFill>
                  <a:ea typeface="Cambria Math"/>
                </a:endParaRPr>
              </a:p>
              <a:p>
                <a:pPr algn="l"/>
                <a:r>
                  <a:rPr lang="en-US" sz="2600" dirty="0">
                    <a:solidFill>
                      <a:schemeClr val="tx1"/>
                    </a:solidFill>
                    <a:latin typeface="Segoe UI"/>
                    <a:ea typeface="Segoe UI"/>
                    <a:cs typeface="Segoe UI"/>
                  </a:rPr>
                  <a:t>   ● </a:t>
                </a:r>
                <a:r>
                  <a:rPr lang="en-US" sz="2600" dirty="0" smtClean="0">
                    <a:solidFill>
                      <a:schemeClr val="tx1"/>
                    </a:solidFill>
                  </a:rPr>
                  <a:t>If the distance increases by one thousand km, his </a:t>
                </a:r>
                <a:r>
                  <a:rPr lang="en-US" sz="2600" dirty="0">
                    <a:solidFill>
                      <a:schemeClr val="tx1"/>
                    </a:solidFill>
                  </a:rPr>
                  <a:t>ratio </a:t>
                </a:r>
                <a:r>
                  <a:rPr lang="en-US" sz="2600" dirty="0" smtClean="0">
                    <a:solidFill>
                      <a:schemeClr val="tx1"/>
                    </a:solidFill>
                  </a:rPr>
                  <a:t>changes by </a:t>
                </a:r>
              </a:p>
              <a:p>
                <a:pPr algn="l"/>
                <a:r>
                  <a:rPr lang="en-US" sz="2600" dirty="0">
                    <a:solidFill>
                      <a:schemeClr val="tx1"/>
                    </a:solidFill>
                  </a:rPr>
                  <a:t> </a:t>
                </a:r>
                <a:r>
                  <a:rPr lang="en-US" sz="2600" dirty="0" smtClean="0">
                    <a:solidFill>
                      <a:schemeClr val="tx1"/>
                    </a:solidFill>
                  </a:rPr>
                  <a:t>       </a:t>
                </a:r>
                <a14:m>
                  <m:oMath xmlns:m="http://schemas.openxmlformats.org/officeDocument/2006/math">
                    <m:d>
                      <m:dPr>
                        <m:ctrlPr>
                          <a:rPr lang="en-US" sz="2600" i="1">
                            <a:solidFill>
                              <a:schemeClr val="tx1"/>
                            </a:solidFill>
                            <a:latin typeface="Cambria Math" charset="0"/>
                          </a:rPr>
                        </m:ctrlPr>
                      </m:dPr>
                      <m:e>
                        <m:func>
                          <m:funcPr>
                            <m:ctrlPr>
                              <a:rPr lang="en-US" sz="2600" i="1">
                                <a:solidFill>
                                  <a:schemeClr val="tx1"/>
                                </a:solidFill>
                                <a:latin typeface="Cambria Math"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charset="0"/>
                                  </a:rPr>
                                </m:ctrlPr>
                              </m:dPr>
                              <m:e>
                                <m:r>
                                  <a:rPr lang="en-US" sz="2600" b="0" i="1" smtClean="0">
                                    <a:solidFill>
                                      <a:schemeClr val="tx1"/>
                                    </a:solidFill>
                                    <a:latin typeface="Cambria Math"/>
                                  </a:rPr>
                                  <m:t>−1.3186</m:t>
                                </m:r>
                              </m:e>
                            </m:d>
                          </m:e>
                        </m:func>
                        <m:r>
                          <a:rPr lang="en-US" sz="2600" i="1">
                            <a:solidFill>
                              <a:schemeClr val="tx1"/>
                            </a:solidFill>
                            <a:latin typeface="Cambria Math"/>
                          </a:rPr>
                          <m:t>−1</m:t>
                        </m:r>
                      </m:e>
                    </m:d>
                    <m:r>
                      <a:rPr lang="el-GR" sz="2600" i="1">
                        <a:solidFill>
                          <a:schemeClr val="tx1"/>
                        </a:solidFill>
                        <a:latin typeface="Cambria Math"/>
                        <a:ea typeface="Cambria Math"/>
                      </a:rPr>
                      <m:t>∙</m:t>
                    </m:r>
                    <m:r>
                      <a:rPr lang="en-US" sz="2600" i="1">
                        <a:solidFill>
                          <a:schemeClr val="tx1"/>
                        </a:solidFill>
                        <a:latin typeface="Cambria Math"/>
                        <a:ea typeface="Cambria Math"/>
                      </a:rPr>
                      <m:t>100%=−73.2</m:t>
                    </m:r>
                    <m:r>
                      <a:rPr lang="en-US" sz="2600" b="0" i="1" smtClean="0">
                        <a:solidFill>
                          <a:schemeClr val="tx1"/>
                        </a:solidFill>
                        <a:latin typeface="Cambria Math"/>
                        <a:ea typeface="Cambria Math"/>
                      </a:rPr>
                      <m:t>5</m:t>
                    </m:r>
                    <m:r>
                      <a:rPr lang="en-US" sz="2600" i="1">
                        <a:solidFill>
                          <a:schemeClr val="tx1"/>
                        </a:solidFill>
                        <a:latin typeface="Cambria Math"/>
                        <a:ea typeface="Cambria Math"/>
                      </a:rPr>
                      <m:t>%</m:t>
                    </m:r>
                    <m:r>
                      <a:rPr lang="en-US" sz="2600" b="0" i="1" smtClean="0">
                        <a:solidFill>
                          <a:schemeClr val="tx1"/>
                        </a:solidFill>
                        <a:latin typeface="Cambria Math"/>
                        <a:ea typeface="Cambria Math"/>
                      </a:rPr>
                      <m:t>,</m:t>
                    </m:r>
                  </m:oMath>
                </a14:m>
                <a:r>
                  <a:rPr lang="en-US" sz="2600" dirty="0" smtClean="0">
                    <a:solidFill>
                      <a:schemeClr val="tx1"/>
                    </a:solidFill>
                    <a:ea typeface="Cambria Math"/>
                  </a:rPr>
                  <a:t> that is, decreases by 73.25%.</a:t>
                </a:r>
                <a:endParaRPr lang="en-US" sz="2600" dirty="0">
                  <a:solidFill>
                    <a:schemeClr val="tx1"/>
                  </a:solidFill>
                  <a:ea typeface="Cambria Math"/>
                </a:endParaRPr>
              </a:p>
              <a:p>
                <a:pPr algn="l"/>
                <a:endParaRPr lang="en-US" sz="26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848" t="-174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73</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EXERCISE SOLUTION (CONT.)</a:t>
            </a:r>
            <a:endParaRPr lang="en-US" sz="3400" dirty="0"/>
          </a:p>
        </p:txBody>
      </p:sp>
    </p:spTree>
    <p:extLst>
      <p:ext uri="{BB962C8B-B14F-4D97-AF65-F5344CB8AC3E}">
        <p14:creationId xmlns:p14="http://schemas.microsoft.com/office/powerpoint/2010/main" val="32656622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fontScale="92500" lnSpcReduction="10000"/>
              </a:bodyPr>
              <a:lstStyle/>
              <a:p>
                <a:pPr marL="514350" indent="-514350" algn="l">
                  <a:buAutoNum type="arabicParenBoth" startAt="3"/>
                </a:pPr>
                <a:r>
                  <a:rPr lang="en-US" sz="2800" dirty="0" smtClean="0">
                    <a:solidFill>
                      <a:schemeClr val="tx1"/>
                    </a:solidFill>
                  </a:rPr>
                  <a:t>Predict the </a:t>
                </a:r>
                <a:r>
                  <a:rPr lang="en-US" sz="2800" u="sng" dirty="0" smtClean="0">
                    <a:solidFill>
                      <a:schemeClr val="tx1"/>
                    </a:solidFill>
                  </a:rPr>
                  <a:t>number</a:t>
                </a:r>
                <a:r>
                  <a:rPr lang="en-US" sz="2800" dirty="0" smtClean="0">
                    <a:solidFill>
                      <a:schemeClr val="tx1"/>
                    </a:solidFill>
                  </a:rPr>
                  <a:t> of birds that successfully reach the winter grounds for a flock of birds </a:t>
                </a:r>
                <a:r>
                  <a:rPr lang="en-US" sz="2800" dirty="0">
                    <a:solidFill>
                      <a:schemeClr val="tx1"/>
                    </a:solidFill>
                  </a:rPr>
                  <a:t>with average mass of 600 g, average wingspan of 65 cm, that travel a distance of </a:t>
                </a:r>
                <a:r>
                  <a:rPr lang="en-US" sz="2800" dirty="0" smtClean="0">
                    <a:solidFill>
                      <a:schemeClr val="tx1"/>
                    </a:solidFill>
                  </a:rPr>
                  <a:t>1650 </a:t>
                </a:r>
                <a:r>
                  <a:rPr lang="en-US" sz="2800" dirty="0">
                    <a:solidFill>
                      <a:schemeClr val="tx1"/>
                    </a:solidFill>
                  </a:rPr>
                  <a:t>km, and typically travel in flocks of about 70 birds</a:t>
                </a:r>
                <a:r>
                  <a:rPr lang="en-US" sz="2800" dirty="0" smtClean="0">
                    <a:solidFill>
                      <a:schemeClr val="tx1"/>
                    </a:solidFill>
                  </a:rPr>
                  <a:t>. We compute</a:t>
                </a:r>
                <a:endParaRPr lang="en-US" sz="2800" dirty="0">
                  <a:solidFill>
                    <a:schemeClr val="tx1"/>
                  </a:solidFill>
                </a:endParaRPr>
              </a:p>
              <a:p>
                <a:pPr algn="l"/>
                <a:endParaRPr lang="en-US" sz="1300" dirty="0" smtClean="0">
                  <a:solidFill>
                    <a:schemeClr val="tx1"/>
                  </a:solidFill>
                </a:endParaRPr>
              </a:p>
              <a:p>
                <a:pPr algn="l"/>
                <a:r>
                  <a:rPr lang="en-US" sz="2600" dirty="0" smtClean="0">
                    <a:solidFill>
                      <a:schemeClr val="tx1"/>
                    </a:solidFill>
                    <a:ea typeface="Cambria Math"/>
                  </a:rPr>
                  <a:t>            </a:t>
                </a:r>
                <a14:m>
                  <m:oMath xmlns:m="http://schemas.openxmlformats.org/officeDocument/2006/math">
                    <m:sSup>
                      <m:sSupPr>
                        <m:ctrlPr>
                          <a:rPr lang="en-US" sz="2600" i="1" smtClean="0">
                            <a:solidFill>
                              <a:schemeClr val="tx1"/>
                            </a:solidFill>
                            <a:latin typeface="Cambria Math" charset="0"/>
                            <a:ea typeface="Cambria Math"/>
                          </a:rPr>
                        </m:ctrlPr>
                      </m:sSupPr>
                      <m:e>
                        <m:r>
                          <a:rPr lang="en-US" sz="2600" i="1">
                            <a:solidFill>
                              <a:schemeClr val="tx1"/>
                            </a:solidFill>
                            <a:latin typeface="Cambria Math"/>
                            <a:ea typeface="Cambria Math"/>
                          </a:rPr>
                          <m:t>𝑝𝑟𝑜𝑝</m:t>
                        </m:r>
                        <m:r>
                          <a:rPr lang="en-US" sz="2600" i="1">
                            <a:solidFill>
                              <a:schemeClr val="tx1"/>
                            </a:solidFill>
                            <a:latin typeface="Cambria Math"/>
                            <a:ea typeface="Cambria Math"/>
                          </a:rPr>
                          <m:t> </m:t>
                        </m:r>
                        <m:r>
                          <a:rPr lang="en-US" sz="2600" i="1">
                            <a:solidFill>
                              <a:schemeClr val="tx1"/>
                            </a:solidFill>
                            <a:latin typeface="Cambria Math"/>
                            <a:ea typeface="Cambria Math"/>
                          </a:rPr>
                          <m:t>𝑚𝑖𝑔𝑟𝑎𝑡𝑒𝑑</m:t>
                        </m:r>
                      </m:e>
                      <m:sup>
                        <m:r>
                          <a:rPr lang="en-US" sz="2600" b="0" i="1" smtClean="0">
                            <a:solidFill>
                              <a:schemeClr val="tx1"/>
                            </a:solidFill>
                            <a:latin typeface="Cambria Math"/>
                            <a:ea typeface="Cambria Math"/>
                          </a:rPr>
                          <m:t>0</m:t>
                        </m:r>
                      </m:sup>
                    </m:sSup>
                    <m:r>
                      <a:rPr lang="en-US" sz="2600" i="1">
                        <a:solidFill>
                          <a:schemeClr val="tx1"/>
                        </a:solidFill>
                        <a:latin typeface="Cambria Math"/>
                        <a:ea typeface="Cambria Math"/>
                      </a:rPr>
                      <m:t>∙</m:t>
                    </m:r>
                    <m:r>
                      <a:rPr lang="en-US" sz="2600" b="0" i="1" smtClean="0">
                        <a:solidFill>
                          <a:schemeClr val="tx1"/>
                        </a:solidFill>
                        <a:latin typeface="Cambria Math"/>
                        <a:ea typeface="Cambria Math"/>
                      </a:rPr>
                      <m:t>70=</m:t>
                    </m:r>
                    <m:f>
                      <m:fPr>
                        <m:ctrlPr>
                          <a:rPr lang="en-US" sz="2600" i="1">
                            <a:solidFill>
                              <a:schemeClr val="tx1"/>
                            </a:solidFill>
                            <a:latin typeface="Cambria Math" charset="0"/>
                          </a:rPr>
                        </m:ctrlPr>
                      </m:fPr>
                      <m:num>
                        <m:func>
                          <m:funcPr>
                            <m:ctrlPr>
                              <a:rPr lang="en-US" sz="2600" i="1">
                                <a:solidFill>
                                  <a:schemeClr val="tx1"/>
                                </a:solidFill>
                                <a:latin typeface="Cambria Math"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charset="0"/>
                                  </a:rPr>
                                </m:ctrlPr>
                              </m:dPr>
                              <m:e>
                                <m:r>
                                  <a:rPr lang="en-US" sz="2600" b="0" i="1" smtClean="0">
                                    <a:solidFill>
                                      <a:schemeClr val="tx1"/>
                                    </a:solidFill>
                                    <a:latin typeface="Cambria Math"/>
                                  </a:rPr>
                                  <m:t>2.7830−0.0015∗0.6+0.0004∗65−1.3186∗1.65</m:t>
                                </m:r>
                              </m:e>
                            </m:d>
                          </m:e>
                        </m:func>
                      </m:num>
                      <m:den>
                        <m:r>
                          <a:rPr lang="en-US" sz="2600" i="1">
                            <a:solidFill>
                              <a:schemeClr val="tx1"/>
                            </a:solidFill>
                            <a:latin typeface="Cambria Math"/>
                          </a:rPr>
                          <m:t>1+</m:t>
                        </m:r>
                        <m:func>
                          <m:funcPr>
                            <m:ctrlPr>
                              <a:rPr lang="en-US" sz="2600" i="1">
                                <a:solidFill>
                                  <a:schemeClr val="tx1"/>
                                </a:solidFill>
                                <a:latin typeface="Cambria Math" charset="0"/>
                              </a:rPr>
                            </m:ctrlPr>
                          </m:funcPr>
                          <m:fName>
                            <m:r>
                              <m:rPr>
                                <m:sty m:val="p"/>
                              </m:rPr>
                              <a:rPr lang="en-US" sz="2600">
                                <a:solidFill>
                                  <a:schemeClr val="tx1"/>
                                </a:solidFill>
                                <a:latin typeface="Cambria Math"/>
                              </a:rPr>
                              <m:t>exp</m:t>
                            </m:r>
                          </m:fName>
                          <m:e>
                            <m:d>
                              <m:dPr>
                                <m:begChr m:val="{"/>
                                <m:endChr m:val="}"/>
                                <m:ctrlPr>
                                  <a:rPr lang="en-US" sz="2600" i="1">
                                    <a:solidFill>
                                      <a:schemeClr val="tx1"/>
                                    </a:solidFill>
                                    <a:latin typeface="Cambria Math" charset="0"/>
                                  </a:rPr>
                                </m:ctrlPr>
                              </m:dPr>
                              <m:e>
                                <m:r>
                                  <a:rPr lang="en-US" sz="2600" i="1">
                                    <a:solidFill>
                                      <a:schemeClr val="tx1"/>
                                    </a:solidFill>
                                    <a:latin typeface="Cambria Math"/>
                                  </a:rPr>
                                  <m:t>2.7830−0.0015∗0.6+0.0004∗65−1.3186∗1.65</m:t>
                                </m:r>
                              </m:e>
                            </m:d>
                          </m:e>
                        </m:func>
                      </m:den>
                    </m:f>
                    <m:r>
                      <a:rPr lang="en-US" sz="2600">
                        <a:solidFill>
                          <a:schemeClr val="tx1"/>
                        </a:solidFill>
                        <a:latin typeface="Cambria Math"/>
                        <a:ea typeface="Cambria Math"/>
                      </a:rPr>
                      <m:t>∙</m:t>
                    </m:r>
                    <m:r>
                      <a:rPr lang="en-US" sz="2600" b="0" i="0" smtClean="0">
                        <a:solidFill>
                          <a:schemeClr val="tx1"/>
                        </a:solidFill>
                        <a:latin typeface="Cambria Math"/>
                        <a:ea typeface="Cambria Math"/>
                      </a:rPr>
                      <m:t>70</m:t>
                    </m:r>
                  </m:oMath>
                </a14:m>
                <a:endParaRPr lang="en-US" sz="2600" b="0" i="0" dirty="0" smtClean="0">
                  <a:solidFill>
                    <a:schemeClr val="tx1"/>
                  </a:solidFill>
                  <a:latin typeface="Cambria Math"/>
                  <a:ea typeface="Cambria Math"/>
                </a:endParaRPr>
              </a:p>
              <a:p>
                <a:pPr algn="l"/>
                <a:r>
                  <a:rPr lang="en-US" sz="2600" b="0" dirty="0" smtClean="0">
                    <a:solidFill>
                      <a:schemeClr val="tx1"/>
                    </a:solidFill>
                    <a:ea typeface="Cambria Math"/>
                  </a:rPr>
                  <a:t>         </a:t>
                </a:r>
              </a:p>
              <a:p>
                <a:pPr algn="l"/>
                <a:r>
                  <a:rPr lang="en-US" sz="2600" dirty="0">
                    <a:solidFill>
                      <a:schemeClr val="tx1"/>
                    </a:solidFill>
                    <a:ea typeface="Cambria Math"/>
                  </a:rPr>
                  <a:t> </a:t>
                </a:r>
                <a:r>
                  <a:rPr lang="en-US" sz="2600" dirty="0" smtClean="0">
                    <a:solidFill>
                      <a:schemeClr val="tx1"/>
                    </a:solidFill>
                    <a:ea typeface="Cambria Math"/>
                  </a:rPr>
                  <a:t>         =</a:t>
                </a:r>
                <a14:m>
                  <m:oMath xmlns:m="http://schemas.openxmlformats.org/officeDocument/2006/math">
                    <m:d>
                      <m:dPr>
                        <m:ctrlPr>
                          <a:rPr lang="en-US" sz="2600" b="0" i="1" smtClean="0">
                            <a:solidFill>
                              <a:schemeClr val="tx1"/>
                            </a:solidFill>
                            <a:latin typeface="Cambria Math" charset="0"/>
                            <a:ea typeface="Cambria Math"/>
                          </a:rPr>
                        </m:ctrlPr>
                      </m:dPr>
                      <m:e>
                        <m:r>
                          <a:rPr lang="en-US" sz="2600" b="0" i="0" smtClean="0">
                            <a:solidFill>
                              <a:schemeClr val="tx1"/>
                            </a:solidFill>
                            <a:latin typeface="Cambria Math"/>
                            <a:ea typeface="Cambria Math"/>
                          </a:rPr>
                          <m:t>0.6530</m:t>
                        </m:r>
                      </m:e>
                    </m:d>
                    <m:d>
                      <m:dPr>
                        <m:ctrlPr>
                          <a:rPr lang="en-US" sz="2600" b="0" i="1" smtClean="0">
                            <a:solidFill>
                              <a:schemeClr val="tx1"/>
                            </a:solidFill>
                            <a:latin typeface="Cambria Math" charset="0"/>
                            <a:ea typeface="Cambria Math"/>
                          </a:rPr>
                        </m:ctrlPr>
                      </m:dPr>
                      <m:e>
                        <m:r>
                          <a:rPr lang="en-US" sz="2600" b="0" i="0" smtClean="0">
                            <a:solidFill>
                              <a:schemeClr val="tx1"/>
                            </a:solidFill>
                            <a:latin typeface="Cambria Math"/>
                            <a:ea typeface="Cambria Math"/>
                          </a:rPr>
                          <m:t>70</m:t>
                        </m:r>
                      </m:e>
                    </m:d>
                    <m:r>
                      <a:rPr lang="en-US" sz="2600" b="0" i="0" smtClean="0">
                        <a:solidFill>
                          <a:schemeClr val="tx1"/>
                        </a:solidFill>
                        <a:latin typeface="Cambria Math"/>
                        <a:ea typeface="Cambria Math"/>
                      </a:rPr>
                      <m:t>=</m:t>
                    </m:r>
                  </m:oMath>
                </a14:m>
                <a:r>
                  <a:rPr lang="en-US" sz="2800" dirty="0" smtClean="0">
                    <a:solidFill>
                      <a:schemeClr val="tx1"/>
                    </a:solidFill>
                  </a:rPr>
                  <a:t>45.71.</a:t>
                </a:r>
              </a:p>
              <a:p>
                <a:pPr algn="l"/>
                <a:endParaRPr lang="en-US" sz="2800" dirty="0" smtClean="0">
                  <a:solidFill>
                    <a:schemeClr val="tx1"/>
                  </a:solidFill>
                </a:endParaRPr>
              </a:p>
              <a:p>
                <a:pPr algn="l"/>
                <a:r>
                  <a:rPr lang="en-US" sz="2600" dirty="0" err="1">
                    <a:solidFill>
                      <a:schemeClr val="tx1"/>
                    </a:solidFill>
                  </a:rPr>
                  <a:t>prop.pred</a:t>
                </a:r>
                <a:r>
                  <a:rPr lang="en-US" sz="2600" dirty="0">
                    <a:solidFill>
                      <a:schemeClr val="tx1"/>
                    </a:solidFill>
                  </a:rPr>
                  <a:t>&lt;- predict(</a:t>
                </a:r>
                <a:r>
                  <a:rPr lang="en-US" sz="2600" dirty="0" err="1">
                    <a:solidFill>
                      <a:schemeClr val="tx1"/>
                    </a:solidFill>
                  </a:rPr>
                  <a:t>fitted.model</a:t>
                </a:r>
                <a:r>
                  <a:rPr lang="en-US" sz="2600" dirty="0">
                    <a:solidFill>
                      <a:schemeClr val="tx1"/>
                    </a:solidFill>
                  </a:rPr>
                  <a:t>, </a:t>
                </a:r>
                <a:r>
                  <a:rPr lang="en-US" sz="2600" dirty="0" err="1">
                    <a:solidFill>
                      <a:schemeClr val="tx1"/>
                    </a:solidFill>
                  </a:rPr>
                  <a:t>data.frame</a:t>
                </a:r>
                <a:r>
                  <a:rPr lang="en-US" sz="2600" dirty="0">
                    <a:solidFill>
                      <a:schemeClr val="tx1"/>
                    </a:solidFill>
                  </a:rPr>
                  <a:t>(mass=.6, wingspan=65, </a:t>
                </a:r>
                <a:r>
                  <a:rPr lang="en-US" sz="2600" dirty="0" smtClean="0">
                    <a:solidFill>
                      <a:schemeClr val="tx1"/>
                    </a:solidFill>
                  </a:rPr>
                  <a:t>distance=1.65))</a:t>
                </a:r>
                <a:endParaRPr lang="en-US" sz="2600" dirty="0">
                  <a:solidFill>
                    <a:schemeClr val="tx1"/>
                  </a:solidFill>
                </a:endParaRPr>
              </a:p>
              <a:p>
                <a:pPr algn="l"/>
                <a:r>
                  <a:rPr lang="en-US" sz="2600" dirty="0">
                    <a:solidFill>
                      <a:schemeClr val="tx1"/>
                    </a:solidFill>
                  </a:rPr>
                  <a:t>print(</a:t>
                </a:r>
                <a:r>
                  <a:rPr lang="en-US" sz="2600" dirty="0" err="1">
                    <a:solidFill>
                      <a:schemeClr val="tx1"/>
                    </a:solidFill>
                  </a:rPr>
                  <a:t>num.pred</a:t>
                </a:r>
                <a:r>
                  <a:rPr lang="en-US" sz="2600" dirty="0">
                    <a:solidFill>
                      <a:schemeClr val="tx1"/>
                    </a:solidFill>
                  </a:rPr>
                  <a:t>&lt;- </a:t>
                </a:r>
                <a:r>
                  <a:rPr lang="en-US" sz="2600" dirty="0" err="1">
                    <a:solidFill>
                      <a:schemeClr val="tx1"/>
                    </a:solidFill>
                  </a:rPr>
                  <a:t>prop.pred</a:t>
                </a:r>
                <a:r>
                  <a:rPr lang="en-US" sz="2600" dirty="0">
                    <a:solidFill>
                      <a:schemeClr val="tx1"/>
                    </a:solidFill>
                  </a:rPr>
                  <a:t>*70)</a:t>
                </a:r>
              </a:p>
              <a:p>
                <a:pPr algn="l"/>
                <a:r>
                  <a:rPr lang="en-US" sz="2800" dirty="0">
                    <a:solidFill>
                      <a:schemeClr val="tx1"/>
                    </a:solidFill>
                  </a:rPr>
                  <a:t> 45.76414</a:t>
                </a:r>
                <a:endParaRPr lang="en-US" sz="2600" i="1" dirty="0">
                  <a:solidFill>
                    <a:schemeClr val="tx1"/>
                  </a:solidFill>
                </a:endParaRPr>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007" t="-1863" r="-12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74</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BETA REGRESSION: EXERCISE SOLUTION (CONT.)</a:t>
            </a:r>
            <a:endParaRPr lang="en-US" sz="3400" dirty="0"/>
          </a:p>
        </p:txBody>
      </p:sp>
    </p:spTree>
    <p:extLst>
      <p:ext uri="{BB962C8B-B14F-4D97-AF65-F5344CB8AC3E}">
        <p14:creationId xmlns:p14="http://schemas.microsoft.com/office/powerpoint/2010/main" val="33160854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400" i="1" dirty="0" smtClean="0">
                    <a:solidFill>
                      <a:schemeClr val="tx1"/>
                    </a:solidFill>
                  </a:rPr>
                  <a:t> </a:t>
                </a:r>
                <a:r>
                  <a:rPr lang="en-US" sz="2400" dirty="0" smtClean="0">
                    <a:solidFill>
                      <a:schemeClr val="tx1"/>
                    </a:solidFill>
                  </a:rPr>
                  <a:t>Suppose </a:t>
                </a:r>
                <a:r>
                  <a:rPr lang="en-US" sz="2400" dirty="0">
                    <a:solidFill>
                      <a:schemeClr val="tx1"/>
                    </a:solidFill>
                  </a:rPr>
                  <a:t>data are collected longitudinally at times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1</m:t>
                        </m:r>
                      </m:sub>
                    </m:sSub>
                    <m:r>
                      <a:rPr lang="en-US" sz="2400" b="0" i="1" smtClean="0">
                        <a:solidFill>
                          <a:schemeClr val="tx1"/>
                        </a:solidFill>
                        <a:latin typeface="Cambria Math"/>
                      </a:rPr>
                      <m:t>, …, </m:t>
                    </m:r>
                    <m:sSub>
                      <m:sSubPr>
                        <m:ctrlPr>
                          <a:rPr lang="en-US" sz="2400" b="0" i="1" smtClean="0">
                            <a:solidFill>
                              <a:schemeClr val="tx1"/>
                            </a:solidFill>
                            <a:latin typeface="Cambria Math"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𝑝</m:t>
                        </m:r>
                      </m:sub>
                    </m:sSub>
                    <m:r>
                      <a:rPr lang="en-US" sz="2400" b="0" i="1" smtClean="0">
                        <a:solidFill>
                          <a:schemeClr val="tx1"/>
                        </a:solidFill>
                        <a:latin typeface="Cambria Math"/>
                      </a:rPr>
                      <m:t>. </m:t>
                    </m:r>
                  </m:oMath>
                </a14:m>
                <a:r>
                  <a:rPr lang="en-US" sz="2400" dirty="0" smtClean="0">
                    <a:solidFill>
                      <a:schemeClr val="tx1"/>
                    </a:solidFill>
                  </a:rPr>
                  <a:t> </a:t>
                </a:r>
                <a:r>
                  <a:rPr lang="en-US" sz="2400" dirty="0">
                    <a:solidFill>
                      <a:schemeClr val="tx1"/>
                    </a:solidFill>
                  </a:rPr>
                  <a:t>For each </a:t>
                </a:r>
                <a:r>
                  <a:rPr lang="en-US" sz="2400" dirty="0" smtClean="0">
                    <a:solidFill>
                      <a:schemeClr val="tx1"/>
                    </a:solidFill>
                  </a:rPr>
                  <a:t>individual </a:t>
                </a:r>
                <a14:m>
                  <m:oMath xmlns:m="http://schemas.openxmlformats.org/officeDocument/2006/math">
                    <m:r>
                      <a:rPr lang="en-US" sz="2400" b="0" i="1" smtClean="0">
                        <a:solidFill>
                          <a:schemeClr val="tx1"/>
                        </a:solidFill>
                        <a:latin typeface="Cambria Math"/>
                      </a:rPr>
                      <m:t>𝑖</m:t>
                    </m:r>
                    <m:r>
                      <a:rPr lang="en-US" sz="2400" b="0" i="1" smtClean="0">
                        <a:solidFill>
                          <a:schemeClr val="tx1"/>
                        </a:solidFill>
                        <a:latin typeface="Cambria Math"/>
                      </a:rPr>
                      <m:t>, </m:t>
                    </m:r>
                    <m:r>
                      <a:rPr lang="en-US" sz="2400" b="0" i="1" smtClean="0">
                        <a:solidFill>
                          <a:schemeClr val="tx1"/>
                        </a:solidFill>
                        <a:latin typeface="Cambria Math"/>
                      </a:rPr>
                      <m:t>𝑖</m:t>
                    </m:r>
                    <m:r>
                      <a:rPr lang="en-US" sz="2400" b="0" i="1" smtClean="0">
                        <a:solidFill>
                          <a:schemeClr val="tx1"/>
                        </a:solidFill>
                        <a:latin typeface="Cambria Math"/>
                      </a:rPr>
                      <m:t>=1, …, </m:t>
                    </m:r>
                    <m:r>
                      <a:rPr lang="en-US" sz="2400" b="0" i="1" smtClean="0">
                        <a:solidFill>
                          <a:schemeClr val="tx1"/>
                        </a:solidFill>
                        <a:latin typeface="Cambria Math"/>
                      </a:rPr>
                      <m:t>𝑛</m:t>
                    </m:r>
                    <m:r>
                      <a:rPr lang="en-US" sz="2400" b="0" i="1" smtClean="0">
                        <a:solidFill>
                          <a:schemeClr val="tx1"/>
                        </a:solidFill>
                        <a:latin typeface="Cambria Math"/>
                      </a:rPr>
                      <m:t>, </m:t>
                    </m:r>
                    <m:r>
                      <a:rPr lang="en-US" sz="2400" b="0" i="0" smtClean="0">
                        <a:solidFill>
                          <a:schemeClr val="tx1"/>
                        </a:solidFill>
                        <a:latin typeface="Cambria Math"/>
                      </a:rPr>
                      <m:t> </m:t>
                    </m:r>
                  </m:oMath>
                </a14:m>
                <a:r>
                  <a:rPr lang="en-US" sz="2400" dirty="0" smtClean="0">
                    <a:solidFill>
                      <a:schemeClr val="tx1"/>
                    </a:solidFill>
                  </a:rPr>
                  <a:t>at </a:t>
                </a:r>
                <a:r>
                  <a:rPr lang="en-US" sz="2400" dirty="0">
                    <a:solidFill>
                      <a:schemeClr val="tx1"/>
                    </a:solidFill>
                  </a:rPr>
                  <a:t>time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a:rPr>
                          <m:t>𝑡</m:t>
                        </m:r>
                      </m:e>
                      <m:sub>
                        <m:r>
                          <a:rPr lang="en-US" sz="2400" b="0" i="1" smtClean="0">
                            <a:solidFill>
                              <a:schemeClr val="tx1"/>
                            </a:solidFill>
                            <a:latin typeface="Cambria Math"/>
                          </a:rPr>
                          <m:t>𝑗</m:t>
                        </m:r>
                      </m:sub>
                    </m:sSub>
                    <m:r>
                      <a:rPr lang="en-US" sz="2400" b="0" i="1" smtClean="0">
                        <a:solidFill>
                          <a:schemeClr val="tx1"/>
                        </a:solidFill>
                        <a:latin typeface="Cambria Math"/>
                      </a:rPr>
                      <m:t>, </m:t>
                    </m:r>
                    <m:r>
                      <a:rPr lang="en-US" sz="2400" b="0" i="1" smtClean="0">
                        <a:solidFill>
                          <a:schemeClr val="tx1"/>
                        </a:solidFill>
                        <a:latin typeface="Cambria Math"/>
                      </a:rPr>
                      <m:t>𝑗</m:t>
                    </m:r>
                    <m:r>
                      <a:rPr lang="en-US" sz="2400" b="0" i="1" smtClean="0">
                        <a:solidFill>
                          <a:schemeClr val="tx1"/>
                        </a:solidFill>
                        <a:latin typeface="Cambria Math"/>
                      </a:rPr>
                      <m:t>=1, …, </m:t>
                    </m:r>
                    <m:r>
                      <a:rPr lang="en-US" sz="2400" b="0" i="1" smtClean="0">
                        <a:solidFill>
                          <a:schemeClr val="tx1"/>
                        </a:solidFill>
                        <a:latin typeface="Cambria Math"/>
                      </a:rPr>
                      <m:t>𝑝</m:t>
                    </m:r>
                    <m:r>
                      <a:rPr lang="en-US" sz="2400" b="0" i="1" smtClean="0">
                        <a:solidFill>
                          <a:schemeClr val="tx1"/>
                        </a:solidFill>
                        <a:latin typeface="Cambria Math"/>
                      </a:rPr>
                      <m:t>, </m:t>
                    </m:r>
                  </m:oMath>
                </a14:m>
                <a:r>
                  <a:rPr lang="en-US" sz="2400" dirty="0" smtClean="0">
                    <a:solidFill>
                      <a:schemeClr val="tx1"/>
                    </a:solidFill>
                  </a:rPr>
                  <a:t>the </a:t>
                </a:r>
                <a:r>
                  <a:rPr lang="en-US" sz="2400" dirty="0">
                    <a:solidFill>
                      <a:schemeClr val="tx1"/>
                    </a:solidFill>
                  </a:rPr>
                  <a:t>observations </a:t>
                </a:r>
                <a:r>
                  <a:rPr lang="en-US" sz="2400" dirty="0" smtClean="0">
                    <a:solidFill>
                      <a:schemeClr val="tx1"/>
                    </a:solidFill>
                  </a:rPr>
                  <a:t>are </a:t>
                </a:r>
                <a14:m>
                  <m:oMath xmlns:m="http://schemas.openxmlformats.org/officeDocument/2006/math">
                    <m:sSub>
                      <m:sSubPr>
                        <m:ctrlPr>
                          <a:rPr lang="en-US" sz="2400" i="1" smtClean="0">
                            <a:solidFill>
                              <a:schemeClr val="tx1"/>
                            </a:solidFill>
                            <a:latin typeface="Cambria Math" charset="0"/>
                          </a:rPr>
                        </m:ctrlPr>
                      </m:sSubPr>
                      <m:e>
                        <m:r>
                          <a:rPr lang="en-US" sz="2400" b="0" i="1" smtClean="0">
                            <a:solidFill>
                              <a:schemeClr val="tx1"/>
                            </a:solidFill>
                            <a:latin typeface="Cambria Math"/>
                          </a:rPr>
                          <m:t>𝑥</m:t>
                        </m:r>
                      </m:e>
                      <m:sub>
                        <m:r>
                          <a:rPr lang="en-US" sz="2400" b="0" i="1" smtClean="0">
                            <a:solidFill>
                              <a:schemeClr val="tx1"/>
                            </a:solidFill>
                            <a:latin typeface="Cambria Math"/>
                          </a:rPr>
                          <m:t>1</m:t>
                        </m:r>
                        <m:r>
                          <a:rPr lang="en-US" sz="2400" b="0" i="1" smtClean="0">
                            <a:solidFill>
                              <a:schemeClr val="tx1"/>
                            </a:solidFill>
                            <a:latin typeface="Cambria Math"/>
                          </a:rPr>
                          <m:t>𝑖𝑗</m:t>
                        </m:r>
                      </m:sub>
                    </m:sSub>
                    <m:r>
                      <a:rPr lang="en-US" sz="2400" b="0" i="1" smtClean="0">
                        <a:solidFill>
                          <a:schemeClr val="tx1"/>
                        </a:solidFill>
                        <a:latin typeface="Cambria Math"/>
                      </a:rPr>
                      <m:t>, …, </m:t>
                    </m:r>
                    <m:sSub>
                      <m:sSubPr>
                        <m:ctrlPr>
                          <a:rPr lang="en-US" sz="2400" b="0" i="1" smtClean="0">
                            <a:solidFill>
                              <a:schemeClr val="tx1"/>
                            </a:solidFill>
                            <a:latin typeface="Cambria Math" charset="0"/>
                          </a:rPr>
                        </m:ctrlPr>
                      </m:sSubPr>
                      <m:e>
                        <m:r>
                          <a:rPr lang="en-US" sz="2400" b="0" i="1" smtClean="0">
                            <a:solidFill>
                              <a:schemeClr val="tx1"/>
                            </a:solidFill>
                            <a:latin typeface="Cambria Math"/>
                          </a:rPr>
                          <m:t>𝑥</m:t>
                        </m:r>
                      </m:e>
                      <m:sub>
                        <m:r>
                          <a:rPr lang="en-US" sz="2400" b="0" i="1" smtClean="0">
                            <a:solidFill>
                              <a:schemeClr val="tx1"/>
                            </a:solidFill>
                            <a:latin typeface="Cambria Math"/>
                          </a:rPr>
                          <m:t>𝑘𝑖𝑗</m:t>
                        </m:r>
                      </m:sub>
                    </m:sSub>
                    <m:r>
                      <a:rPr lang="en-US" sz="2400" b="0" i="1" smtClean="0">
                        <a:solidFill>
                          <a:schemeClr val="tx1"/>
                        </a:solidFill>
                        <a:latin typeface="Cambria Math"/>
                      </a:rPr>
                      <m:t>,  </m:t>
                    </m:r>
                    <m:r>
                      <m:rPr>
                        <m:sty m:val="p"/>
                      </m:rPr>
                      <a:rPr lang="en-US" sz="2400" b="0" i="0" smtClean="0">
                        <a:solidFill>
                          <a:schemeClr val="tx1"/>
                        </a:solidFill>
                        <a:latin typeface="Cambria Math"/>
                      </a:rPr>
                      <m:t>and</m:t>
                    </m:r>
                    <m:r>
                      <a:rPr lang="en-US" sz="2400" b="0" i="1" smtClean="0">
                        <a:solidFill>
                          <a:schemeClr val="tx1"/>
                        </a:solidFill>
                        <a:latin typeface="Cambria Math"/>
                      </a:rPr>
                      <m:t> </m:t>
                    </m:r>
                    <m:sSub>
                      <m:sSubPr>
                        <m:ctrlPr>
                          <a:rPr lang="en-US" sz="2400" b="0" i="1" smtClean="0">
                            <a:solidFill>
                              <a:schemeClr val="tx1"/>
                            </a:solidFill>
                            <a:latin typeface="Cambria Math" charset="0"/>
                          </a:rPr>
                        </m:ctrlPr>
                      </m:sSubPr>
                      <m:e>
                        <m:r>
                          <a:rPr lang="en-US" sz="2400" b="0" i="1" smtClean="0">
                            <a:solidFill>
                              <a:schemeClr val="tx1"/>
                            </a:solidFill>
                            <a:latin typeface="Cambria Math"/>
                          </a:rPr>
                          <m:t>𝑦</m:t>
                        </m:r>
                      </m:e>
                      <m:sub>
                        <m:r>
                          <a:rPr lang="en-US" sz="2400" b="0" i="1" smtClean="0">
                            <a:solidFill>
                              <a:schemeClr val="tx1"/>
                            </a:solidFill>
                            <a:latin typeface="Cambria Math"/>
                          </a:rPr>
                          <m:t>𝑖𝑗</m:t>
                        </m:r>
                      </m:sub>
                    </m:sSub>
                    <m:r>
                      <a:rPr lang="en-US" sz="2400" b="0" i="0" smtClean="0">
                        <a:solidFill>
                          <a:schemeClr val="tx1"/>
                        </a:solidFill>
                        <a:latin typeface="Cambria Math"/>
                      </a:rPr>
                      <m:t>.  </m:t>
                    </m:r>
                  </m:oMath>
                </a14:m>
                <a:endParaRPr lang="en-US" sz="2400" b="0" dirty="0" smtClean="0">
                  <a:solidFill>
                    <a:schemeClr val="tx1"/>
                  </a:solidFill>
                </a:endParaRPr>
              </a:p>
              <a:p>
                <a:pPr algn="l"/>
                <a:r>
                  <a:rPr lang="en-US" sz="2400" dirty="0" smtClean="0">
                    <a:solidFill>
                      <a:schemeClr val="tx1"/>
                    </a:solidFill>
                  </a:rPr>
                  <a:t>   The </a:t>
                </a:r>
                <a:r>
                  <a:rPr lang="en-US" sz="2400" i="1" dirty="0">
                    <a:solidFill>
                      <a:schemeClr val="tx1"/>
                    </a:solidFill>
                  </a:rPr>
                  <a:t>random slope and intercept model </a:t>
                </a:r>
                <a:r>
                  <a:rPr lang="en-US" sz="2400" dirty="0" smtClean="0">
                    <a:solidFill>
                      <a:schemeClr val="tx1"/>
                    </a:solidFill>
                  </a:rPr>
                  <a:t>for a normally distributed response variable is </a:t>
                </a:r>
              </a:p>
              <a:p>
                <a:pPr algn="l"/>
                <a:r>
                  <a:rPr lang="en-US" sz="2400" dirty="0">
                    <a:solidFill>
                      <a:schemeClr val="tx1"/>
                    </a:solidFill>
                  </a:rPr>
                  <a:t> </a:t>
                </a:r>
                <a:r>
                  <a:rPr lang="en-US" sz="2400" dirty="0" smtClean="0">
                    <a:solidFill>
                      <a:schemeClr val="tx1"/>
                    </a:solidFill>
                  </a:rPr>
                  <a:t>   defined </a:t>
                </a:r>
                <a:r>
                  <a:rPr lang="en-US" sz="2400" dirty="0">
                    <a:solidFill>
                      <a:schemeClr val="tx1"/>
                    </a:solidFill>
                  </a:rPr>
                  <a:t>as</a:t>
                </a: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742" t="-8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75</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THEORY</a:t>
            </a:r>
            <a:endParaRPr lang="en-US" sz="3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60" y="3024109"/>
            <a:ext cx="10768241" cy="2596403"/>
          </a:xfrm>
          <a:prstGeom prst="rect">
            <a:avLst/>
          </a:prstGeom>
        </p:spPr>
      </p:pic>
    </p:spTree>
    <p:extLst>
      <p:ext uri="{BB962C8B-B14F-4D97-AF65-F5344CB8AC3E}">
        <p14:creationId xmlns:p14="http://schemas.microsoft.com/office/powerpoint/2010/main" val="31406230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400" i="1" dirty="0" smtClean="0">
                <a:solidFill>
                  <a:schemeClr val="tx1"/>
                </a:solidFill>
              </a:rPr>
              <a:t> </a:t>
            </a:r>
            <a:endParaRPr lang="en-US" sz="24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76</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THEORY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11" y="1450848"/>
            <a:ext cx="11009528" cy="398678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054" y="1584499"/>
            <a:ext cx="3209625" cy="416383"/>
          </a:xfrm>
          <a:prstGeom prst="rect">
            <a:avLst/>
          </a:prstGeom>
        </p:spPr>
      </p:pic>
    </p:spTree>
    <p:extLst>
      <p:ext uri="{BB962C8B-B14F-4D97-AF65-F5344CB8AC3E}">
        <p14:creationId xmlns:p14="http://schemas.microsoft.com/office/powerpoint/2010/main" val="26482294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285750" indent="-285750" algn="l">
                  <a:buFont typeface="Wingdings" panose="05000000000000000000" pitchFamily="2" charset="2"/>
                  <a:buChar char="q"/>
                </a:pPr>
                <a:r>
                  <a:rPr lang="en-US" sz="2800" dirty="0" smtClean="0">
                    <a:solidFill>
                      <a:schemeClr val="tx1"/>
                    </a:solidFill>
                  </a:rPr>
                  <a:t> The fitted model is </a:t>
                </a:r>
              </a:p>
              <a:p>
                <a:pPr algn="l"/>
                <a:endParaRPr lang="en-US" sz="1200" dirty="0">
                  <a:solidFill>
                    <a:schemeClr val="tx1"/>
                  </a:solidFill>
                </a:endParaRPr>
              </a:p>
              <a:p>
                <a:pPr algn="l"/>
                <a:r>
                  <a:rPr lang="en-US" sz="2800" dirty="0" smtClean="0">
                    <a:solidFill>
                      <a:schemeClr val="tx1"/>
                    </a:solidFill>
                  </a:rPr>
                  <a:t>          </a:t>
                </a:r>
                <a14:m>
                  <m:oMath xmlns:m="http://schemas.openxmlformats.org/officeDocument/2006/math">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rPr>
                          <m:t>𝐸</m:t>
                        </m:r>
                      </m:e>
                    </m:acc>
                    <m:r>
                      <a:rPr lang="en-US" sz="2800" i="1">
                        <a:solidFill>
                          <a:schemeClr val="tx1"/>
                        </a:solidFill>
                        <a:latin typeface="Cambria Math" panose="02040503050406030204" pitchFamily="18" charset="0"/>
                      </a:rPr>
                      <m:t>𝑦</m:t>
                    </m:r>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panose="02040503050406030204" pitchFamily="18" charset="0"/>
                                <a:ea typeface="Cambria Math" panose="02040503050406030204" pitchFamily="18" charset="0"/>
                              </a:rPr>
                              <m:t>𝛽</m:t>
                            </m:r>
                          </m:e>
                        </m:acc>
                      </m:e>
                      <m:sub>
                        <m:r>
                          <a:rPr lang="en-US" sz="2800" i="1">
                            <a:solidFill>
                              <a:schemeClr val="tx1"/>
                            </a:solidFill>
                            <a:latin typeface="Cambria Math" panose="02040503050406030204" pitchFamily="18" charset="0"/>
                            <a:ea typeface="Cambria Math" panose="02040503050406030204" pitchFamily="18" charset="0"/>
                          </a:rPr>
                          <m:t>𝑘</m:t>
                        </m:r>
                      </m:sub>
                    </m:sSub>
                    <m:sSub>
                      <m:sSubPr>
                        <m:ctrlPr>
                          <a:rPr lang="en-US" sz="2800" i="1" smtClean="0">
                            <a:solidFill>
                              <a:schemeClr val="tx1"/>
                            </a:solidFill>
                            <a:latin typeface="Cambria Math" charset="0"/>
                            <a:ea typeface="Cambria Math" panose="02040503050406030204" pitchFamily="18" charset="0"/>
                          </a:rPr>
                        </m:ctrlPr>
                      </m:sSubPr>
                      <m:e>
                        <m:r>
                          <a:rPr lang="en-US" sz="2800" b="0" i="1" smtClean="0">
                            <a:solidFill>
                              <a:schemeClr val="tx1"/>
                            </a:solidFill>
                            <a:latin typeface="Cambria Math"/>
                            <a:ea typeface="Cambria Math" panose="02040503050406030204" pitchFamily="18" charset="0"/>
                          </a:rPr>
                          <m:t>𝑥</m:t>
                        </m:r>
                      </m:e>
                      <m:sub>
                        <m:r>
                          <a:rPr lang="en-US" sz="2800" b="0" i="1" smtClean="0">
                            <a:solidFill>
                              <a:schemeClr val="tx1"/>
                            </a:solidFill>
                            <a:latin typeface="Cambria Math"/>
                            <a:ea typeface="Cambria Math" panose="02040503050406030204" pitchFamily="18" charset="0"/>
                          </a:rPr>
                          <m:t>𝑘</m:t>
                        </m:r>
                      </m:sub>
                    </m:sSub>
                    <m:r>
                      <a:rPr lang="en-US" sz="2800" b="0" i="1" smtClean="0">
                        <a:solidFill>
                          <a:schemeClr val="tx1"/>
                        </a:solidFill>
                        <a:latin typeface="Cambria Math"/>
                        <a:ea typeface="Cambria Math" panose="02040503050406030204" pitchFamily="18" charset="0"/>
                      </a:rPr>
                      <m:t>+</m:t>
                    </m:r>
                    <m:sSub>
                      <m:sSubPr>
                        <m:ctrlPr>
                          <a:rPr lang="en-US" sz="2800" b="0" i="1" smtClean="0">
                            <a:solidFill>
                              <a:schemeClr val="tx1"/>
                            </a:solidFill>
                            <a:latin typeface="Cambria Math" charset="0"/>
                            <a:ea typeface="Cambria Math" panose="02040503050406030204" pitchFamily="18" charset="0"/>
                          </a:rPr>
                        </m:ctrlPr>
                      </m:sSubPr>
                      <m:e>
                        <m:acc>
                          <m:accPr>
                            <m:chr m:val="̂"/>
                            <m:ctrlPr>
                              <a:rPr lang="en-US" sz="2800" b="0" i="1" smtClean="0">
                                <a:solidFill>
                                  <a:schemeClr val="tx1"/>
                                </a:solidFill>
                                <a:latin typeface="Cambria Math" charset="0"/>
                                <a:ea typeface="Cambria Math" panose="02040503050406030204" pitchFamily="18" charset="0"/>
                              </a:rPr>
                            </m:ctrlPr>
                          </m:accPr>
                          <m:e>
                            <m:r>
                              <a:rPr lang="en-US" sz="2800" b="0" i="1" smtClean="0">
                                <a:solidFill>
                                  <a:schemeClr val="tx1"/>
                                </a:solidFill>
                                <a:latin typeface="Cambria Math"/>
                                <a:ea typeface="Cambria Math"/>
                              </a:rPr>
                              <m:t>𝛽</m:t>
                            </m:r>
                          </m:e>
                        </m:acc>
                      </m:e>
                      <m:sub>
                        <m:r>
                          <a:rPr lang="en-US" sz="2800" b="0" i="1" smtClean="0">
                            <a:solidFill>
                              <a:schemeClr val="tx1"/>
                            </a:solidFill>
                            <a:latin typeface="Cambria Math"/>
                            <a:ea typeface="Cambria Math" panose="02040503050406030204" pitchFamily="18" charset="0"/>
                          </a:rPr>
                          <m:t>𝑘</m:t>
                        </m:r>
                        <m:r>
                          <a:rPr lang="en-US" sz="2800" b="0" i="1" smtClean="0">
                            <a:solidFill>
                              <a:schemeClr val="tx1"/>
                            </a:solidFill>
                            <a:latin typeface="Cambria Math"/>
                            <a:ea typeface="Cambria Math" panose="02040503050406030204" pitchFamily="18" charset="0"/>
                          </a:rPr>
                          <m:t>+1</m:t>
                        </m:r>
                      </m:sub>
                    </m:sSub>
                    <m:r>
                      <a:rPr lang="en-US" sz="2800" b="0" i="1" smtClean="0">
                        <a:solidFill>
                          <a:schemeClr val="tx1"/>
                        </a:solidFill>
                        <a:latin typeface="Cambria Math"/>
                        <a:ea typeface="Cambria Math" panose="02040503050406030204" pitchFamily="18" charset="0"/>
                      </a:rPr>
                      <m:t>𝑡</m:t>
                    </m:r>
                  </m:oMath>
                </a14:m>
                <a:r>
                  <a:rPr lang="en-US" sz="2800" dirty="0">
                    <a:solidFill>
                      <a:schemeClr val="tx1"/>
                    </a:solidFill>
                  </a:rPr>
                  <a:t>.</a:t>
                </a:r>
              </a:p>
              <a:p>
                <a:pPr algn="l"/>
                <a:endParaRPr lang="en-US" sz="2800" dirty="0">
                  <a:solidFill>
                    <a:schemeClr val="tx1"/>
                  </a:solidFill>
                </a:endParaRPr>
              </a:p>
              <a:p>
                <a:pPr marL="285750" indent="-285750" algn="l">
                  <a:buFont typeface="Wingdings" panose="05000000000000000000" pitchFamily="2" charset="2"/>
                  <a:buChar char="q"/>
                </a:pPr>
                <a:r>
                  <a:rPr lang="en-US" sz="2800" i="1" dirty="0" smtClean="0">
                    <a:solidFill>
                      <a:schemeClr val="tx1"/>
                    </a:solidFill>
                  </a:rPr>
                  <a:t>  </a:t>
                </a:r>
                <a:r>
                  <a:rPr lang="en-US" sz="2800" dirty="0" smtClean="0">
                    <a:solidFill>
                      <a:schemeClr val="tx1"/>
                    </a:solidFill>
                  </a:rPr>
                  <a:t>Estimated regression coefficients are interpreted the same as in a general </a:t>
                </a:r>
              </a:p>
              <a:p>
                <a:pPr algn="l"/>
                <a:r>
                  <a:rPr lang="en-US" sz="2800" dirty="0" smtClean="0">
                    <a:solidFill>
                      <a:schemeClr val="tx1"/>
                    </a:solidFill>
                  </a:rPr>
                  <a:t>       linear regression model (for normal response).</a:t>
                </a:r>
              </a:p>
              <a:p>
                <a:pPr marL="285750" indent="-285750" algn="l">
                  <a:buFont typeface="Wingdings" panose="05000000000000000000" pitchFamily="2" charset="2"/>
                  <a:buChar char="q"/>
                </a:pPr>
                <a:r>
                  <a:rPr lang="en-US" sz="2800" dirty="0" smtClean="0">
                    <a:solidFill>
                      <a:schemeClr val="tx1"/>
                    </a:solidFill>
                  </a:rPr>
                  <a:t>   Likewise, predicted response is computed the same way as in a general </a:t>
                </a:r>
              </a:p>
              <a:p>
                <a:pPr algn="l"/>
                <a:r>
                  <a:rPr lang="en-US" sz="2800" dirty="0" smtClean="0">
                    <a:solidFill>
                      <a:schemeClr val="tx1"/>
                    </a:solidFill>
                  </a:rPr>
                  <a:t>       linear regression model, that is, </a:t>
                </a:r>
              </a:p>
              <a:p>
                <a:pPr algn="l"/>
                <a:endParaRPr lang="en-US" sz="1200" dirty="0" smtClean="0">
                  <a:solidFill>
                    <a:schemeClr val="tx1"/>
                  </a:solidFill>
                </a:endParaRPr>
              </a:p>
              <a:p>
                <a:pPr algn="l"/>
                <a:r>
                  <a:rPr lang="en-US" sz="2800" dirty="0" smtClean="0">
                    <a:solidFill>
                      <a:schemeClr val="tx1"/>
                    </a:solidFill>
                  </a:rPr>
                  <a:t>          </a:t>
                </a:r>
                <a14:m>
                  <m:oMath xmlns:m="http://schemas.openxmlformats.org/officeDocument/2006/math">
                    <m:sSup>
                      <m:sSupPr>
                        <m:ctrlPr>
                          <a:rPr lang="en-US" sz="2800" i="1">
                            <a:solidFill>
                              <a:schemeClr val="tx1"/>
                            </a:solidFill>
                            <a:latin typeface="Cambria Math" charset="0"/>
                          </a:rPr>
                        </m:ctrlPr>
                      </m:sSupPr>
                      <m:e>
                        <m:r>
                          <a:rPr lang="en-US" sz="2800" i="1">
                            <a:solidFill>
                              <a:schemeClr val="tx1"/>
                            </a:solidFill>
                            <a:latin typeface="Cambria Math" charset="0"/>
                          </a:rPr>
                          <m:t>𝑦</m:t>
                        </m:r>
                      </m:e>
                      <m:sup>
                        <m:r>
                          <a:rPr lang="en-US" sz="2800">
                            <a:solidFill>
                              <a:schemeClr val="tx1"/>
                            </a:solidFill>
                            <a:latin typeface="Cambria Math" charset="0"/>
                          </a:rPr>
                          <m:t>0</m:t>
                        </m:r>
                      </m:sup>
                    </m:sSup>
                    <m:r>
                      <a:rPr lang="en-US" sz="2800">
                        <a:solidFill>
                          <a:schemeClr val="tx1"/>
                        </a:solidFill>
                        <a:latin typeface="Cambria Math"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charset="0"/>
                              </a:rPr>
                              <m:t>𝛽</m:t>
                            </m:r>
                          </m:e>
                        </m:acc>
                      </m:e>
                      <m:sub>
                        <m:r>
                          <a:rPr lang="en-US" sz="2800">
                            <a:solidFill>
                              <a:schemeClr val="tx1"/>
                            </a:solidFill>
                            <a:latin typeface="Cambria Math" charset="0"/>
                          </a:rPr>
                          <m:t>0</m:t>
                        </m:r>
                      </m:sub>
                    </m:sSub>
                    <m:r>
                      <a:rPr lang="en-US" sz="2800">
                        <a:solidFill>
                          <a:schemeClr val="tx1"/>
                        </a:solidFill>
                        <a:latin typeface="Cambria Math"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charset="0"/>
                              </a:rPr>
                              <m:t>𝛽</m:t>
                            </m:r>
                          </m:e>
                        </m:acc>
                      </m:e>
                      <m:sub>
                        <m:r>
                          <a:rPr lang="en-US" sz="2800">
                            <a:solidFill>
                              <a:schemeClr val="tx1"/>
                            </a:solidFill>
                            <a:latin typeface="Cambria Math" charset="0"/>
                          </a:rPr>
                          <m:t>1</m:t>
                        </m:r>
                      </m:sub>
                    </m:sSub>
                    <m:sSubSup>
                      <m:sSubSupPr>
                        <m:ctrlPr>
                          <a:rPr lang="en-US" sz="2800" i="1">
                            <a:solidFill>
                              <a:schemeClr val="tx1"/>
                            </a:solidFill>
                            <a:latin typeface="Cambria Math" charset="0"/>
                          </a:rPr>
                        </m:ctrlPr>
                      </m:sSubSupPr>
                      <m:e>
                        <m:r>
                          <a:rPr lang="en-US" sz="2800" i="1">
                            <a:solidFill>
                              <a:schemeClr val="tx1"/>
                            </a:solidFill>
                            <a:latin typeface="Cambria Math" charset="0"/>
                          </a:rPr>
                          <m:t>𝑥</m:t>
                        </m:r>
                      </m:e>
                      <m:sub>
                        <m:r>
                          <a:rPr lang="en-US" sz="2800">
                            <a:solidFill>
                              <a:schemeClr val="tx1"/>
                            </a:solidFill>
                            <a:latin typeface="Cambria Math" charset="0"/>
                          </a:rPr>
                          <m:t>1</m:t>
                        </m:r>
                      </m:sub>
                      <m:sup>
                        <m:r>
                          <a:rPr lang="en-US" sz="2800">
                            <a:solidFill>
                              <a:schemeClr val="tx1"/>
                            </a:solidFill>
                            <a:latin typeface="Cambria Math" charset="0"/>
                          </a:rPr>
                          <m:t>0</m:t>
                        </m:r>
                      </m:sup>
                    </m:sSubSup>
                    <m:r>
                      <a:rPr lang="en-US" sz="2800">
                        <a:solidFill>
                          <a:schemeClr val="tx1"/>
                        </a:solidFill>
                        <a:latin typeface="Cambria Math"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charset="0"/>
                              </a:rPr>
                              <m:t>𝛽</m:t>
                            </m:r>
                          </m:e>
                        </m:acc>
                      </m:e>
                      <m:sub>
                        <m:r>
                          <a:rPr lang="en-US" sz="2800" i="1">
                            <a:solidFill>
                              <a:schemeClr val="tx1"/>
                            </a:solidFill>
                            <a:latin typeface="Cambria Math" charset="0"/>
                          </a:rPr>
                          <m:t>𝑘</m:t>
                        </m:r>
                      </m:sub>
                    </m:sSub>
                    <m:sSubSup>
                      <m:sSubSupPr>
                        <m:ctrlPr>
                          <a:rPr lang="en-US" sz="2800" i="1">
                            <a:solidFill>
                              <a:schemeClr val="tx1"/>
                            </a:solidFill>
                            <a:latin typeface="Cambria Math" charset="0"/>
                          </a:rPr>
                        </m:ctrlPr>
                      </m:sSubSupPr>
                      <m:e>
                        <m:r>
                          <a:rPr lang="en-US" sz="2800" i="1">
                            <a:solidFill>
                              <a:schemeClr val="tx1"/>
                            </a:solidFill>
                            <a:latin typeface="Cambria Math" charset="0"/>
                          </a:rPr>
                          <m:t>𝑥</m:t>
                        </m:r>
                      </m:e>
                      <m:sub>
                        <m:r>
                          <a:rPr lang="en-US" sz="2800" i="1">
                            <a:solidFill>
                              <a:schemeClr val="tx1"/>
                            </a:solidFill>
                            <a:latin typeface="Cambria Math" charset="0"/>
                          </a:rPr>
                          <m:t>𝑘</m:t>
                        </m:r>
                      </m:sub>
                      <m:sup>
                        <m:r>
                          <a:rPr lang="en-US" sz="2800" i="1">
                            <a:solidFill>
                              <a:schemeClr val="tx1"/>
                            </a:solidFill>
                            <a:latin typeface="Cambria Math" charset="0"/>
                          </a:rPr>
                          <m:t>0</m:t>
                        </m:r>
                      </m:sup>
                    </m:sSubSup>
                    <m:r>
                      <a:rPr lang="en-US" sz="2800" i="1">
                        <a:solidFill>
                          <a:schemeClr val="tx1"/>
                        </a:solidFill>
                        <a:latin typeface="Cambria Math" charset="0"/>
                      </a:rPr>
                      <m:t>+</m:t>
                    </m:r>
                    <m:sSub>
                      <m:sSubPr>
                        <m:ctrlPr>
                          <a:rPr lang="en-US" sz="2800" i="1">
                            <a:solidFill>
                              <a:schemeClr val="tx1"/>
                            </a:solidFill>
                            <a:latin typeface="Cambria Math" charset="0"/>
                          </a:rPr>
                        </m:ctrlPr>
                      </m:sSubPr>
                      <m:e>
                        <m:acc>
                          <m:accPr>
                            <m:chr m:val="̂"/>
                            <m:ctrlPr>
                              <a:rPr lang="en-US" sz="2800" i="1">
                                <a:solidFill>
                                  <a:schemeClr val="tx1"/>
                                </a:solidFill>
                                <a:latin typeface="Cambria Math" charset="0"/>
                              </a:rPr>
                            </m:ctrlPr>
                          </m:accPr>
                          <m:e>
                            <m:r>
                              <a:rPr lang="en-US" sz="2800" i="1">
                                <a:solidFill>
                                  <a:schemeClr val="tx1"/>
                                </a:solidFill>
                                <a:latin typeface="Cambria Math" charset="0"/>
                              </a:rPr>
                              <m:t>𝛽</m:t>
                            </m:r>
                          </m:e>
                        </m:acc>
                      </m:e>
                      <m:sub>
                        <m:r>
                          <a:rPr lang="en-US" sz="2800" i="1">
                            <a:solidFill>
                              <a:schemeClr val="tx1"/>
                            </a:solidFill>
                            <a:latin typeface="Cambria Math" charset="0"/>
                          </a:rPr>
                          <m:t>𝑘</m:t>
                        </m:r>
                        <m:r>
                          <a:rPr lang="en-US" sz="2800" i="1">
                            <a:solidFill>
                              <a:schemeClr val="tx1"/>
                            </a:solidFill>
                            <a:latin typeface="Cambria Math" charset="0"/>
                          </a:rPr>
                          <m:t>+1</m:t>
                        </m:r>
                      </m:sub>
                    </m:sSub>
                    <m:sSup>
                      <m:sSupPr>
                        <m:ctrlPr>
                          <a:rPr lang="en-US" sz="2800" i="1">
                            <a:solidFill>
                              <a:schemeClr val="tx1"/>
                            </a:solidFill>
                            <a:latin typeface="Cambria Math" charset="0"/>
                          </a:rPr>
                        </m:ctrlPr>
                      </m:sSupPr>
                      <m:e>
                        <m:r>
                          <a:rPr lang="en-US" sz="2800" i="1">
                            <a:solidFill>
                              <a:schemeClr val="tx1"/>
                            </a:solidFill>
                            <a:latin typeface="Cambria Math" charset="0"/>
                          </a:rPr>
                          <m:t>𝑡</m:t>
                        </m:r>
                      </m:e>
                      <m:sup>
                        <m:r>
                          <a:rPr lang="en-US" sz="2800" i="1">
                            <a:solidFill>
                              <a:schemeClr val="tx1"/>
                            </a:solidFill>
                            <a:latin typeface="Cambria Math" charset="0"/>
                          </a:rPr>
                          <m:t>0</m:t>
                        </m:r>
                      </m:sup>
                    </m:sSup>
                  </m:oMath>
                </a14:m>
                <a:r>
                  <a:rPr lang="en-US" sz="2800" dirty="0">
                    <a:solidFill>
                      <a:schemeClr val="tx1"/>
                    </a:solidFill>
                  </a:rPr>
                  <a:t>.</a:t>
                </a:r>
                <a:endParaRPr lang="en-US" sz="2800" i="1" dirty="0" smtClean="0">
                  <a:solidFill>
                    <a:schemeClr val="tx1"/>
                  </a:solidFill>
                </a:endParaRPr>
              </a:p>
              <a:p>
                <a:pPr marL="285750" indent="-285750" algn="l">
                  <a:buFont typeface="Wingdings" panose="05000000000000000000" pitchFamily="2" charset="2"/>
                  <a:buChar char="q"/>
                </a:pPr>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THEORY (CONT.)</a:t>
            </a:r>
            <a:endParaRPr lang="en-US" sz="3400" dirty="0"/>
          </a:p>
        </p:txBody>
      </p:sp>
    </p:spTree>
    <p:extLst>
      <p:ext uri="{BB962C8B-B14F-4D97-AF65-F5344CB8AC3E}">
        <p14:creationId xmlns:p14="http://schemas.microsoft.com/office/powerpoint/2010/main" val="36199417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 </a:t>
            </a:r>
            <a:r>
              <a:rPr lang="en-US" sz="2800" dirty="0">
                <a:solidFill>
                  <a:schemeClr val="tx1"/>
                </a:solidFill>
              </a:rPr>
              <a:t>In a clinic, doctors are testing a certain cholesterol </a:t>
            </a:r>
            <a:r>
              <a:rPr lang="en-US" sz="2800" dirty="0" smtClean="0">
                <a:solidFill>
                  <a:schemeClr val="tx1"/>
                </a:solidFill>
              </a:rPr>
              <a:t>lowering medication.</a:t>
            </a:r>
          </a:p>
          <a:p>
            <a:pPr algn="l"/>
            <a:r>
              <a:rPr lang="en-US" sz="2800" dirty="0">
                <a:solidFill>
                  <a:schemeClr val="tx1"/>
                </a:solidFill>
              </a:rPr>
              <a:t> </a:t>
            </a:r>
            <a:r>
              <a:rPr lang="en-US" sz="2800" dirty="0" smtClean="0">
                <a:solidFill>
                  <a:schemeClr val="tx1"/>
                </a:solidFill>
              </a:rPr>
              <a:t>      Patients’ </a:t>
            </a:r>
            <a:r>
              <a:rPr lang="en-US" sz="2800" dirty="0">
                <a:solidFill>
                  <a:schemeClr val="tx1"/>
                </a:solidFill>
              </a:rPr>
              <a:t>gender and age at the beginning of the study </a:t>
            </a:r>
            <a:r>
              <a:rPr lang="en-US" sz="2800" dirty="0" smtClean="0">
                <a:solidFill>
                  <a:schemeClr val="tx1"/>
                </a:solidFill>
              </a:rPr>
              <a:t>are recorded </a:t>
            </a:r>
            <a:r>
              <a:rPr lang="en-US" sz="2800" dirty="0">
                <a:solidFill>
                  <a:schemeClr val="tx1"/>
                </a:solidFill>
              </a:rPr>
              <a:t>for 27 </a:t>
            </a:r>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patients</a:t>
            </a:r>
            <a:r>
              <a:rPr lang="en-US" sz="2800" dirty="0">
                <a:solidFill>
                  <a:schemeClr val="tx1"/>
                </a:solidFill>
              </a:rPr>
              <a:t>. The low-density lipoprotein (LDL) cholesterol </a:t>
            </a:r>
            <a:r>
              <a:rPr lang="en-US" sz="2800" dirty="0" smtClean="0">
                <a:solidFill>
                  <a:schemeClr val="tx1"/>
                </a:solidFill>
              </a:rPr>
              <a:t>levels are</a:t>
            </a:r>
          </a:p>
          <a:p>
            <a:pPr algn="l"/>
            <a:r>
              <a:rPr lang="en-US" sz="2800" dirty="0">
                <a:solidFill>
                  <a:schemeClr val="tx1"/>
                </a:solidFill>
              </a:rPr>
              <a:t> </a:t>
            </a:r>
            <a:r>
              <a:rPr lang="en-US" sz="2800" dirty="0" smtClean="0">
                <a:solidFill>
                  <a:schemeClr val="tx1"/>
                </a:solidFill>
              </a:rPr>
              <a:t>      </a:t>
            </a:r>
            <a:r>
              <a:rPr lang="en-US" sz="2800" dirty="0">
                <a:solidFill>
                  <a:schemeClr val="tx1"/>
                </a:solidFill>
              </a:rPr>
              <a:t>measured in all the patients at the baseline, and then at 6-, 9-, and </a:t>
            </a:r>
            <a:r>
              <a:rPr lang="en-US" sz="2800" dirty="0" smtClean="0">
                <a:solidFill>
                  <a:schemeClr val="tx1"/>
                </a:solidFill>
              </a:rPr>
              <a:t>24-</a:t>
            </a:r>
            <a:endParaRPr lang="en-US" sz="2800" dirty="0">
              <a:solidFill>
                <a:schemeClr val="tx1"/>
              </a:solidFill>
            </a:endParaRPr>
          </a:p>
          <a:p>
            <a:pPr algn="l"/>
            <a:r>
              <a:rPr lang="en-US" sz="2800" dirty="0" smtClean="0">
                <a:solidFill>
                  <a:schemeClr val="tx1"/>
                </a:solidFill>
              </a:rPr>
              <a:t>       month follow-up visits</a:t>
            </a:r>
            <a:r>
              <a:rPr lang="en-US" sz="2800" dirty="0">
                <a:solidFill>
                  <a:schemeClr val="tx1"/>
                </a:solidFill>
              </a:rPr>
              <a:t>. </a:t>
            </a:r>
            <a:r>
              <a:rPr lang="en-US" sz="2800" dirty="0" smtClean="0">
                <a:solidFill>
                  <a:schemeClr val="tx1"/>
                </a:solidFill>
              </a:rPr>
              <a:t>The data are </a:t>
            </a:r>
            <a:r>
              <a:rPr lang="en-US" sz="2800" dirty="0" smtClean="0">
                <a:solidFill>
                  <a:schemeClr val="tx1"/>
                </a:solidFill>
                <a:hlinkClick r:id="rId2" action="ppaction://hlinkfile"/>
              </a:rPr>
              <a:t>here</a:t>
            </a:r>
            <a:r>
              <a:rPr lang="en-US" sz="2800" dirty="0" smtClean="0">
                <a:solidFill>
                  <a:schemeClr val="tx1"/>
                </a:solidFill>
              </a:rPr>
              <a:t>.</a:t>
            </a:r>
          </a:p>
          <a:p>
            <a:pPr algn="l"/>
            <a:endParaRPr lang="en-US" sz="2800" dirty="0" smtClean="0">
              <a:solidFill>
                <a:schemeClr val="tx1"/>
              </a:solidFill>
            </a:endParaRPr>
          </a:p>
          <a:p>
            <a:pPr marL="457200" indent="-457200" algn="l">
              <a:buFont typeface="Wingdings" panose="05000000000000000000" pitchFamily="2" charset="2"/>
              <a:buChar char="q"/>
            </a:pPr>
            <a:r>
              <a:rPr lang="en-US" sz="2800" dirty="0" smtClean="0">
                <a:solidFill>
                  <a:schemeClr val="tx1"/>
                </a:solidFill>
              </a:rPr>
              <a:t>We read in the data set.</a:t>
            </a:r>
          </a:p>
          <a:p>
            <a:pPr algn="l"/>
            <a:endParaRPr lang="en-US" sz="1200" dirty="0" smtClean="0">
              <a:solidFill>
                <a:schemeClr val="tx1"/>
              </a:solidFill>
            </a:endParaRPr>
          </a:p>
          <a:p>
            <a:pPr algn="l"/>
            <a:r>
              <a:rPr lang="en-US" sz="2400" i="1" dirty="0" smtClean="0">
                <a:solidFill>
                  <a:schemeClr val="tx1"/>
                </a:solidFill>
              </a:rPr>
              <a:t>      </a:t>
            </a:r>
            <a:r>
              <a:rPr lang="en-US" sz="2400" dirty="0" err="1" smtClean="0">
                <a:solidFill>
                  <a:schemeClr val="tx1"/>
                </a:solidFill>
              </a:rPr>
              <a:t>cholesterol.data</a:t>
            </a:r>
            <a:r>
              <a:rPr lang="en-US" sz="2400" dirty="0">
                <a:solidFill>
                  <a:schemeClr val="tx1"/>
                </a:solidFill>
              </a:rPr>
              <a:t>&lt;- read.csv(file</a:t>
            </a:r>
            <a:r>
              <a:rPr lang="en-US" sz="2400" dirty="0" smtClean="0">
                <a:solidFill>
                  <a:schemeClr val="tx1"/>
                </a:solidFill>
              </a:rPr>
              <a:t>=“./LongitudinalNormalExampleData.csv</a:t>
            </a:r>
            <a:r>
              <a:rPr lang="en-US" sz="2400" dirty="0">
                <a:solidFill>
                  <a:schemeClr val="tx1"/>
                </a:solidFill>
              </a:rPr>
              <a:t>", </a:t>
            </a:r>
            <a:r>
              <a:rPr lang="en-US" sz="2400" dirty="0" smtClean="0">
                <a:solidFill>
                  <a:schemeClr val="tx1"/>
                </a:solidFill>
              </a:rPr>
              <a:t> </a:t>
            </a:r>
          </a:p>
          <a:p>
            <a:pPr algn="l"/>
            <a:r>
              <a:rPr lang="en-US" sz="2400" dirty="0">
                <a:solidFill>
                  <a:schemeClr val="tx1"/>
                </a:solidFill>
              </a:rPr>
              <a:t> </a:t>
            </a:r>
            <a:r>
              <a:rPr lang="en-US" sz="2400" dirty="0" smtClean="0">
                <a:solidFill>
                  <a:schemeClr val="tx1"/>
                </a:solidFill>
              </a:rPr>
              <a:t>      header=TRUE</a:t>
            </a:r>
            <a:r>
              <a:rPr lang="en-US" sz="2400" dirty="0">
                <a:solidFill>
                  <a:schemeClr val="tx1"/>
                </a:solidFill>
              </a:rPr>
              <a:t>, </a:t>
            </a:r>
            <a:r>
              <a:rPr lang="en-US" sz="2400" dirty="0" err="1">
                <a:solidFill>
                  <a:schemeClr val="tx1"/>
                </a:solidFill>
              </a:rPr>
              <a:t>sep</a:t>
            </a:r>
            <a:r>
              <a:rPr lang="en-US" sz="2400" dirty="0">
                <a:solidFill>
                  <a:schemeClr val="tx1"/>
                </a:solidFill>
              </a:rPr>
              <a:t>=",")</a:t>
            </a:r>
          </a:p>
          <a:p>
            <a:pPr algn="l"/>
            <a:endParaRPr lang="en-US" sz="1200" i="1" dirty="0">
              <a:solidFill>
                <a:schemeClr val="tx1"/>
              </a:solidFill>
            </a:endParaRPr>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78</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a:t>
            </a:r>
            <a:endParaRPr lang="en-US" sz="3400" dirty="0"/>
          </a:p>
        </p:txBody>
      </p:sp>
    </p:spTree>
    <p:extLst>
      <p:ext uri="{BB962C8B-B14F-4D97-AF65-F5344CB8AC3E}">
        <p14:creationId xmlns:p14="http://schemas.microsoft.com/office/powerpoint/2010/main" val="11882778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smtClean="0">
                <a:solidFill>
                  <a:schemeClr val="tx1"/>
                </a:solidFill>
              </a:rPr>
              <a:t>We create a long-form data set and a numeric variable for time.</a:t>
            </a:r>
            <a:endParaRPr lang="en-US" sz="2800" dirty="0">
              <a:solidFill>
                <a:schemeClr val="tx1"/>
              </a:solidFill>
            </a:endParaRPr>
          </a:p>
          <a:p>
            <a:pPr algn="l"/>
            <a:r>
              <a:rPr lang="en-US" sz="2400" dirty="0" smtClean="0">
                <a:solidFill>
                  <a:schemeClr val="tx1"/>
                </a:solidFill>
              </a:rPr>
              <a:t>library(reshape2</a:t>
            </a:r>
            <a:r>
              <a:rPr lang="en-US" sz="2400" dirty="0">
                <a:solidFill>
                  <a:schemeClr val="tx1"/>
                </a:solidFill>
              </a:rPr>
              <a:t>)</a:t>
            </a:r>
          </a:p>
          <a:p>
            <a:pPr algn="l"/>
            <a:endParaRPr lang="en-US" sz="1200" dirty="0">
              <a:solidFill>
                <a:schemeClr val="tx1"/>
              </a:solidFill>
            </a:endParaRPr>
          </a:p>
          <a:p>
            <a:pPr algn="l"/>
            <a:r>
              <a:rPr lang="en-US" sz="2400" dirty="0" smtClean="0">
                <a:solidFill>
                  <a:schemeClr val="tx1"/>
                </a:solidFill>
              </a:rPr>
              <a:t>       </a:t>
            </a:r>
            <a:r>
              <a:rPr lang="en-US" sz="2400" dirty="0" err="1" smtClean="0">
                <a:solidFill>
                  <a:schemeClr val="tx1"/>
                </a:solidFill>
              </a:rPr>
              <a:t>longform.data</a:t>
            </a:r>
            <a:r>
              <a:rPr lang="en-US" sz="2400" dirty="0">
                <a:solidFill>
                  <a:schemeClr val="tx1"/>
                </a:solidFill>
              </a:rPr>
              <a:t>&lt;- melt(</a:t>
            </a:r>
            <a:r>
              <a:rPr lang="en-US" sz="2400" dirty="0" err="1">
                <a:solidFill>
                  <a:schemeClr val="tx1"/>
                </a:solidFill>
              </a:rPr>
              <a:t>cholesterol.data</a:t>
            </a:r>
            <a:r>
              <a:rPr lang="en-US" sz="2400" dirty="0">
                <a:solidFill>
                  <a:schemeClr val="tx1"/>
                </a:solidFill>
              </a:rPr>
              <a:t>, </a:t>
            </a:r>
            <a:r>
              <a:rPr lang="en-US" sz="2400" dirty="0" err="1">
                <a:solidFill>
                  <a:schemeClr val="tx1"/>
                </a:solidFill>
              </a:rPr>
              <a:t>id.vars</a:t>
            </a:r>
            <a:r>
              <a:rPr lang="en-US" sz="2400" dirty="0">
                <a:solidFill>
                  <a:schemeClr val="tx1"/>
                </a:solidFill>
              </a:rPr>
              <a:t>=c("id", "gender", "age"), </a:t>
            </a:r>
          </a:p>
          <a:p>
            <a:pPr algn="l"/>
            <a:r>
              <a:rPr lang="en-US" sz="2400" dirty="0" smtClean="0">
                <a:solidFill>
                  <a:schemeClr val="tx1"/>
                </a:solidFill>
              </a:rPr>
              <a:t>        variable.name </a:t>
            </a:r>
            <a:r>
              <a:rPr lang="en-US" sz="2400" dirty="0">
                <a:solidFill>
                  <a:schemeClr val="tx1"/>
                </a:solidFill>
              </a:rPr>
              <a:t>= "</a:t>
            </a:r>
            <a:r>
              <a:rPr lang="en-US" sz="2400" dirty="0" err="1">
                <a:solidFill>
                  <a:schemeClr val="tx1"/>
                </a:solidFill>
              </a:rPr>
              <a:t>LDLmonth</a:t>
            </a:r>
            <a:r>
              <a:rPr lang="en-US" sz="2400" dirty="0">
                <a:solidFill>
                  <a:schemeClr val="tx1"/>
                </a:solidFill>
              </a:rPr>
              <a:t>", value.name="LDL</a:t>
            </a:r>
            <a:r>
              <a:rPr lang="en-US" sz="2400" dirty="0" smtClean="0">
                <a:solidFill>
                  <a:schemeClr val="tx1"/>
                </a:solidFill>
              </a:rPr>
              <a:t>")</a:t>
            </a:r>
          </a:p>
          <a:p>
            <a:pPr algn="l"/>
            <a:endParaRPr lang="en-US" sz="1200" dirty="0">
              <a:solidFill>
                <a:schemeClr val="tx1"/>
              </a:solidFill>
            </a:endParaRPr>
          </a:p>
          <a:p>
            <a:pPr algn="l"/>
            <a:r>
              <a:rPr lang="en-US" sz="2400" dirty="0" smtClean="0">
                <a:solidFill>
                  <a:schemeClr val="tx1"/>
                </a:solidFill>
              </a:rPr>
              <a:t>          #</a:t>
            </a:r>
            <a:r>
              <a:rPr lang="en-US" sz="2400" dirty="0">
                <a:solidFill>
                  <a:schemeClr val="tx1"/>
                </a:solidFill>
              </a:rPr>
              <a:t>creating numeric variable for time</a:t>
            </a:r>
          </a:p>
          <a:p>
            <a:pPr algn="l"/>
            <a:r>
              <a:rPr lang="en-US" sz="2400" dirty="0" smtClean="0">
                <a:solidFill>
                  <a:schemeClr val="tx1"/>
                </a:solidFill>
              </a:rPr>
              <a:t>          month</a:t>
            </a:r>
            <a:r>
              <a:rPr lang="en-US" sz="2400" dirty="0">
                <a:solidFill>
                  <a:schemeClr val="tx1"/>
                </a:solidFill>
              </a:rPr>
              <a:t>&lt;-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r>
              <a:rPr lang="en-US" sz="2400" dirty="0">
                <a:solidFill>
                  <a:schemeClr val="tx1"/>
                </a:solidFill>
              </a:rPr>
              <a:t>=="LDL0", 0,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endParaRPr lang="en-US" sz="2400" dirty="0">
              <a:solidFill>
                <a:schemeClr val="tx1"/>
              </a:solidFill>
            </a:endParaRPr>
          </a:p>
          <a:p>
            <a:pPr algn="l"/>
            <a:r>
              <a:rPr lang="en-US" sz="2400" dirty="0" smtClean="0">
                <a:solidFill>
                  <a:schemeClr val="tx1"/>
                </a:solidFill>
              </a:rPr>
              <a:t>           =="</a:t>
            </a:r>
            <a:r>
              <a:rPr lang="en-US" sz="2400" dirty="0">
                <a:solidFill>
                  <a:schemeClr val="tx1"/>
                </a:solidFill>
              </a:rPr>
              <a:t>LDL6", 6, </a:t>
            </a:r>
            <a:r>
              <a:rPr lang="en-US" sz="2400" dirty="0" err="1">
                <a:solidFill>
                  <a:schemeClr val="tx1"/>
                </a:solidFill>
              </a:rPr>
              <a:t>ifelse</a:t>
            </a:r>
            <a:r>
              <a:rPr lang="en-US" sz="2400" dirty="0">
                <a:solidFill>
                  <a:schemeClr val="tx1"/>
                </a:solidFill>
              </a:rPr>
              <a:t>(</a:t>
            </a:r>
            <a:r>
              <a:rPr lang="en-US" sz="2400" dirty="0" err="1">
                <a:solidFill>
                  <a:schemeClr val="tx1"/>
                </a:solidFill>
              </a:rPr>
              <a:t>longform.data$LDLmonth</a:t>
            </a:r>
            <a:r>
              <a:rPr lang="en-US" sz="2400" dirty="0">
                <a:solidFill>
                  <a:schemeClr val="tx1"/>
                </a:solidFill>
              </a:rPr>
              <a:t>=="LDL9",9,24)))</a:t>
            </a:r>
          </a:p>
          <a:p>
            <a:pPr algn="l"/>
            <a:endParaRPr lang="en-US" sz="1600" dirty="0"/>
          </a:p>
          <a:p>
            <a:endParaRPr lang="en-US" sz="1600" i="1" dirty="0"/>
          </a:p>
          <a:p>
            <a:pPr algn="l"/>
            <a:r>
              <a:rPr lang="en-US" sz="2800" dirty="0">
                <a:solidFill>
                  <a:schemeClr val="tx1"/>
                </a:solidFill>
              </a:rPr>
              <a:t>The output is </a:t>
            </a:r>
            <a:r>
              <a:rPr lang="en-US" sz="2800" dirty="0">
                <a:solidFill>
                  <a:schemeClr val="tx1"/>
                </a:solidFill>
                <a:hlinkClick r:id="rId2" action="ppaction://hlinkfile"/>
              </a:rPr>
              <a:t>here</a:t>
            </a:r>
            <a:r>
              <a:rPr lang="en-US" sz="2800" dirty="0">
                <a:solidFill>
                  <a:schemeClr val="tx1"/>
                </a:solidFill>
              </a:rPr>
              <a:t>.</a:t>
            </a:r>
          </a:p>
          <a:p>
            <a:pPr algn="l"/>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79</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 (CONT.)</a:t>
            </a:r>
            <a:endParaRPr lang="en-US" sz="3400" dirty="0"/>
          </a:p>
        </p:txBody>
      </p:sp>
    </p:spTree>
    <p:extLst>
      <p:ext uri="{BB962C8B-B14F-4D97-AF65-F5344CB8AC3E}">
        <p14:creationId xmlns:p14="http://schemas.microsoft.com/office/powerpoint/2010/main" val="1285017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65760" y="871319"/>
                <a:ext cx="11143488" cy="4649560"/>
              </a:xfrm>
            </p:spPr>
            <p:txBody>
              <a:bodyPr>
                <a:noAutofit/>
              </a:bodyPr>
              <a:lstStyle/>
              <a:p>
                <a:r>
                  <a:rPr lang="en-US" sz="2000" dirty="0" smtClean="0">
                    <a:solidFill>
                      <a:schemeClr val="tx1"/>
                    </a:solidFill>
                  </a:rPr>
                  <a:t>     </a:t>
                </a:r>
                <a14:m>
                  <m:oMath xmlns:m="http://schemas.openxmlformats.org/officeDocument/2006/math">
                    <m:acc>
                      <m:accPr>
                        <m:chr m:val="̂"/>
                        <m:ctrlPr>
                          <a:rPr lang="en-US" sz="2000" i="1">
                            <a:solidFill>
                              <a:schemeClr val="tx1"/>
                            </a:solidFill>
                            <a:latin typeface="Cambria Math" charset="0"/>
                          </a:rPr>
                        </m:ctrlPr>
                      </m:accPr>
                      <m:e>
                        <m:r>
                          <m:rPr>
                            <m:sty m:val="p"/>
                          </m:rPr>
                          <a:rPr lang="en-US" sz="2000" i="0">
                            <a:solidFill>
                              <a:schemeClr val="tx1"/>
                            </a:solidFill>
                            <a:latin typeface="Cambria Math"/>
                          </a:rPr>
                          <m:t>E</m:t>
                        </m:r>
                      </m:e>
                    </m:acc>
                  </m:oMath>
                </a14:m>
                <a:r>
                  <a:rPr lang="en-US" sz="2000" i="0" dirty="0">
                    <a:solidFill>
                      <a:schemeClr val="tx1"/>
                    </a:solidFill>
                  </a:rPr>
                  <a:t>(score) = 88.0983+7.4876*male - </a:t>
                </a:r>
                <a:r>
                  <a:rPr lang="en-US" sz="2000" i="0" dirty="0" smtClean="0">
                    <a:solidFill>
                      <a:schemeClr val="tx1"/>
                    </a:solidFill>
                  </a:rPr>
                  <a:t>0.3330*age+3.7229*doctoral-3.8742*masters</a:t>
                </a:r>
              </a:p>
              <a:p>
                <a:endParaRPr lang="en-US" sz="1000" i="0" dirty="0" smtClean="0">
                  <a:solidFill>
                    <a:schemeClr val="tx1"/>
                  </a:solidFill>
                </a:endParaRPr>
              </a:p>
              <a:p>
                <a:pPr marL="571500" indent="-571500" algn="l">
                  <a:buFont typeface="Wingdings" panose="05000000000000000000" pitchFamily="2" charset="2"/>
                  <a:buChar char="q"/>
                </a:pPr>
                <a:r>
                  <a:rPr lang="en-US" i="0" dirty="0" smtClean="0">
                    <a:solidFill>
                      <a:schemeClr val="tx1"/>
                    </a:solidFill>
                  </a:rPr>
                  <a:t>Then we interpret the estimated regression coefficients</a:t>
                </a:r>
              </a:p>
              <a:p>
                <a:pPr marL="342900" indent="-342900" algn="l">
                  <a:buFont typeface="Courier New" panose="02070309020205020404" pitchFamily="49" charset="0"/>
                  <a:buChar char="o"/>
                </a:pPr>
                <a:r>
                  <a:rPr lang="en-US" sz="2300" i="0" dirty="0" smtClean="0">
                    <a:solidFill>
                      <a:schemeClr val="tx1"/>
                    </a:solidFill>
                  </a:rPr>
                  <a:t>Gender:  </a:t>
                </a:r>
                <a:r>
                  <a:rPr lang="en-US" sz="2300" i="0" dirty="0">
                    <a:solidFill>
                      <a:schemeClr val="tx1"/>
                    </a:solidFill>
                  </a:rPr>
                  <a:t>T</a:t>
                </a:r>
                <a:r>
                  <a:rPr lang="en-US" sz="2300" i="0" dirty="0" smtClean="0">
                    <a:solidFill>
                      <a:schemeClr val="tx1"/>
                    </a:solidFill>
                  </a:rPr>
                  <a:t>he </a:t>
                </a:r>
                <a:r>
                  <a:rPr lang="en-US" sz="2300" i="0" dirty="0">
                    <a:solidFill>
                      <a:schemeClr val="tx1"/>
                    </a:solidFill>
                  </a:rPr>
                  <a:t>estimated mean </a:t>
                </a:r>
                <a:r>
                  <a:rPr lang="en-US" sz="2300" i="0" dirty="0" smtClean="0">
                    <a:solidFill>
                      <a:schemeClr val="tx1"/>
                    </a:solidFill>
                  </a:rPr>
                  <a:t>job satisfaction </a:t>
                </a:r>
                <a:r>
                  <a:rPr lang="en-US" sz="2300" i="0" dirty="0">
                    <a:solidFill>
                      <a:schemeClr val="tx1"/>
                    </a:solidFill>
                  </a:rPr>
                  <a:t>score for men is 7.4876 </a:t>
                </a:r>
                <a:r>
                  <a:rPr lang="en-US" sz="2300" i="0" dirty="0" smtClean="0">
                    <a:solidFill>
                      <a:schemeClr val="tx1"/>
                    </a:solidFill>
                  </a:rPr>
                  <a:t>points larger </a:t>
                </a:r>
                <a:r>
                  <a:rPr lang="en-US" sz="2300" i="0" dirty="0">
                    <a:solidFill>
                      <a:schemeClr val="tx1"/>
                    </a:solidFill>
                  </a:rPr>
                  <a:t>than that for women. </a:t>
                </a:r>
                <a:endParaRPr lang="en-US" sz="2300" i="0" dirty="0" smtClean="0">
                  <a:solidFill>
                    <a:schemeClr val="tx1"/>
                  </a:solidFill>
                </a:endParaRPr>
              </a:p>
              <a:p>
                <a:pPr marL="342900" indent="-342900" algn="l">
                  <a:buFont typeface="Courier New" panose="02070309020205020404" pitchFamily="49" charset="0"/>
                  <a:buChar char="o"/>
                </a:pPr>
                <a:r>
                  <a:rPr lang="en-US" sz="2300" i="0" dirty="0" smtClean="0">
                    <a:solidFill>
                      <a:schemeClr val="tx1"/>
                    </a:solidFill>
                  </a:rPr>
                  <a:t>Age: </a:t>
                </a:r>
                <a:r>
                  <a:rPr lang="en-US" sz="2300" i="0" dirty="0">
                    <a:solidFill>
                      <a:schemeClr val="tx1"/>
                    </a:solidFill>
                  </a:rPr>
                  <a:t> W</a:t>
                </a:r>
                <a:r>
                  <a:rPr lang="en-US" sz="2300" i="0" dirty="0" smtClean="0">
                    <a:solidFill>
                      <a:schemeClr val="tx1"/>
                    </a:solidFill>
                  </a:rPr>
                  <a:t>ith </a:t>
                </a:r>
                <a:r>
                  <a:rPr lang="en-US" sz="2300" i="0" dirty="0">
                    <a:solidFill>
                      <a:schemeClr val="tx1"/>
                    </a:solidFill>
                  </a:rPr>
                  <a:t>a one-year increase in age, </a:t>
                </a:r>
                <a:r>
                  <a:rPr lang="en-US" sz="2300" i="0" dirty="0" smtClean="0">
                    <a:solidFill>
                      <a:schemeClr val="tx1"/>
                    </a:solidFill>
                  </a:rPr>
                  <a:t>the estimated </a:t>
                </a:r>
                <a:r>
                  <a:rPr lang="en-US" sz="2300" i="0" dirty="0">
                    <a:solidFill>
                      <a:schemeClr val="tx1"/>
                    </a:solidFill>
                  </a:rPr>
                  <a:t>average job satisfaction score is reduced by 0.333 points.</a:t>
                </a:r>
                <a:endParaRPr lang="en-US" sz="2300" i="0" dirty="0" smtClean="0">
                  <a:solidFill>
                    <a:schemeClr val="tx1"/>
                  </a:solidFill>
                </a:endParaRPr>
              </a:p>
              <a:p>
                <a:pPr marL="342900" indent="-342900" algn="l">
                  <a:buFont typeface="Courier New" panose="02070309020205020404" pitchFamily="49" charset="0"/>
                  <a:buChar char="o"/>
                </a:pPr>
                <a:r>
                  <a:rPr lang="en-US" sz="2300" i="0" dirty="0" smtClean="0">
                    <a:solidFill>
                      <a:schemeClr val="tx1"/>
                    </a:solidFill>
                  </a:rPr>
                  <a:t>Edu: For employees with doctoral degree, the estimated mean job satisfaction score is 3.7229 points larger than that for those with bachelor’s degree.  For employees with Master’s degree, the estimated mean job satisfaction score is 3.8742 points lower than that for those with bachelor’s degree.</a:t>
                </a: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365760" y="871319"/>
                <a:ext cx="11143488" cy="4649560"/>
              </a:xfrm>
              <a:blipFill rotWithShape="1">
                <a:blip r:embed="rId2"/>
                <a:stretch>
                  <a:fillRect l="-1204" t="-7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1663135" y="158495"/>
            <a:ext cx="8529378" cy="71282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spTree>
    <p:extLst>
      <p:ext uri="{BB962C8B-B14F-4D97-AF65-F5344CB8AC3E}">
        <p14:creationId xmlns:p14="http://schemas.microsoft.com/office/powerpoint/2010/main" val="40634153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a:solidFill>
                  <a:schemeClr val="tx1"/>
                </a:solidFill>
              </a:rPr>
              <a:t> </a:t>
            </a:r>
            <a:r>
              <a:rPr lang="en-US" sz="2800" dirty="0" smtClean="0">
                <a:solidFill>
                  <a:schemeClr val="tx1"/>
                </a:solidFill>
              </a:rPr>
              <a:t>We plot a histogram to convince ourselves that LDL is a normally distributed variable.</a:t>
            </a:r>
          </a:p>
          <a:p>
            <a:pPr algn="l"/>
            <a:endParaRPr lang="en-US" sz="2800" dirty="0" smtClean="0">
              <a:solidFill>
                <a:schemeClr val="tx1"/>
              </a:solidFill>
            </a:endParaRPr>
          </a:p>
          <a:p>
            <a:pPr algn="l"/>
            <a:r>
              <a:rPr lang="en-US" sz="2800" dirty="0">
                <a:solidFill>
                  <a:schemeClr val="tx1"/>
                </a:solidFill>
              </a:rPr>
              <a:t> </a:t>
            </a:r>
            <a:r>
              <a:rPr lang="en-US" sz="2800" dirty="0" smtClean="0">
                <a:solidFill>
                  <a:schemeClr val="tx1"/>
                </a:solidFill>
              </a:rPr>
              <a:t>    </a:t>
            </a:r>
            <a:r>
              <a:rPr lang="en-US" sz="2400" dirty="0" smtClean="0">
                <a:solidFill>
                  <a:schemeClr val="tx1"/>
                </a:solidFill>
              </a:rPr>
              <a:t>library(</a:t>
            </a:r>
            <a:r>
              <a:rPr lang="en-US" sz="2400" dirty="0" err="1" smtClean="0">
                <a:solidFill>
                  <a:schemeClr val="tx1"/>
                </a:solidFill>
              </a:rPr>
              <a:t>rcompanion</a:t>
            </a:r>
            <a:r>
              <a:rPr lang="en-US" sz="2400" dirty="0" smtClean="0">
                <a:solidFill>
                  <a:schemeClr val="tx1"/>
                </a:solidFill>
              </a:rPr>
              <a:t>)</a:t>
            </a:r>
            <a:endParaRPr lang="en-US" sz="2400" dirty="0">
              <a:solidFill>
                <a:schemeClr val="tx1"/>
              </a:solidFill>
            </a:endParaRPr>
          </a:p>
          <a:p>
            <a:pPr algn="l"/>
            <a:r>
              <a:rPr lang="en-US" sz="2400" dirty="0" smtClean="0">
                <a:solidFill>
                  <a:schemeClr val="tx1"/>
                </a:solidFill>
              </a:rPr>
              <a:t>     </a:t>
            </a:r>
            <a:r>
              <a:rPr lang="en-US" sz="2400" dirty="0" err="1" smtClean="0">
                <a:solidFill>
                  <a:schemeClr val="tx1"/>
                </a:solidFill>
              </a:rPr>
              <a:t>plotNormalHistogram</a:t>
            </a:r>
            <a:r>
              <a:rPr lang="en-US" sz="2400" dirty="0" smtClean="0">
                <a:solidFill>
                  <a:schemeClr val="tx1"/>
                </a:solidFill>
              </a:rPr>
              <a:t>(</a:t>
            </a:r>
            <a:r>
              <a:rPr lang="en-US" sz="2400" dirty="0" err="1" smtClean="0">
                <a:solidFill>
                  <a:schemeClr val="tx1"/>
                </a:solidFill>
              </a:rPr>
              <a:t>longform.data$LDL</a:t>
            </a:r>
            <a:r>
              <a:rPr lang="en-US" sz="2400" dirty="0">
                <a:solidFill>
                  <a:schemeClr val="tx1"/>
                </a:solidFill>
              </a:rPr>
              <a:t>)</a:t>
            </a:r>
          </a:p>
          <a:p>
            <a:pPr algn="l"/>
            <a:endParaRPr lang="en-US" sz="28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80</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698" y="3635876"/>
            <a:ext cx="5096587" cy="2829320"/>
          </a:xfrm>
          <a:prstGeom prst="rect">
            <a:avLst/>
          </a:prstGeom>
        </p:spPr>
      </p:pic>
    </p:spTree>
    <p:extLst>
      <p:ext uri="{BB962C8B-B14F-4D97-AF65-F5344CB8AC3E}">
        <p14:creationId xmlns:p14="http://schemas.microsoft.com/office/powerpoint/2010/main" val="21016537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a:solidFill>
                  <a:schemeClr val="tx1"/>
                </a:solidFill>
              </a:rPr>
              <a:t> </a:t>
            </a:r>
            <a:r>
              <a:rPr lang="en-US" sz="2800" dirty="0" smtClean="0">
                <a:solidFill>
                  <a:schemeClr val="tx1"/>
                </a:solidFill>
              </a:rPr>
              <a:t>We fit a random slope and intercept model.</a:t>
            </a:r>
          </a:p>
          <a:p>
            <a:pPr algn="l"/>
            <a:endParaRPr lang="en-US" sz="1200" dirty="0" smtClean="0">
              <a:solidFill>
                <a:schemeClr val="tx1"/>
              </a:solidFill>
            </a:endParaRPr>
          </a:p>
          <a:p>
            <a:pPr algn="l"/>
            <a:r>
              <a:rPr lang="en-US" sz="2400" dirty="0" smtClean="0">
                <a:solidFill>
                  <a:schemeClr val="tx1"/>
                </a:solidFill>
              </a:rPr>
              <a:t>      library(</a:t>
            </a:r>
            <a:r>
              <a:rPr lang="en-US" sz="2400" dirty="0" err="1" smtClean="0">
                <a:solidFill>
                  <a:schemeClr val="tx1"/>
                </a:solidFill>
              </a:rPr>
              <a:t>nlme</a:t>
            </a:r>
            <a:r>
              <a:rPr lang="en-US" sz="2400" dirty="0">
                <a:solidFill>
                  <a:schemeClr val="tx1"/>
                </a:solidFill>
              </a:rPr>
              <a:t>)</a:t>
            </a:r>
          </a:p>
          <a:p>
            <a:pPr algn="l"/>
            <a:endParaRPr lang="en-US" sz="1200" dirty="0">
              <a:solidFill>
                <a:schemeClr val="tx1"/>
              </a:solidFill>
            </a:endParaRPr>
          </a:p>
          <a:p>
            <a:pPr algn="l"/>
            <a:r>
              <a:rPr lang="en-US" sz="2400" dirty="0" smtClean="0">
                <a:solidFill>
                  <a:schemeClr val="tx1"/>
                </a:solidFill>
              </a:rPr>
              <a:t>      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lme</a:t>
            </a:r>
            <a:r>
              <a:rPr lang="en-US" sz="2400" dirty="0">
                <a:solidFill>
                  <a:schemeClr val="tx1"/>
                </a:solidFill>
              </a:rPr>
              <a:t>(LDL ~ </a:t>
            </a:r>
            <a:r>
              <a:rPr lang="en-US" sz="2400" dirty="0" err="1" smtClean="0">
                <a:solidFill>
                  <a:schemeClr val="tx1"/>
                </a:solidFill>
              </a:rPr>
              <a:t>gender+age+month</a:t>
            </a:r>
            <a:r>
              <a:rPr lang="en-US" sz="2400" dirty="0" smtClean="0">
                <a:solidFill>
                  <a:schemeClr val="tx1"/>
                </a:solidFill>
              </a:rPr>
              <a:t>, random </a:t>
            </a:r>
            <a:r>
              <a:rPr lang="en-US" sz="2400" dirty="0">
                <a:solidFill>
                  <a:schemeClr val="tx1"/>
                </a:solidFill>
              </a:rPr>
              <a:t>=~ 1+month|id,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data=</a:t>
            </a:r>
            <a:r>
              <a:rPr lang="en-US" sz="2400" dirty="0" err="1" smtClean="0">
                <a:solidFill>
                  <a:schemeClr val="tx1"/>
                </a:solidFill>
              </a:rPr>
              <a:t>longform.data</a:t>
            </a:r>
            <a:r>
              <a:rPr lang="en-US" sz="2400" dirty="0">
                <a:solidFill>
                  <a:schemeClr val="tx1"/>
                </a:solidFill>
              </a:rPr>
              <a:t>))</a:t>
            </a:r>
          </a:p>
          <a:p>
            <a:pPr algn="l"/>
            <a:r>
              <a:rPr lang="en-US" sz="2400" dirty="0" smtClean="0">
                <a:solidFill>
                  <a:schemeClr val="tx1"/>
                </a:solidFill>
              </a:rPr>
              <a:t>       </a:t>
            </a:r>
            <a:endParaRPr lang="en-US" sz="28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81</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008" y="3662181"/>
            <a:ext cx="6115904" cy="2581635"/>
          </a:xfrm>
          <a:prstGeom prst="rect">
            <a:avLst/>
          </a:prstGeom>
        </p:spPr>
      </p:pic>
      <p:sp>
        <p:nvSpPr>
          <p:cNvPr id="7" name="Oval 6"/>
          <p:cNvSpPr/>
          <p:nvPr/>
        </p:nvSpPr>
        <p:spPr>
          <a:xfrm>
            <a:off x="2926081" y="4952998"/>
            <a:ext cx="1133856" cy="1517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3276035" y="2910278"/>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3375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171450" indent="-171450" algn="l">
                  <a:buFont typeface="Wingdings" panose="05000000000000000000" pitchFamily="2" charset="2"/>
                  <a:buChar char="q"/>
                </a:pPr>
                <a:r>
                  <a:rPr lang="en-US" sz="2800" dirty="0" smtClean="0">
                    <a:solidFill>
                      <a:schemeClr val="tx1"/>
                    </a:solidFill>
                  </a:rPr>
                  <a:t> The fitted model is</a:t>
                </a:r>
              </a:p>
              <a:p>
                <a:pPr algn="l"/>
                <a:endParaRPr lang="en-US" sz="1200" dirty="0" smtClean="0">
                  <a:solidFill>
                    <a:schemeClr val="tx1"/>
                  </a:solidFill>
                </a:endParaRPr>
              </a:p>
              <a:p>
                <a:pPr algn="l"/>
                <a:r>
                  <a:rPr lang="en-US" sz="2400" dirty="0" smtClean="0">
                    <a:solidFill>
                      <a:schemeClr val="tx1"/>
                    </a:solidFill>
                  </a:rPr>
                  <a:t>            </a:t>
                </a:r>
                <a14:m>
                  <m:oMath xmlns:m="http://schemas.openxmlformats.org/officeDocument/2006/math">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rPr>
                          <m:t>𝐸</m:t>
                        </m:r>
                      </m:e>
                    </m:acc>
                    <m:d>
                      <m:dPr>
                        <m:ctrlPr>
                          <a:rPr lang="en-US" sz="2400" b="0" i="1" smtClean="0">
                            <a:solidFill>
                              <a:schemeClr val="tx1"/>
                            </a:solidFill>
                            <a:latin typeface="Cambria Math" charset="0"/>
                          </a:rPr>
                        </m:ctrlPr>
                      </m:dPr>
                      <m:e>
                        <m:r>
                          <a:rPr lang="en-US" sz="2400" b="0" i="1" smtClean="0">
                            <a:solidFill>
                              <a:schemeClr val="tx1"/>
                            </a:solidFill>
                            <a:latin typeface="Cambria Math"/>
                          </a:rPr>
                          <m:t>𝐿𝐷𝐿</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94.8267−29.8106∗</m:t>
                    </m:r>
                    <m:r>
                      <a:rPr lang="en-US" sz="2400" b="0" i="1" smtClean="0">
                        <a:solidFill>
                          <a:schemeClr val="tx1"/>
                        </a:solidFill>
                        <a:latin typeface="Cambria Math"/>
                      </a:rPr>
                      <m:t>𝑚𝑎𝑙𝑒</m:t>
                    </m:r>
                    <m:r>
                      <a:rPr lang="en-US" sz="2400" b="0" i="1" smtClean="0">
                        <a:solidFill>
                          <a:schemeClr val="tx1"/>
                        </a:solidFill>
                        <a:latin typeface="Cambria Math"/>
                      </a:rPr>
                      <m:t>+0.9203∗</m:t>
                    </m:r>
                    <m:r>
                      <a:rPr lang="en-US" sz="2400" b="0" i="1" smtClean="0">
                        <a:solidFill>
                          <a:schemeClr val="tx1"/>
                        </a:solidFill>
                        <a:latin typeface="Cambria Math"/>
                      </a:rPr>
                      <m:t>𝑎𝑔𝑒</m:t>
                    </m:r>
                    <m:r>
                      <a:rPr lang="en-US" sz="2400" b="0" i="1" smtClean="0">
                        <a:solidFill>
                          <a:schemeClr val="tx1"/>
                        </a:solidFill>
                        <a:latin typeface="Cambria Math"/>
                      </a:rPr>
                      <m:t>−1.0957∗</m:t>
                    </m:r>
                    <m:r>
                      <a:rPr lang="en-US" sz="2400" b="0" i="1" smtClean="0">
                        <a:solidFill>
                          <a:schemeClr val="tx1"/>
                        </a:solidFill>
                        <a:latin typeface="Cambria Math"/>
                      </a:rPr>
                      <m:t>𝑚𝑜𝑛𝑡h</m:t>
                    </m:r>
                    <m:r>
                      <a:rPr lang="en-US" sz="2400" b="0" i="1" smtClean="0">
                        <a:solidFill>
                          <a:schemeClr val="tx1"/>
                        </a:solidFill>
                        <a:latin typeface="Cambria Math"/>
                      </a:rPr>
                      <m:t>.</m:t>
                    </m:r>
                  </m:oMath>
                </a14:m>
                <a:r>
                  <a:rPr lang="en-US" sz="2800" dirty="0" smtClean="0">
                    <a:solidFill>
                      <a:schemeClr val="tx1"/>
                    </a:solidFill>
                  </a:rPr>
                  <a:t>    </a:t>
                </a:r>
              </a:p>
              <a:p>
                <a:pPr algn="l"/>
                <a:endParaRPr lang="en-US" sz="2800" dirty="0">
                  <a:solidFill>
                    <a:schemeClr val="tx1"/>
                  </a:solidFill>
                </a:endParaRPr>
              </a:p>
              <a:p>
                <a:pPr marL="514350" indent="-514350" algn="l">
                  <a:buFont typeface="Wingdings" panose="05000000000000000000" pitchFamily="2" charset="2"/>
                  <a:buChar char="q"/>
                </a:pPr>
                <a:r>
                  <a:rPr lang="en-US" sz="2800" dirty="0" smtClean="0">
                    <a:solidFill>
                      <a:schemeClr val="tx1"/>
                    </a:solidFill>
                  </a:rPr>
                  <a:t>Interpretation of the estimated regression coefficients. For example,</a:t>
                </a:r>
              </a:p>
              <a:p>
                <a:pPr algn="l"/>
                <a:endParaRPr lang="en-US" sz="1200" dirty="0" smtClean="0">
                  <a:solidFill>
                    <a:schemeClr val="tx1"/>
                  </a:solidFill>
                </a:endParaRPr>
              </a:p>
              <a:p>
                <a:pPr algn="l"/>
                <a:r>
                  <a:rPr lang="en-US" sz="2800" dirty="0" smtClean="0">
                    <a:solidFill>
                      <a:schemeClr val="tx1"/>
                    </a:solidFill>
                    <a:latin typeface="Segoe UI"/>
                    <a:ea typeface="Segoe UI"/>
                    <a:cs typeface="Segoe UI"/>
                  </a:rPr>
                  <a:t>      ● </a:t>
                </a:r>
                <a:r>
                  <a:rPr lang="en-US" sz="2600" dirty="0">
                    <a:solidFill>
                      <a:schemeClr val="tx1"/>
                    </a:solidFill>
                    <a:latin typeface="Segoe UI"/>
                    <a:ea typeface="Segoe UI"/>
                    <a:cs typeface="Segoe UI"/>
                  </a:rPr>
                  <a:t>A</a:t>
                </a:r>
                <a:r>
                  <a:rPr lang="en-US" sz="2600" dirty="0" smtClean="0">
                    <a:solidFill>
                      <a:schemeClr val="tx1"/>
                    </a:solidFill>
                    <a:latin typeface="Segoe UI"/>
                    <a:ea typeface="Segoe UI"/>
                    <a:cs typeface="Segoe UI"/>
                  </a:rPr>
                  <a:t>s age increases by one year, the estimated mean LDL increases by </a:t>
                </a:r>
              </a:p>
              <a:p>
                <a:pPr algn="l"/>
                <a:r>
                  <a:rPr lang="en-US" sz="2600" dirty="0">
                    <a:solidFill>
                      <a:schemeClr val="tx1"/>
                    </a:solidFill>
                    <a:latin typeface="Segoe UI"/>
                    <a:ea typeface="Segoe UI"/>
                    <a:cs typeface="Segoe UI"/>
                  </a:rPr>
                  <a:t> </a:t>
                </a:r>
                <a:r>
                  <a:rPr lang="en-US" sz="2600" dirty="0" smtClean="0">
                    <a:solidFill>
                      <a:schemeClr val="tx1"/>
                    </a:solidFill>
                    <a:latin typeface="Segoe UI"/>
                    <a:ea typeface="Segoe UI"/>
                    <a:cs typeface="Segoe UI"/>
                  </a:rPr>
                  <a:t>         0.9203 points</a:t>
                </a:r>
                <a:r>
                  <a:rPr lang="en-US" sz="2800" dirty="0" smtClean="0">
                    <a:solidFill>
                      <a:schemeClr val="tx1"/>
                    </a:solidFill>
                    <a:latin typeface="Segoe UI"/>
                    <a:ea typeface="Segoe UI"/>
                    <a:cs typeface="Segoe UI"/>
                  </a:rPr>
                  <a:t>.</a:t>
                </a:r>
              </a:p>
              <a:p>
                <a:pPr algn="l"/>
                <a:r>
                  <a:rPr lang="en-US" sz="2800" dirty="0">
                    <a:solidFill>
                      <a:schemeClr val="tx1"/>
                    </a:solidFill>
                    <a:latin typeface="Segoe UI"/>
                    <a:ea typeface="Segoe UI"/>
                    <a:cs typeface="Segoe UI"/>
                  </a:rPr>
                  <a:t> </a:t>
                </a:r>
                <a:r>
                  <a:rPr lang="en-US" sz="2800" dirty="0" smtClean="0">
                    <a:solidFill>
                      <a:schemeClr val="tx1"/>
                    </a:solidFill>
                    <a:latin typeface="Segoe UI"/>
                    <a:ea typeface="Segoe UI"/>
                    <a:cs typeface="Segoe UI"/>
                  </a:rPr>
                  <a:t>     ● </a:t>
                </a:r>
                <a:r>
                  <a:rPr lang="en-US" sz="2600" dirty="0" smtClean="0">
                    <a:solidFill>
                      <a:schemeClr val="tx1"/>
                    </a:solidFill>
                    <a:latin typeface="Segoe UI"/>
                    <a:ea typeface="Segoe UI"/>
                    <a:cs typeface="Segoe UI"/>
                  </a:rPr>
                  <a:t>The estimated average LDL for males is 29.8106 points lower than </a:t>
                </a:r>
              </a:p>
              <a:p>
                <a:pPr algn="l"/>
                <a:r>
                  <a:rPr lang="en-US" sz="2600" dirty="0">
                    <a:solidFill>
                      <a:schemeClr val="tx1"/>
                    </a:solidFill>
                    <a:latin typeface="Segoe UI"/>
                    <a:ea typeface="Segoe UI"/>
                    <a:cs typeface="Segoe UI"/>
                  </a:rPr>
                  <a:t> </a:t>
                </a:r>
                <a:r>
                  <a:rPr lang="en-US" sz="2600" dirty="0" smtClean="0">
                    <a:solidFill>
                      <a:schemeClr val="tx1"/>
                    </a:solidFill>
                    <a:latin typeface="Segoe UI"/>
                    <a:ea typeface="Segoe UI"/>
                    <a:cs typeface="Segoe UI"/>
                  </a:rPr>
                  <a:t>         that for females.</a:t>
                </a:r>
              </a:p>
              <a:p>
                <a:pPr marL="514350" indent="-514350" algn="l">
                  <a:buFont typeface="Wingdings" panose="05000000000000000000" pitchFamily="2" charset="2"/>
                  <a:buChar char="q"/>
                </a:pPr>
                <a:endParaRPr lang="en-US" sz="2800" dirty="0"/>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82</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 (CONT.)</a:t>
            </a:r>
            <a:endParaRPr lang="en-US" sz="3400" dirty="0"/>
          </a:p>
        </p:txBody>
      </p:sp>
    </p:spTree>
    <p:extLst>
      <p:ext uri="{BB962C8B-B14F-4D97-AF65-F5344CB8AC3E}">
        <p14:creationId xmlns:p14="http://schemas.microsoft.com/office/powerpoint/2010/main" val="28357306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To predict the LDL level at 3 months for a 48-year-old female patient, we compute </a:t>
                </a:r>
                <a14:m>
                  <m:oMath xmlns:m="http://schemas.openxmlformats.org/officeDocument/2006/math">
                    <m:sSup>
                      <m:sSupPr>
                        <m:ctrlPr>
                          <a:rPr lang="en-US" sz="2800" i="1" smtClean="0">
                            <a:solidFill>
                              <a:schemeClr val="tx1"/>
                            </a:solidFill>
                            <a:latin typeface="Cambria Math" charset="0"/>
                          </a:rPr>
                        </m:ctrlPr>
                      </m:sSupPr>
                      <m:e>
                        <m:r>
                          <a:rPr lang="en-US" sz="2800" b="0" i="1" smtClean="0">
                            <a:solidFill>
                              <a:schemeClr val="tx1"/>
                            </a:solidFill>
                            <a:latin typeface="Cambria Math"/>
                          </a:rPr>
                          <m:t>𝐿𝐷𝐿</m:t>
                        </m:r>
                      </m:e>
                      <m:sup>
                        <m:r>
                          <a:rPr lang="en-US" sz="2800" b="0" i="1" smtClean="0">
                            <a:solidFill>
                              <a:schemeClr val="tx1"/>
                            </a:solidFill>
                            <a:latin typeface="Cambria Math"/>
                          </a:rPr>
                          <m:t>0</m:t>
                        </m:r>
                      </m:sup>
                    </m:sSup>
                    <m:r>
                      <a:rPr lang="en-US" sz="2800" i="1">
                        <a:solidFill>
                          <a:schemeClr val="tx1"/>
                        </a:solidFill>
                        <a:latin typeface="Cambria Math" panose="02040503050406030204" pitchFamily="18" charset="0"/>
                      </a:rPr>
                      <m:t>=</m:t>
                    </m:r>
                    <m:r>
                      <a:rPr lang="en-US" sz="2800" i="1">
                        <a:solidFill>
                          <a:schemeClr val="tx1"/>
                        </a:solidFill>
                        <a:latin typeface="Cambria Math"/>
                      </a:rPr>
                      <m:t>94.8267+0.9203∗</m:t>
                    </m:r>
                    <m:r>
                      <a:rPr lang="en-US" sz="2800" b="0" i="1" smtClean="0">
                        <a:solidFill>
                          <a:schemeClr val="tx1"/>
                        </a:solidFill>
                        <a:latin typeface="Cambria Math"/>
                      </a:rPr>
                      <m:t>48</m:t>
                    </m:r>
                    <m:r>
                      <a:rPr lang="en-US" sz="2800" i="1">
                        <a:solidFill>
                          <a:schemeClr val="tx1"/>
                        </a:solidFill>
                        <a:latin typeface="Cambria Math"/>
                      </a:rPr>
                      <m:t>−1.0957∗</m:t>
                    </m:r>
                    <m:r>
                      <a:rPr lang="en-US" sz="2800" b="0" i="1" smtClean="0">
                        <a:solidFill>
                          <a:schemeClr val="tx1"/>
                        </a:solidFill>
                        <a:latin typeface="Cambria Math"/>
                      </a:rPr>
                      <m:t>3=135.7141</m:t>
                    </m:r>
                    <m:r>
                      <a:rPr lang="en-US" sz="2800" i="1">
                        <a:solidFill>
                          <a:schemeClr val="tx1"/>
                        </a:solidFill>
                        <a:latin typeface="Cambria Math"/>
                      </a:rPr>
                      <m:t>.</m:t>
                    </m:r>
                  </m:oMath>
                </a14:m>
                <a:r>
                  <a:rPr lang="en-US" sz="2800" dirty="0">
                    <a:solidFill>
                      <a:schemeClr val="tx1"/>
                    </a:solidFill>
                  </a:rPr>
                  <a:t> </a:t>
                </a:r>
                <a:endParaRPr lang="en-US" sz="2800" dirty="0" smtClean="0">
                  <a:solidFill>
                    <a:schemeClr val="tx1"/>
                  </a:solidFill>
                </a:endParaRPr>
              </a:p>
              <a:p>
                <a:pPr algn="l"/>
                <a:endParaRPr lang="en-US" sz="2800" dirty="0" smtClean="0"/>
              </a:p>
              <a:p>
                <a:pPr algn="l"/>
                <a:r>
                  <a:rPr lang="en-US" sz="2600" dirty="0" smtClean="0">
                    <a:solidFill>
                      <a:schemeClr val="tx1"/>
                    </a:solidFill>
                  </a:rPr>
                  <a:t>print(predict(</a:t>
                </a:r>
                <a:r>
                  <a:rPr lang="en-US" sz="2600" dirty="0" err="1" smtClean="0">
                    <a:solidFill>
                      <a:schemeClr val="tx1"/>
                    </a:solidFill>
                  </a:rPr>
                  <a:t>fitted.model</a:t>
                </a:r>
                <a:r>
                  <a:rPr lang="en-US" sz="2600" dirty="0">
                    <a:solidFill>
                      <a:schemeClr val="tx1"/>
                    </a:solidFill>
                  </a:rPr>
                  <a:t>, </a:t>
                </a:r>
                <a:r>
                  <a:rPr lang="en-US" sz="2600" dirty="0" err="1">
                    <a:solidFill>
                      <a:schemeClr val="tx1"/>
                    </a:solidFill>
                  </a:rPr>
                  <a:t>data.frame</a:t>
                </a:r>
                <a:r>
                  <a:rPr lang="en-US" sz="2600" dirty="0">
                    <a:solidFill>
                      <a:schemeClr val="tx1"/>
                    </a:solidFill>
                  </a:rPr>
                  <a:t>(gender="F", </a:t>
                </a:r>
                <a:r>
                  <a:rPr lang="en-US" sz="2600" dirty="0" smtClean="0">
                    <a:solidFill>
                      <a:schemeClr val="tx1"/>
                    </a:solidFill>
                  </a:rPr>
                  <a:t> age=48</a:t>
                </a:r>
                <a:r>
                  <a:rPr lang="en-US" sz="2600" dirty="0">
                    <a:solidFill>
                      <a:schemeClr val="tx1"/>
                    </a:solidFill>
                  </a:rPr>
                  <a:t>, month=3), level=0</a:t>
                </a:r>
                <a:r>
                  <a:rPr lang="en-US" sz="2600" dirty="0" smtClean="0">
                    <a:solidFill>
                      <a:schemeClr val="tx1"/>
                    </a:solidFill>
                  </a:rPr>
                  <a:t>))</a:t>
                </a:r>
              </a:p>
              <a:p>
                <a:pPr algn="l"/>
                <a:endParaRPr lang="en-US" sz="1200" dirty="0">
                  <a:solidFill>
                    <a:schemeClr val="tx1"/>
                  </a:solidFill>
                </a:endParaRPr>
              </a:p>
              <a:p>
                <a:pPr algn="l"/>
                <a:r>
                  <a:rPr lang="en-US" sz="2800" dirty="0">
                    <a:solidFill>
                      <a:schemeClr val="tx1"/>
                    </a:solidFill>
                  </a:rPr>
                  <a:t>135.7156</a:t>
                </a:r>
                <a:endParaRPr lang="en-US" sz="2600" dirty="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113"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83</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EXAMPLE (CONT.)</a:t>
            </a:r>
            <a:endParaRPr lang="en-US" sz="3400" dirty="0"/>
          </a:p>
        </p:txBody>
      </p:sp>
    </p:spTree>
    <p:extLst>
      <p:ext uri="{BB962C8B-B14F-4D97-AF65-F5344CB8AC3E}">
        <p14:creationId xmlns:p14="http://schemas.microsoft.com/office/powerpoint/2010/main" val="10865323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Measurements were taken on 20 people involved in a </a:t>
            </a:r>
            <a:r>
              <a:rPr lang="en-US" sz="2800" dirty="0" smtClean="0">
                <a:solidFill>
                  <a:schemeClr val="tx1"/>
                </a:solidFill>
              </a:rPr>
              <a:t>physical fitness </a:t>
            </a:r>
            <a:r>
              <a:rPr lang="en-US" sz="2800" dirty="0">
                <a:solidFill>
                  <a:schemeClr val="tx1"/>
                </a:solidFill>
              </a:rPr>
              <a:t>course. The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contain participants’ </a:t>
            </a:r>
            <a:r>
              <a:rPr lang="en-US" sz="2800" dirty="0">
                <a:solidFill>
                  <a:schemeClr val="tx1"/>
                </a:solidFill>
              </a:rPr>
              <a:t>gender, age, </a:t>
            </a:r>
            <a:r>
              <a:rPr lang="en-US" sz="2800" dirty="0" smtClean="0">
                <a:solidFill>
                  <a:schemeClr val="tx1"/>
                </a:solidFill>
              </a:rPr>
              <a:t>oxygen intake </a:t>
            </a:r>
            <a:r>
              <a:rPr lang="en-US" sz="2800" dirty="0">
                <a:solidFill>
                  <a:schemeClr val="tx1"/>
                </a:solidFill>
              </a:rPr>
              <a:t>(in ml per kg body weight per minute), run time (time to run 1 </a:t>
            </a:r>
            <a:r>
              <a:rPr lang="en-US" sz="2800" dirty="0" smtClean="0">
                <a:solidFill>
                  <a:schemeClr val="tx1"/>
                </a:solidFill>
              </a:rPr>
              <a:t>mile, in </a:t>
            </a:r>
            <a:r>
              <a:rPr lang="en-US" sz="2800" dirty="0">
                <a:solidFill>
                  <a:schemeClr val="tx1"/>
                </a:solidFill>
              </a:rPr>
              <a:t>minutes), and pulse (average heart rate while running). The running </a:t>
            </a:r>
            <a:r>
              <a:rPr lang="en-US" sz="2800" dirty="0" smtClean="0">
                <a:solidFill>
                  <a:schemeClr val="tx1"/>
                </a:solidFill>
              </a:rPr>
              <a:t>was done </a:t>
            </a:r>
            <a:r>
              <a:rPr lang="en-US" sz="2800" dirty="0">
                <a:solidFill>
                  <a:schemeClr val="tx1"/>
                </a:solidFill>
              </a:rPr>
              <a:t>under three </a:t>
            </a:r>
            <a:r>
              <a:rPr lang="en-US" sz="2800" dirty="0" smtClean="0">
                <a:solidFill>
                  <a:schemeClr val="tx1"/>
                </a:solidFill>
              </a:rPr>
              <a:t>different </a:t>
            </a:r>
            <a:r>
              <a:rPr lang="en-US" sz="2800" dirty="0">
                <a:solidFill>
                  <a:schemeClr val="tx1"/>
                </a:solidFill>
              </a:rPr>
              <a:t>conditions: the </a:t>
            </a:r>
            <a:r>
              <a:rPr lang="en-US" sz="2800" dirty="0" smtClean="0">
                <a:solidFill>
                  <a:schemeClr val="tx1"/>
                </a:solidFill>
              </a:rPr>
              <a:t>first </a:t>
            </a:r>
            <a:r>
              <a:rPr lang="en-US" sz="2800" dirty="0">
                <a:solidFill>
                  <a:schemeClr val="tx1"/>
                </a:solidFill>
              </a:rPr>
              <a:t>one on a treadmill, the </a:t>
            </a:r>
            <a:r>
              <a:rPr lang="en-US" sz="2800" dirty="0" smtClean="0">
                <a:solidFill>
                  <a:schemeClr val="tx1"/>
                </a:solidFill>
              </a:rPr>
              <a:t>second one </a:t>
            </a:r>
            <a:r>
              <a:rPr lang="en-US" sz="2800" dirty="0">
                <a:solidFill>
                  <a:schemeClr val="tx1"/>
                </a:solidFill>
              </a:rPr>
              <a:t>on an indoor running track, and the third one on an outdoor </a:t>
            </a:r>
            <a:r>
              <a:rPr lang="en-US" sz="2800" dirty="0" smtClean="0">
                <a:solidFill>
                  <a:schemeClr val="tx1"/>
                </a:solidFill>
              </a:rPr>
              <a:t>running track.</a:t>
            </a:r>
          </a:p>
          <a:p>
            <a:pPr marL="457200" indent="-457200" algn="l">
              <a:buFont typeface="Wingdings" panose="05000000000000000000" pitchFamily="2" charset="2"/>
              <a:buChar char="q"/>
            </a:pPr>
            <a:endParaRPr lang="en-US" sz="28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Note that the data were collected not over time but under three different conditions. We call this type of data not longitudinal, but </a:t>
            </a:r>
            <a:r>
              <a:rPr lang="en-US" sz="2800" i="1" dirty="0" smtClean="0">
                <a:solidFill>
                  <a:schemeClr val="tx1"/>
                </a:solidFill>
              </a:rPr>
              <a:t>repeated measures</a:t>
            </a:r>
            <a:r>
              <a:rPr lang="en-US" sz="2800" dirty="0" smtClean="0">
                <a:solidFill>
                  <a:schemeClr val="tx1"/>
                </a:solidFill>
              </a:rPr>
              <a:t>. Random slope and intercept model still applies.</a:t>
            </a:r>
            <a:endParaRPr lang="en-US" sz="26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84</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a:t>
            </a:r>
            <a:endParaRPr lang="en-US" sz="3400" dirty="0"/>
          </a:p>
        </p:txBody>
      </p:sp>
    </p:spTree>
    <p:extLst>
      <p:ext uri="{BB962C8B-B14F-4D97-AF65-F5344CB8AC3E}">
        <p14:creationId xmlns:p14="http://schemas.microsoft.com/office/powerpoint/2010/main" val="2772021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algn="l"/>
            <a:r>
              <a:rPr lang="en-US" sz="2800" dirty="0" smtClean="0">
                <a:solidFill>
                  <a:schemeClr val="tx1"/>
                </a:solidFill>
              </a:rPr>
              <a:t>(1) Study the code that creates a long-form data set and defines a numeric variable with condition (1=treadmill, 2=indoor track, or 3=outdoor track). </a:t>
            </a:r>
          </a:p>
          <a:p>
            <a:pPr algn="l"/>
            <a:r>
              <a:rPr lang="en-US" sz="2800" dirty="0" smtClean="0">
                <a:solidFill>
                  <a:schemeClr val="tx1"/>
                </a:solidFill>
              </a:rPr>
              <a:t>(2) Plot a histogram for pulse to see that the underlying distribution is normal.</a:t>
            </a:r>
          </a:p>
          <a:p>
            <a:pPr algn="l"/>
            <a:r>
              <a:rPr lang="en-US" sz="2800" dirty="0" smtClean="0">
                <a:solidFill>
                  <a:schemeClr val="tx1"/>
                </a:solidFill>
              </a:rPr>
              <a:t>(3) Fit a random slope and intercept model, regressing pulse of the rest of the variables. State the fitted model. </a:t>
            </a:r>
          </a:p>
          <a:p>
            <a:pPr algn="l"/>
            <a:r>
              <a:rPr lang="en-US" sz="2800" dirty="0" smtClean="0">
                <a:solidFill>
                  <a:schemeClr val="tx1"/>
                </a:solidFill>
              </a:rPr>
              <a:t>(4) Interpret estimated regression coefficients.</a:t>
            </a:r>
          </a:p>
          <a:p>
            <a:pPr algn="l"/>
            <a:r>
              <a:rPr lang="en-US" sz="2800" dirty="0" smtClean="0">
                <a:solidFill>
                  <a:schemeClr val="tx1"/>
                </a:solidFill>
              </a:rPr>
              <a:t>(5) Predict </a:t>
            </a:r>
            <a:r>
              <a:rPr lang="en-US" sz="2800" dirty="0">
                <a:solidFill>
                  <a:schemeClr val="tx1"/>
                </a:solidFill>
              </a:rPr>
              <a:t>an average </a:t>
            </a:r>
            <a:r>
              <a:rPr lang="en-US" sz="2800" dirty="0" smtClean="0">
                <a:solidFill>
                  <a:schemeClr val="tx1"/>
                </a:solidFill>
              </a:rPr>
              <a:t>pulse for </a:t>
            </a:r>
            <a:r>
              <a:rPr lang="en-US" sz="2800" dirty="0">
                <a:solidFill>
                  <a:schemeClr val="tx1"/>
                </a:solidFill>
              </a:rPr>
              <a:t>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endParaRPr lang="en-US" sz="26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85</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 (CONT.)</a:t>
            </a:r>
            <a:endParaRPr lang="en-US" sz="3400" dirty="0"/>
          </a:p>
        </p:txBody>
      </p:sp>
    </p:spTree>
    <p:extLst>
      <p:ext uri="{BB962C8B-B14F-4D97-AF65-F5344CB8AC3E}">
        <p14:creationId xmlns:p14="http://schemas.microsoft.com/office/powerpoint/2010/main" val="32508866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plot the histogram for pulse.</a:t>
            </a:r>
          </a:p>
          <a:p>
            <a:pPr marL="457200" indent="-457200" algn="l">
              <a:buFont typeface="Wingdings" panose="05000000000000000000" pitchFamily="2" charset="2"/>
              <a:buChar char="q"/>
            </a:pPr>
            <a:endParaRPr lang="en-US" sz="2600" dirty="0" smtClean="0">
              <a:solidFill>
                <a:schemeClr val="tx1"/>
              </a:solidFill>
            </a:endParaRPr>
          </a:p>
          <a:p>
            <a:pPr algn="l"/>
            <a:r>
              <a:rPr lang="en-US" sz="2600" dirty="0" smtClean="0">
                <a:solidFill>
                  <a:schemeClr val="tx1"/>
                </a:solidFill>
              </a:rPr>
              <a:t>      </a:t>
            </a:r>
            <a:r>
              <a:rPr lang="en-US" sz="2400" dirty="0" smtClean="0">
                <a:solidFill>
                  <a:schemeClr val="tx1"/>
                </a:solidFill>
              </a:rPr>
              <a:t>library(</a:t>
            </a:r>
            <a:r>
              <a:rPr lang="en-US" sz="2400" dirty="0" err="1" smtClean="0">
                <a:solidFill>
                  <a:schemeClr val="tx1"/>
                </a:solidFill>
              </a:rPr>
              <a:t>rcompanion</a:t>
            </a:r>
            <a:r>
              <a:rPr lang="en-US" sz="2400" dirty="0" smtClean="0">
                <a:solidFill>
                  <a:schemeClr val="tx1"/>
                </a:solidFill>
              </a:rPr>
              <a:t>)</a:t>
            </a:r>
          </a:p>
          <a:p>
            <a:pPr algn="l"/>
            <a:r>
              <a:rPr lang="en-US" sz="2400" dirty="0">
                <a:solidFill>
                  <a:schemeClr val="tx1"/>
                </a:solidFill>
              </a:rPr>
              <a:t> </a:t>
            </a:r>
            <a:r>
              <a:rPr lang="en-US" sz="2400" dirty="0" smtClean="0">
                <a:solidFill>
                  <a:schemeClr val="tx1"/>
                </a:solidFill>
              </a:rPr>
              <a:t>     </a:t>
            </a:r>
            <a:r>
              <a:rPr lang="en-US" sz="2400" dirty="0" err="1" smtClean="0">
                <a:solidFill>
                  <a:schemeClr val="tx1"/>
                </a:solidFill>
              </a:rPr>
              <a:t>plotNormalHistogram</a:t>
            </a:r>
            <a:r>
              <a:rPr lang="en-US" sz="2400" dirty="0" smtClean="0">
                <a:solidFill>
                  <a:schemeClr val="tx1"/>
                </a:solidFill>
              </a:rPr>
              <a:t>(</a:t>
            </a:r>
            <a:r>
              <a:rPr lang="en-US" sz="2400" dirty="0" err="1" smtClean="0">
                <a:solidFill>
                  <a:schemeClr val="tx1"/>
                </a:solidFill>
              </a:rPr>
              <a:t>longform.data$pulse</a:t>
            </a:r>
            <a:r>
              <a:rPr lang="en-US" sz="2400" dirty="0">
                <a:solidFill>
                  <a:schemeClr val="tx1"/>
                </a:solidFill>
              </a:rPr>
              <a:t>)</a:t>
            </a: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86</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17" y="3429000"/>
            <a:ext cx="4706007" cy="2876952"/>
          </a:xfrm>
          <a:prstGeom prst="rect">
            <a:avLst/>
          </a:prstGeom>
        </p:spPr>
      </p:pic>
    </p:spTree>
    <p:extLst>
      <p:ext uri="{BB962C8B-B14F-4D97-AF65-F5344CB8AC3E}">
        <p14:creationId xmlns:p14="http://schemas.microsoft.com/office/powerpoint/2010/main" val="30063498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fit the model.</a:t>
            </a:r>
          </a:p>
          <a:p>
            <a:pPr algn="l"/>
            <a:r>
              <a:rPr lang="en-US" sz="2400" dirty="0">
                <a:solidFill>
                  <a:schemeClr val="tx1"/>
                </a:solidFill>
              </a:rPr>
              <a:t>library(</a:t>
            </a:r>
            <a:r>
              <a:rPr lang="en-US" sz="2400" dirty="0" err="1">
                <a:solidFill>
                  <a:schemeClr val="tx1"/>
                </a:solidFill>
              </a:rPr>
              <a:t>nlme</a:t>
            </a:r>
            <a:r>
              <a:rPr lang="en-US" sz="2400" dirty="0" smtClean="0">
                <a:solidFill>
                  <a:schemeClr val="tx1"/>
                </a:solidFill>
              </a:rPr>
              <a:t>)</a:t>
            </a:r>
            <a:endParaRPr lang="en-US" sz="2400" dirty="0">
              <a:solidFill>
                <a:schemeClr val="tx1"/>
              </a:solidFill>
            </a:endParaRP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lme</a:t>
            </a:r>
            <a:r>
              <a:rPr lang="en-US" sz="2400" dirty="0">
                <a:solidFill>
                  <a:schemeClr val="tx1"/>
                </a:solidFill>
              </a:rPr>
              <a:t>(</a:t>
            </a:r>
            <a:r>
              <a:rPr lang="en-US" sz="2400" dirty="0" err="1">
                <a:solidFill>
                  <a:schemeClr val="tx1"/>
                </a:solidFill>
              </a:rPr>
              <a:t>pulse~gender+age+oxygen+runtime+condition</a:t>
            </a:r>
            <a:r>
              <a:rPr lang="en-US" sz="2400" dirty="0">
                <a:solidFill>
                  <a:schemeClr val="tx1"/>
                </a:solidFill>
              </a:rPr>
              <a:t>, random=~</a:t>
            </a:r>
            <a:r>
              <a:rPr lang="en-US" sz="2400" dirty="0" smtClean="0">
                <a:solidFill>
                  <a:schemeClr val="tx1"/>
                </a:solidFill>
              </a:rPr>
              <a:t>1+condition|id, control=</a:t>
            </a:r>
            <a:r>
              <a:rPr lang="en-US" sz="2400" dirty="0" err="1" smtClean="0">
                <a:solidFill>
                  <a:schemeClr val="tx1"/>
                </a:solidFill>
              </a:rPr>
              <a:t>lmeControl</a:t>
            </a:r>
            <a:r>
              <a:rPr lang="en-US" sz="2400" dirty="0" smtClean="0">
                <a:solidFill>
                  <a:schemeClr val="tx1"/>
                </a:solidFill>
              </a:rPr>
              <a:t>(opt</a:t>
            </a:r>
            <a:r>
              <a:rPr lang="en-US" sz="2400" dirty="0">
                <a:solidFill>
                  <a:schemeClr val="tx1"/>
                </a:solidFill>
              </a:rPr>
              <a:t>='</a:t>
            </a:r>
            <a:r>
              <a:rPr lang="en-US" sz="2400" dirty="0" err="1">
                <a:solidFill>
                  <a:schemeClr val="tx1"/>
                </a:solidFill>
              </a:rPr>
              <a:t>optim</a:t>
            </a:r>
            <a:r>
              <a:rPr lang="en-US" sz="2400" dirty="0">
                <a:solidFill>
                  <a:schemeClr val="tx1"/>
                </a:solidFill>
              </a:rPr>
              <a:t>'), data=</a:t>
            </a:r>
            <a:r>
              <a:rPr lang="en-US" sz="2400" dirty="0" err="1">
                <a:solidFill>
                  <a:schemeClr val="tx1"/>
                </a:solidFill>
              </a:rPr>
              <a:t>longform.data</a:t>
            </a:r>
            <a:r>
              <a:rPr lang="en-US" sz="2400" dirty="0">
                <a:solidFill>
                  <a:schemeClr val="tx1"/>
                </a:solidFill>
              </a:rPr>
              <a:t>))</a:t>
            </a:r>
            <a:endParaRPr lang="en-US" sz="2400" dirty="0" smtClean="0">
              <a:solidFill>
                <a:schemeClr val="tx1"/>
              </a:solidFill>
            </a:endParaRPr>
          </a:p>
          <a:p>
            <a:pPr algn="l"/>
            <a:r>
              <a:rPr lang="en-US" sz="2600" dirty="0" smtClean="0">
                <a:solidFill>
                  <a:schemeClr val="tx1"/>
                </a:solidFill>
              </a:rPr>
              <a:t>      </a:t>
            </a:r>
            <a:endParaRPr lang="en-US" sz="24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 SOLUTION (CONT.)</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03" y="3094272"/>
            <a:ext cx="7792538" cy="3010320"/>
          </a:xfrm>
          <a:prstGeom prst="rect">
            <a:avLst/>
          </a:prstGeom>
        </p:spPr>
      </p:pic>
      <p:sp>
        <p:nvSpPr>
          <p:cNvPr id="7" name="Oval 6"/>
          <p:cNvSpPr/>
          <p:nvPr/>
        </p:nvSpPr>
        <p:spPr>
          <a:xfrm rot="5400000">
            <a:off x="2885891" y="2512668"/>
            <a:ext cx="1250806" cy="2414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95746" y="4161087"/>
            <a:ext cx="1250806" cy="22519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3499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342900" indent="-342900" algn="l">
                  <a:buFont typeface="Wingdings" panose="05000000000000000000" pitchFamily="2" charset="2"/>
                  <a:buChar char="q"/>
                </a:pPr>
                <a:r>
                  <a:rPr lang="en-US" sz="2800" dirty="0" smtClean="0">
                    <a:solidFill>
                      <a:schemeClr val="tx1"/>
                    </a:solidFill>
                  </a:rPr>
                  <a:t>The fitted model is</a:t>
                </a:r>
              </a:p>
              <a:p>
                <a:pPr algn="l"/>
                <a:r>
                  <a:rPr lang="en-US" sz="2400" dirty="0" smtClean="0">
                    <a:solidFill>
                      <a:schemeClr val="tx1"/>
                    </a:solidFill>
                  </a:rPr>
                  <a:t>         </a:t>
                </a:r>
                <a14:m>
                  <m:oMath xmlns:m="http://schemas.openxmlformats.org/officeDocument/2006/math">
                    <m:acc>
                      <m:accPr>
                        <m:chr m:val="̂"/>
                        <m:ctrlPr>
                          <a:rPr lang="en-US" sz="2400" i="1">
                            <a:solidFill>
                              <a:schemeClr val="tx1"/>
                            </a:solidFill>
                            <a:latin typeface="Cambria Math" charset="0"/>
                          </a:rPr>
                        </m:ctrlPr>
                      </m:accPr>
                      <m:e>
                        <m:r>
                          <a:rPr lang="en-US" sz="2400" i="1">
                            <a:solidFill>
                              <a:schemeClr val="tx1"/>
                            </a:solidFill>
                            <a:latin typeface="Cambria Math" panose="02040503050406030204" pitchFamily="18" charset="0"/>
                          </a:rPr>
                          <m:t>𝐸</m:t>
                        </m:r>
                      </m:e>
                    </m:acc>
                    <m:d>
                      <m:dPr>
                        <m:ctrlPr>
                          <a:rPr lang="en-US" sz="2400" i="1">
                            <a:solidFill>
                              <a:schemeClr val="tx1"/>
                            </a:solidFill>
                            <a:latin typeface="Cambria Math" charset="0"/>
                          </a:rPr>
                        </m:ctrlPr>
                      </m:dPr>
                      <m:e>
                        <m:r>
                          <a:rPr lang="en-US" sz="2400" b="0" i="1" smtClean="0">
                            <a:solidFill>
                              <a:schemeClr val="tx1"/>
                            </a:solidFill>
                            <a:latin typeface="Cambria Math"/>
                          </a:rPr>
                          <m:t>𝑝𝑢𝑙𝑠𝑒</m:t>
                        </m:r>
                      </m:e>
                    </m:d>
                    <m:r>
                      <a:rPr lang="en-US" sz="2400" i="1">
                        <a:solidFill>
                          <a:schemeClr val="tx1"/>
                        </a:solidFill>
                        <a:latin typeface="Cambria Math" panose="02040503050406030204" pitchFamily="18" charset="0"/>
                      </a:rPr>
                      <m:t>=</m:t>
                    </m:r>
                    <m:r>
                      <a:rPr lang="en-US" sz="2400" b="0" i="1" smtClean="0">
                        <a:solidFill>
                          <a:schemeClr val="tx1"/>
                        </a:solidFill>
                        <a:latin typeface="Cambria Math"/>
                      </a:rPr>
                      <m:t>167.1870−0.3735∗</m:t>
                    </m:r>
                    <m:r>
                      <a:rPr lang="en-US" sz="2400" b="0" i="1" smtClean="0">
                        <a:solidFill>
                          <a:schemeClr val="tx1"/>
                        </a:solidFill>
                        <a:latin typeface="Cambria Math"/>
                      </a:rPr>
                      <m:t>𝑚𝑎𝑙𝑒</m:t>
                    </m:r>
                    <m:r>
                      <a:rPr lang="en-US" sz="2400" b="0" i="1" smtClean="0">
                        <a:solidFill>
                          <a:schemeClr val="tx1"/>
                        </a:solidFill>
                        <a:latin typeface="Cambria Math"/>
                      </a:rPr>
                      <m:t>−0.6993∗</m:t>
                    </m:r>
                    <m:r>
                      <a:rPr lang="en-US" sz="2400" b="0" i="1" smtClean="0">
                        <a:solidFill>
                          <a:schemeClr val="tx1"/>
                        </a:solidFill>
                        <a:latin typeface="Cambria Math"/>
                      </a:rPr>
                      <m:t>𝑎𝑔𝑒</m:t>
                    </m:r>
                    <m:r>
                      <a:rPr lang="en-US" sz="2400" b="0" i="1" smtClean="0">
                        <a:solidFill>
                          <a:schemeClr val="tx1"/>
                        </a:solidFill>
                        <a:latin typeface="Cambria Math"/>
                      </a:rPr>
                      <m:t>+0.0306∗</m:t>
                    </m:r>
                    <m:r>
                      <a:rPr lang="en-US" sz="2400" b="0" i="1" smtClean="0">
                        <a:solidFill>
                          <a:schemeClr val="tx1"/>
                        </a:solidFill>
                        <a:latin typeface="Cambria Math"/>
                      </a:rPr>
                      <m:t>𝑜𝑥𝑦𝑔𝑒𝑛</m:t>
                    </m:r>
                  </m:oMath>
                </a14:m>
                <a:endParaRPr lang="en-US" sz="2400" b="0" i="1" dirty="0" smtClean="0">
                  <a:solidFill>
                    <a:schemeClr val="tx1"/>
                  </a:solidFill>
                  <a:latin typeface="Cambria Math"/>
                </a:endParaRPr>
              </a:p>
              <a:p>
                <a:pPr algn="l"/>
                <a:endParaRPr lang="en-US" sz="1200" i="1" dirty="0" smtClean="0">
                  <a:solidFill>
                    <a:schemeClr val="tx1"/>
                  </a:solidFill>
                  <a:latin typeface="Cambria Math"/>
                </a:endParaRPr>
              </a:p>
              <a:p>
                <a:pPr algn="l"/>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a:rPr>
                        <m:t>                             </m:t>
                      </m:r>
                      <m:r>
                        <a:rPr lang="en-US" sz="2400" i="1">
                          <a:solidFill>
                            <a:schemeClr val="tx1"/>
                          </a:solidFill>
                          <a:latin typeface="Cambria Math"/>
                        </a:rPr>
                        <m:t>+1.9591∗</m:t>
                      </m:r>
                      <m:r>
                        <a:rPr lang="en-US" sz="2400" i="1">
                          <a:solidFill>
                            <a:schemeClr val="tx1"/>
                          </a:solidFill>
                          <a:latin typeface="Cambria Math"/>
                        </a:rPr>
                        <m:t>𝑟𝑢𝑛𝑡𝑖𝑚𝑒</m:t>
                      </m:r>
                      <m:r>
                        <a:rPr lang="en-US" sz="2400" i="1">
                          <a:solidFill>
                            <a:schemeClr val="tx1"/>
                          </a:solidFill>
                          <a:latin typeface="Cambria Math"/>
                        </a:rPr>
                        <m:t> +0.7578∗</m:t>
                      </m:r>
                      <m:r>
                        <a:rPr lang="en-US" sz="2400" i="1">
                          <a:solidFill>
                            <a:schemeClr val="tx1"/>
                          </a:solidFill>
                          <a:latin typeface="Cambria Math"/>
                        </a:rPr>
                        <m:t>𝑐𝑜𝑛𝑑𝑖𝑡𝑖𝑜𝑛</m:t>
                      </m:r>
                    </m:oMath>
                  </m:oMathPara>
                </a14:m>
                <a:endParaRPr lang="en-US" sz="2400" dirty="0">
                  <a:solidFill>
                    <a:schemeClr val="tx1"/>
                  </a:solidFill>
                </a:endParaRPr>
              </a:p>
              <a:p>
                <a:pPr algn="l"/>
                <a:endParaRPr lang="en-US" sz="2400" dirty="0">
                  <a:solidFill>
                    <a:schemeClr val="tx1"/>
                  </a:solidFill>
                </a:endParaRPr>
              </a:p>
              <a:p>
                <a:pPr marL="514350" indent="-514350" algn="l">
                  <a:buFont typeface="Wingdings" panose="05000000000000000000" pitchFamily="2" charset="2"/>
                  <a:buChar char="q"/>
                </a:pPr>
                <a:r>
                  <a:rPr lang="en-US" sz="2800" dirty="0">
                    <a:solidFill>
                      <a:schemeClr val="tx1"/>
                    </a:solidFill>
                  </a:rPr>
                  <a:t>Interpretation of the estimated regression coefficients. For example,</a:t>
                </a:r>
              </a:p>
              <a:p>
                <a:pPr algn="l"/>
                <a:endParaRPr lang="en-US" sz="1100" dirty="0">
                  <a:solidFill>
                    <a:schemeClr val="tx1"/>
                  </a:solidFill>
                </a:endParaRPr>
              </a:p>
              <a:p>
                <a:pPr algn="l"/>
                <a:r>
                  <a:rPr lang="en-US" sz="2400" dirty="0">
                    <a:solidFill>
                      <a:schemeClr val="tx1"/>
                    </a:solidFill>
                    <a:latin typeface="Segoe UI"/>
                    <a:ea typeface="Segoe UI"/>
                    <a:cs typeface="Segoe UI"/>
                  </a:rPr>
                  <a:t>      ● As age increases by one year, the estimated </a:t>
                </a:r>
                <a:r>
                  <a:rPr lang="en-US" sz="2400" dirty="0" smtClean="0">
                    <a:solidFill>
                      <a:schemeClr val="tx1"/>
                    </a:solidFill>
                    <a:latin typeface="Segoe UI"/>
                    <a:ea typeface="Segoe UI"/>
                    <a:cs typeface="Segoe UI"/>
                  </a:rPr>
                  <a:t>average pulse decreases </a:t>
                </a:r>
                <a:r>
                  <a:rPr lang="en-US" sz="2400" dirty="0">
                    <a:solidFill>
                      <a:schemeClr val="tx1"/>
                    </a:solidFill>
                    <a:latin typeface="Segoe UI"/>
                    <a:ea typeface="Segoe UI"/>
                    <a:cs typeface="Segoe UI"/>
                  </a:rPr>
                  <a:t>by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00.6993 </a:t>
                </a:r>
                <a:r>
                  <a:rPr lang="en-US" sz="2400" dirty="0">
                    <a:solidFill>
                      <a:schemeClr val="tx1"/>
                    </a:solidFill>
                    <a:latin typeface="Segoe UI"/>
                    <a:ea typeface="Segoe UI"/>
                    <a:cs typeface="Segoe UI"/>
                  </a:rPr>
                  <a:t>points.</a:t>
                </a:r>
              </a:p>
              <a:p>
                <a:pPr algn="l"/>
                <a:r>
                  <a:rPr lang="en-US" sz="2400" dirty="0">
                    <a:solidFill>
                      <a:schemeClr val="tx1"/>
                    </a:solidFill>
                    <a:latin typeface="Segoe UI"/>
                    <a:ea typeface="Segoe UI"/>
                    <a:cs typeface="Segoe UI"/>
                  </a:rPr>
                  <a:t>      ● The estimated average </a:t>
                </a:r>
                <a:r>
                  <a:rPr lang="en-US" sz="2400" dirty="0" smtClean="0">
                    <a:solidFill>
                      <a:schemeClr val="tx1"/>
                    </a:solidFill>
                    <a:latin typeface="Segoe UI"/>
                    <a:ea typeface="Segoe UI"/>
                    <a:cs typeface="Segoe UI"/>
                  </a:rPr>
                  <a:t>pulse </a:t>
                </a:r>
                <a:r>
                  <a:rPr lang="en-US" sz="2400" dirty="0">
                    <a:solidFill>
                      <a:schemeClr val="tx1"/>
                    </a:solidFill>
                    <a:latin typeface="Segoe UI"/>
                    <a:ea typeface="Segoe UI"/>
                    <a:cs typeface="Segoe UI"/>
                  </a:rPr>
                  <a:t>for males is </a:t>
                </a:r>
                <a:r>
                  <a:rPr lang="en-US" sz="2400" dirty="0" smtClean="0">
                    <a:solidFill>
                      <a:schemeClr val="tx1"/>
                    </a:solidFill>
                    <a:latin typeface="Segoe UI"/>
                    <a:ea typeface="Segoe UI"/>
                    <a:cs typeface="Segoe UI"/>
                  </a:rPr>
                  <a:t>0.3735 </a:t>
                </a:r>
                <a:r>
                  <a:rPr lang="en-US" sz="2400" dirty="0">
                    <a:solidFill>
                      <a:schemeClr val="tx1"/>
                    </a:solidFill>
                    <a:latin typeface="Segoe UI"/>
                    <a:ea typeface="Segoe UI"/>
                    <a:cs typeface="Segoe UI"/>
                  </a:rPr>
                  <a:t>points </a:t>
                </a:r>
                <a:r>
                  <a:rPr lang="en-US" sz="2400" dirty="0" smtClean="0">
                    <a:solidFill>
                      <a:schemeClr val="tx1"/>
                    </a:solidFill>
                    <a:latin typeface="Segoe UI"/>
                    <a:ea typeface="Segoe UI"/>
                    <a:cs typeface="Segoe UI"/>
                  </a:rPr>
                  <a:t>less </a:t>
                </a:r>
                <a:r>
                  <a:rPr lang="en-US" sz="2400" dirty="0">
                    <a:solidFill>
                      <a:schemeClr val="tx1"/>
                    </a:solidFill>
                    <a:latin typeface="Segoe UI"/>
                    <a:ea typeface="Segoe UI"/>
                    <a:cs typeface="Segoe UI"/>
                  </a:rPr>
                  <a:t>than </a:t>
                </a:r>
              </a:p>
              <a:p>
                <a:pPr algn="l"/>
                <a:r>
                  <a:rPr lang="en-US" sz="2400" dirty="0">
                    <a:solidFill>
                      <a:schemeClr val="tx1"/>
                    </a:solidFill>
                    <a:latin typeface="Segoe UI"/>
                    <a:ea typeface="Segoe UI"/>
                    <a:cs typeface="Segoe UI"/>
                  </a:rPr>
                  <a:t>          that for females.</a:t>
                </a:r>
                <a:endParaRPr lang="en-US" sz="2400" dirty="0" smtClean="0">
                  <a:solidFill>
                    <a:schemeClr val="tx1"/>
                  </a:solidFill>
                </a:endParaRPr>
              </a:p>
              <a:p>
                <a:pPr algn="l"/>
                <a:r>
                  <a:rPr lang="en-US" sz="2600" dirty="0" smtClean="0">
                    <a:solidFill>
                      <a:schemeClr val="tx1"/>
                    </a:solidFill>
                  </a:rPr>
                  <a:t>      </a:t>
                </a:r>
                <a:endParaRPr lang="en-US" sz="2400" dirty="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88</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 SOLUTION (CONT.)</a:t>
            </a:r>
            <a:endParaRPr lang="en-US" sz="3400" dirty="0"/>
          </a:p>
        </p:txBody>
      </p:sp>
    </p:spTree>
    <p:extLst>
      <p:ext uri="{BB962C8B-B14F-4D97-AF65-F5344CB8AC3E}">
        <p14:creationId xmlns:p14="http://schemas.microsoft.com/office/powerpoint/2010/main" val="3911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predict </a:t>
                </a:r>
                <a:r>
                  <a:rPr lang="en-US" sz="2800" dirty="0">
                    <a:solidFill>
                      <a:schemeClr val="tx1"/>
                    </a:solidFill>
                  </a:rPr>
                  <a:t>an average </a:t>
                </a:r>
                <a:r>
                  <a:rPr lang="en-US" sz="2800" dirty="0" smtClean="0">
                    <a:solidFill>
                      <a:schemeClr val="tx1"/>
                    </a:solidFill>
                  </a:rPr>
                  <a:t>pulse for </a:t>
                </a:r>
                <a:r>
                  <a:rPr lang="en-US" sz="2800" dirty="0">
                    <a:solidFill>
                      <a:schemeClr val="tx1"/>
                    </a:solidFill>
                  </a:rPr>
                  <a:t>a 36-year-old woman who is running</a:t>
                </a:r>
              </a:p>
              <a:p>
                <a:pPr algn="l"/>
                <a:r>
                  <a:rPr lang="en-US" sz="2800" dirty="0">
                    <a:solidFill>
                      <a:schemeClr val="tx1"/>
                    </a:solidFill>
                  </a:rPr>
                  <a:t>on a treadmill, if her oxygen intake is 40.2 units, and her run time is 10.3</a:t>
                </a:r>
              </a:p>
              <a:p>
                <a:pPr algn="l"/>
                <a:r>
                  <a:rPr lang="en-US" sz="2800" dirty="0">
                    <a:solidFill>
                      <a:schemeClr val="tx1"/>
                    </a:solidFill>
                  </a:rPr>
                  <a:t>minutes per mile</a:t>
                </a:r>
                <a:r>
                  <a:rPr lang="en-US" sz="2800" dirty="0" smtClean="0">
                    <a:solidFill>
                      <a:schemeClr val="tx1"/>
                    </a:solidFill>
                  </a:rPr>
                  <a:t>.</a:t>
                </a:r>
                <a:r>
                  <a:rPr lang="en-US" sz="2600" dirty="0">
                    <a:solidFill>
                      <a:schemeClr val="tx1"/>
                    </a:solidFill>
                  </a:rPr>
                  <a:t> </a:t>
                </a:r>
                <a:r>
                  <a:rPr lang="en-US" sz="2600" dirty="0" smtClean="0">
                    <a:solidFill>
                      <a:schemeClr val="tx1"/>
                    </a:solidFill>
                  </a:rPr>
                  <a:t>We calculate</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charset="0"/>
                            </a:rPr>
                          </m:ctrlPr>
                        </m:sSupPr>
                        <m:e>
                          <m:r>
                            <a:rPr lang="en-US" sz="2400" b="0" i="1" smtClean="0">
                              <a:solidFill>
                                <a:schemeClr val="tx1"/>
                              </a:solidFill>
                              <a:latin typeface="Cambria Math"/>
                            </a:rPr>
                            <m:t>𝑝𝑢𝑙𝑠𝑒</m:t>
                          </m:r>
                        </m:e>
                        <m:sup>
                          <m:r>
                            <a:rPr lang="en-US" sz="2400" b="0" i="1" smtClean="0">
                              <a:solidFill>
                                <a:schemeClr val="tx1"/>
                              </a:solidFill>
                              <a:latin typeface="Cambria Math"/>
                            </a:rPr>
                            <m:t>0</m:t>
                          </m:r>
                        </m:sup>
                      </m:sSup>
                      <m:r>
                        <a:rPr lang="en-US" sz="2400" b="0" i="1" smtClean="0">
                          <a:solidFill>
                            <a:schemeClr val="tx1"/>
                          </a:solidFill>
                          <a:latin typeface="Cambria Math"/>
                        </a:rPr>
                        <m:t>=</m:t>
                      </m:r>
                      <m:r>
                        <a:rPr lang="en-US" sz="2400" i="1">
                          <a:solidFill>
                            <a:schemeClr val="tx1"/>
                          </a:solidFill>
                          <a:latin typeface="Cambria Math"/>
                        </a:rPr>
                        <m:t>167.1870−0.6993</m:t>
                      </m:r>
                      <m:r>
                        <a:rPr lang="en-US" sz="2400" b="0" i="1" smtClean="0">
                          <a:solidFill>
                            <a:schemeClr val="tx1"/>
                          </a:solidFill>
                          <a:latin typeface="Cambria Math"/>
                        </a:rPr>
                        <m:t>∗36</m:t>
                      </m:r>
                      <m:r>
                        <a:rPr lang="en-US" sz="2400" i="1">
                          <a:solidFill>
                            <a:schemeClr val="tx1"/>
                          </a:solidFill>
                          <a:latin typeface="Cambria Math"/>
                        </a:rPr>
                        <m:t>+0.0306∗</m:t>
                      </m:r>
                      <m:r>
                        <a:rPr lang="en-US" sz="2400" b="0" i="1" smtClean="0">
                          <a:solidFill>
                            <a:schemeClr val="tx1"/>
                          </a:solidFill>
                          <a:latin typeface="Cambria Math"/>
                        </a:rPr>
                        <m:t>40.2</m:t>
                      </m:r>
                    </m:oMath>
                  </m:oMathPara>
                </a14:m>
                <a:endParaRPr lang="en-US" sz="2400" i="1" dirty="0">
                  <a:solidFill>
                    <a:schemeClr val="tx1"/>
                  </a:solidFill>
                  <a:latin typeface="Cambria Math"/>
                </a:endParaRPr>
              </a:p>
              <a:p>
                <a:pPr algn="l"/>
                <a14:m>
                  <m:oMath xmlns:m="http://schemas.openxmlformats.org/officeDocument/2006/math">
                    <m:r>
                      <a:rPr lang="en-US" sz="2400" i="1">
                        <a:solidFill>
                          <a:schemeClr val="tx1"/>
                        </a:solidFill>
                        <a:latin typeface="Cambria Math"/>
                      </a:rPr>
                      <m:t>                             </m:t>
                    </m:r>
                    <m:r>
                      <a:rPr lang="en-US" sz="2400" b="0" i="1" smtClean="0">
                        <a:solidFill>
                          <a:schemeClr val="tx1"/>
                        </a:solidFill>
                        <a:latin typeface="Cambria Math"/>
                      </a:rPr>
                      <m:t>             </m:t>
                    </m:r>
                    <m:r>
                      <a:rPr lang="en-US" sz="2400" i="1">
                        <a:solidFill>
                          <a:schemeClr val="tx1"/>
                        </a:solidFill>
                        <a:latin typeface="Cambria Math"/>
                      </a:rPr>
                      <m:t>+1.9591∗</m:t>
                    </m:r>
                    <m:r>
                      <a:rPr lang="en-US" sz="2400" b="0" i="1" smtClean="0">
                        <a:solidFill>
                          <a:schemeClr val="tx1"/>
                        </a:solidFill>
                        <a:latin typeface="Cambria Math"/>
                      </a:rPr>
                      <m:t>10.3</m:t>
                    </m:r>
                    <m:r>
                      <a:rPr lang="en-US" sz="2400" i="1">
                        <a:solidFill>
                          <a:schemeClr val="tx1"/>
                        </a:solidFill>
                        <a:latin typeface="Cambria Math"/>
                      </a:rPr>
                      <m:t> +0.7578∗1=164.17885</m:t>
                    </m:r>
                  </m:oMath>
                </a14:m>
                <a:r>
                  <a:rPr lang="en-US" sz="2400" i="1" dirty="0" smtClean="0">
                    <a:solidFill>
                      <a:schemeClr val="tx1"/>
                    </a:solidFill>
                    <a:latin typeface="Cambria Math"/>
                  </a:rPr>
                  <a:t>.</a:t>
                </a:r>
              </a:p>
              <a:p>
                <a:pPr algn="l"/>
                <a:endParaRPr lang="en-US" sz="2400" i="1" dirty="0">
                  <a:solidFill>
                    <a:schemeClr val="tx1"/>
                  </a:solidFill>
                  <a:latin typeface="Cambria Math"/>
                </a:endParaRPr>
              </a:p>
              <a:p>
                <a:pPr algn="l"/>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(id=21, gender='F', age=36, condition=1, oxygen=40.2, </a:t>
                </a:r>
                <a:r>
                  <a:rPr lang="en-US" sz="2400" dirty="0" smtClean="0">
                    <a:solidFill>
                      <a:schemeClr val="tx1"/>
                    </a:solidFill>
                  </a:rPr>
                  <a:t> runtime=10.3</a:t>
                </a:r>
                <a:r>
                  <a:rPr lang="en-US" sz="2400" dirty="0">
                    <a:solidFill>
                      <a:schemeClr val="tx1"/>
                    </a:solidFill>
                  </a:rPr>
                  <a:t>),level=0</a:t>
                </a:r>
                <a:r>
                  <a:rPr lang="en-US" sz="2400" dirty="0" smtClean="0">
                    <a:solidFill>
                      <a:schemeClr val="tx1"/>
                    </a:solidFill>
                  </a:rPr>
                  <a:t>))</a:t>
                </a:r>
              </a:p>
              <a:p>
                <a:pPr algn="l"/>
                <a:endParaRPr lang="en-US" sz="1200" dirty="0" smtClean="0">
                  <a:solidFill>
                    <a:schemeClr val="tx1"/>
                  </a:solidFill>
                </a:endParaRPr>
              </a:p>
              <a:p>
                <a:pPr algn="l"/>
                <a14:m>
                  <m:oMathPara xmlns:m="http://schemas.openxmlformats.org/officeDocument/2006/math">
                    <m:oMathParaPr>
                      <m:jc m:val="left"/>
                    </m:oMathParaPr>
                    <m:oMath xmlns:m="http://schemas.openxmlformats.org/officeDocument/2006/math">
                      <m:r>
                        <m:rPr>
                          <m:nor/>
                        </m:rPr>
                        <a:rPr lang="en-US" sz="2400" smtClean="0">
                          <a:solidFill>
                            <a:schemeClr val="tx1"/>
                          </a:solidFill>
                        </a:rPr>
                        <m:t>164.1766</m:t>
                      </m:r>
                    </m:oMath>
                  </m:oMathPara>
                </a14:m>
                <a:endParaRPr lang="en-US" sz="1200" dirty="0" smtClean="0">
                  <a:solidFill>
                    <a:schemeClr val="tx1"/>
                  </a:solidFill>
                </a:endParaRPr>
              </a:p>
              <a:p>
                <a:pPr algn="l"/>
                <a:endParaRPr lang="en-US" sz="2800" dirty="0" smtClean="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1113"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89</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NORMAL REGRESSION: EXERCISE SOLUTION (CONT.)</a:t>
            </a:r>
            <a:endParaRPr lang="en-US" sz="3400" dirty="0"/>
          </a:p>
        </p:txBody>
      </p:sp>
    </p:spTree>
    <p:extLst>
      <p:ext uri="{BB962C8B-B14F-4D97-AF65-F5344CB8AC3E}">
        <p14:creationId xmlns:p14="http://schemas.microsoft.com/office/powerpoint/2010/main" val="737528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597409" y="1389889"/>
                <a:ext cx="11058144" cy="4687638"/>
              </a:xfrm>
            </p:spPr>
            <p:txBody>
              <a:bodyPr>
                <a:noAutofit/>
              </a:bodyPr>
              <a:lstStyle/>
              <a:p>
                <a:r>
                  <a:rPr lang="en-US" sz="1800" dirty="0">
                    <a:solidFill>
                      <a:schemeClr val="tx1"/>
                    </a:solidFill>
                  </a:rPr>
                  <a:t> </a:t>
                </a:r>
                <a14:m>
                  <m:oMath xmlns:m="http://schemas.openxmlformats.org/officeDocument/2006/math">
                    <m:acc>
                      <m:accPr>
                        <m:chr m:val="̂"/>
                        <m:ctrlPr>
                          <a:rPr lang="en-US" sz="1800" i="1">
                            <a:solidFill>
                              <a:schemeClr val="tx1"/>
                            </a:solidFill>
                            <a:latin typeface="Cambria Math" charset="0"/>
                          </a:rPr>
                        </m:ctrlPr>
                      </m:accPr>
                      <m:e>
                        <m:r>
                          <m:rPr>
                            <m:sty m:val="p"/>
                          </m:rPr>
                          <a:rPr lang="en-US" sz="1800" i="0">
                            <a:solidFill>
                              <a:schemeClr val="tx1"/>
                            </a:solidFill>
                            <a:latin typeface="Cambria Math"/>
                          </a:rPr>
                          <m:t>E</m:t>
                        </m:r>
                      </m:e>
                    </m:acc>
                  </m:oMath>
                </a14:m>
                <a:r>
                  <a:rPr lang="en-US" sz="1800" i="0" dirty="0">
                    <a:solidFill>
                      <a:schemeClr val="tx1"/>
                    </a:solidFill>
                  </a:rPr>
                  <a:t>(score) = 88.0983+7.4876*male - </a:t>
                </a:r>
                <a:r>
                  <a:rPr lang="en-US" sz="1800" i="0" dirty="0" smtClean="0">
                    <a:solidFill>
                      <a:schemeClr val="tx1"/>
                    </a:solidFill>
                  </a:rPr>
                  <a:t>0.3330*age+3.7229*doctoral-3.8742*masters</a:t>
                </a:r>
              </a:p>
              <a:p>
                <a:endParaRPr lang="en-US" sz="1800" i="0" dirty="0" smtClean="0">
                  <a:solidFill>
                    <a:schemeClr val="tx1"/>
                  </a:solidFill>
                </a:endParaRPr>
              </a:p>
              <a:p>
                <a:pPr marL="571500" indent="-571500" algn="l">
                  <a:buFont typeface="Wingdings" panose="05000000000000000000" pitchFamily="2" charset="2"/>
                  <a:buChar char="q"/>
                </a:pPr>
                <a:r>
                  <a:rPr lang="en-US" sz="2600" dirty="0" smtClean="0">
                    <a:solidFill>
                      <a:schemeClr val="tx1"/>
                    </a:solidFill>
                  </a:rPr>
                  <a:t>Finally, we u</a:t>
                </a:r>
                <a:r>
                  <a:rPr lang="en-US" sz="2600" i="0" dirty="0" smtClean="0">
                    <a:solidFill>
                      <a:schemeClr val="tx1"/>
                    </a:solidFill>
                  </a:rPr>
                  <a:t>se the fitted model for prediction of the job satisfaction </a:t>
                </a:r>
                <a:r>
                  <a:rPr lang="en-US" sz="2600" i="0" dirty="0">
                    <a:solidFill>
                      <a:schemeClr val="tx1"/>
                    </a:solidFill>
                  </a:rPr>
                  <a:t>score for a new female employee of this company who is </a:t>
                </a:r>
                <a:r>
                  <a:rPr lang="en-US" sz="2600" i="0" dirty="0" smtClean="0">
                    <a:solidFill>
                      <a:schemeClr val="tx1"/>
                    </a:solidFill>
                  </a:rPr>
                  <a:t>40 years </a:t>
                </a:r>
                <a:r>
                  <a:rPr lang="en-US" sz="2600" i="0" dirty="0">
                    <a:solidFill>
                      <a:schemeClr val="tx1"/>
                    </a:solidFill>
                  </a:rPr>
                  <a:t>of age and has a </a:t>
                </a:r>
                <a:r>
                  <a:rPr lang="en-US" sz="2600" i="0" dirty="0" smtClean="0">
                    <a:solidFill>
                      <a:schemeClr val="tx1"/>
                    </a:solidFill>
                  </a:rPr>
                  <a:t>bachelor’s </a:t>
                </a:r>
                <a:r>
                  <a:rPr lang="en-US" sz="2600" i="0" dirty="0">
                    <a:solidFill>
                      <a:schemeClr val="tx1"/>
                    </a:solidFill>
                  </a:rPr>
                  <a:t>degree</a:t>
                </a:r>
                <a:r>
                  <a:rPr lang="en-US" sz="2600" i="0" dirty="0" smtClean="0">
                    <a:solidFill>
                      <a:schemeClr val="tx1"/>
                    </a:solidFill>
                  </a:rPr>
                  <a:t>.</a:t>
                </a:r>
                <a:endParaRPr lang="en-US" sz="2600" i="0" dirty="0">
                  <a:solidFill>
                    <a:schemeClr val="tx1"/>
                  </a:solidFill>
                </a:endParaRPr>
              </a:p>
              <a:p>
                <a:pPr algn="l"/>
                <a:endParaRPr lang="en-US" sz="1000" i="0" dirty="0" smtClean="0">
                  <a:solidFill>
                    <a:schemeClr val="tx1"/>
                  </a:solidFill>
                </a:endParaRPr>
              </a:p>
              <a:p>
                <a:r>
                  <a:rPr lang="en-US" sz="2400" i="0" dirty="0">
                    <a:solidFill>
                      <a:schemeClr val="tx1"/>
                    </a:solidFill>
                  </a:rPr>
                  <a:t>p</a:t>
                </a:r>
                <a:r>
                  <a:rPr lang="en-US" sz="2400" i="0" dirty="0" smtClean="0">
                    <a:solidFill>
                      <a:schemeClr val="tx1"/>
                    </a:solidFill>
                  </a:rPr>
                  <a:t>redicted score = </a:t>
                </a:r>
                <a:r>
                  <a:rPr lang="en-US" sz="2400" i="0" dirty="0">
                    <a:solidFill>
                      <a:schemeClr val="tx1"/>
                    </a:solidFill>
                  </a:rPr>
                  <a:t>88.0983- 0.3330*40=74.7783</a:t>
                </a:r>
              </a:p>
              <a:p>
                <a:pPr algn="l"/>
                <a:endParaRPr lang="en-US" sz="1800" i="0" dirty="0" smtClean="0">
                  <a:solidFill>
                    <a:schemeClr val="tx1"/>
                  </a:solidFill>
                </a:endParaRPr>
              </a:p>
              <a:p>
                <a:pPr algn="l"/>
                <a:r>
                  <a:rPr lang="en-US" sz="2400" i="0" dirty="0" smtClean="0">
                    <a:solidFill>
                      <a:schemeClr val="tx1"/>
                    </a:solidFill>
                  </a:rPr>
                  <a:t>        print(predict(</a:t>
                </a:r>
                <a:r>
                  <a:rPr lang="en-US" sz="2400" i="0" dirty="0" err="1" smtClean="0">
                    <a:solidFill>
                      <a:schemeClr val="tx1"/>
                    </a:solidFill>
                  </a:rPr>
                  <a:t>fitted.model</a:t>
                </a:r>
                <a:r>
                  <a:rPr lang="en-US" sz="2400" i="0" dirty="0" smtClean="0">
                    <a:solidFill>
                      <a:schemeClr val="tx1"/>
                    </a:solidFill>
                  </a:rPr>
                  <a:t>, </a:t>
                </a:r>
                <a:r>
                  <a:rPr lang="en-US" sz="2400" i="0" dirty="0" err="1" smtClean="0">
                    <a:solidFill>
                      <a:schemeClr val="tx1"/>
                    </a:solidFill>
                  </a:rPr>
                  <a:t>data.frame</a:t>
                </a:r>
                <a:r>
                  <a:rPr lang="en-US" sz="2400" i="0" dirty="0" smtClean="0">
                    <a:solidFill>
                      <a:schemeClr val="tx1"/>
                    </a:solidFill>
                  </a:rPr>
                  <a:t>(gender="F", age=40, </a:t>
                </a:r>
                <a:r>
                  <a:rPr lang="en-US" sz="2400" i="0" dirty="0" err="1" smtClean="0">
                    <a:solidFill>
                      <a:schemeClr val="tx1"/>
                    </a:solidFill>
                  </a:rPr>
                  <a:t>educ</a:t>
                </a:r>
                <a:r>
                  <a:rPr lang="en-US" sz="2400" i="0" dirty="0" smtClean="0">
                    <a:solidFill>
                      <a:schemeClr val="tx1"/>
                    </a:solidFill>
                  </a:rPr>
                  <a:t>="bachelor")))</a:t>
                </a:r>
              </a:p>
              <a:p>
                <a:pPr algn="l"/>
                <a:endParaRPr lang="en-US" sz="1200" i="0" dirty="0">
                  <a:solidFill>
                    <a:schemeClr val="tx1"/>
                  </a:solidFill>
                </a:endParaRPr>
              </a:p>
              <a:p>
                <a:pPr algn="l"/>
                <a:r>
                  <a:rPr lang="en-US" sz="2400" i="0" dirty="0" smtClean="0">
                    <a:solidFill>
                      <a:schemeClr val="tx1"/>
                    </a:solidFill>
                  </a:rPr>
                  <a:t>        74.78019 </a:t>
                </a:r>
              </a:p>
              <a:p>
                <a:endParaRPr lang="en-US" sz="2400" dirty="0">
                  <a:solidFill>
                    <a:schemeClr val="tx1"/>
                  </a:solidFill>
                </a:endParaRPr>
              </a:p>
              <a:p>
                <a:endParaRPr lang="en-US" sz="2400" dirty="0" smtClean="0">
                  <a:solidFill>
                    <a:schemeClr val="tx1"/>
                  </a:solidFill>
                </a:endParaRPr>
              </a:p>
            </p:txBody>
          </p:sp>
        </mc:Choice>
        <mc:Fallback xmlns="">
          <p:sp>
            <p:nvSpPr>
              <p:cNvPr id="3" name="Subtitle 2">
                <a:extLst>
                  <a:ext uri="{FF2B5EF4-FFF2-40B4-BE49-F238E27FC236}">
                    <a16:creationId xmlns="" xmlns:a16="http://schemas.microsoft.com/office/drawing/2014/main" xmlns:a14="http://schemas.microsoft.com/office/drawing/2010/main" id="{937977FE-7060-4554-8802-D380BB4E77D1}"/>
                  </a:ext>
                </a:extLst>
              </p:cNvPr>
              <p:cNvSpPr>
                <a:spLocks noGrp="1" noRot="1" noChangeAspect="1" noMove="1" noResize="1" noEditPoints="1" noAdjustHandles="1" noChangeArrowheads="1" noChangeShapeType="1" noTextEdit="1"/>
              </p:cNvSpPr>
              <p:nvPr>
                <p:ph type="subTitle" idx="1"/>
              </p:nvPr>
            </p:nvSpPr>
            <p:spPr>
              <a:xfrm>
                <a:off x="597409" y="1389889"/>
                <a:ext cx="11058144" cy="4687638"/>
              </a:xfrm>
              <a:blipFill rotWithShape="1">
                <a:blip r:embed="rId2"/>
                <a:stretch>
                  <a:fillRect l="-827" t="-390" r="-10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6" name="Title 1">
            <a:extLst>
              <a:ext uri="{FF2B5EF4-FFF2-40B4-BE49-F238E27FC236}">
                <a16:creationId xmlns:a16="http://schemas.microsoft.com/office/drawing/2014/main" xmlns="" id="{720DB60B-D44E-469C-B487-1D30FF664CFE}"/>
              </a:ext>
            </a:extLst>
          </p:cNvPr>
          <p:cNvSpPr txBox="1">
            <a:spLocks/>
          </p:cNvSpPr>
          <p:nvPr/>
        </p:nvSpPr>
        <p:spPr>
          <a:xfrm>
            <a:off x="2175199" y="353953"/>
            <a:ext cx="8456226" cy="883125"/>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General Linear regression: EXAMPLE (cont.)</a:t>
            </a:r>
            <a:endParaRPr lang="en-US" sz="3200" dirty="0"/>
          </a:p>
        </p:txBody>
      </p:sp>
    </p:spTree>
    <p:extLst>
      <p:ext uri="{BB962C8B-B14F-4D97-AF65-F5344CB8AC3E}">
        <p14:creationId xmlns:p14="http://schemas.microsoft.com/office/powerpoint/2010/main" val="23299353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algn="l"/>
            <a:r>
              <a:rPr lang="en-US" sz="2800" dirty="0" smtClean="0">
                <a:solidFill>
                  <a:schemeClr val="tx1"/>
                </a:solidFill>
              </a:rPr>
              <a:t>It is no extra work to run a random slope and intercept model for a generalized linear regression (for example, gamma, logistic, Poisson, or beta).</a:t>
            </a:r>
          </a:p>
          <a:p>
            <a:pPr algn="l"/>
            <a:r>
              <a:rPr lang="en-US" sz="2800" dirty="0" smtClean="0">
                <a:solidFill>
                  <a:schemeClr val="tx1"/>
                </a:solidFill>
              </a:rPr>
              <a:t>The fitted model would look like </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90</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THEORY</a:t>
            </a:r>
            <a:endParaRPr lang="en-US" sz="3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060" y="2801111"/>
            <a:ext cx="10460736" cy="1307593"/>
          </a:xfrm>
          <a:prstGeom prst="rect">
            <a:avLst/>
          </a:prstGeom>
        </p:spPr>
      </p:pic>
    </p:spTree>
    <p:extLst>
      <p:ext uri="{BB962C8B-B14F-4D97-AF65-F5344CB8AC3E}">
        <p14:creationId xmlns:p14="http://schemas.microsoft.com/office/powerpoint/2010/main" val="8377770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A pharmaceutical company conducted a dosage trial for </a:t>
            </a:r>
            <a:r>
              <a:rPr lang="en-US" sz="2800" dirty="0" smtClean="0">
                <a:solidFill>
                  <a:schemeClr val="tx1"/>
                </a:solidFill>
              </a:rPr>
              <a:t>a painkiller </a:t>
            </a:r>
            <a:r>
              <a:rPr lang="en-US" sz="2800" dirty="0">
                <a:solidFill>
                  <a:schemeClr val="tx1"/>
                </a:solidFill>
              </a:rPr>
              <a:t>medication. </a:t>
            </a:r>
            <a:r>
              <a:rPr lang="en-US" sz="2800" dirty="0" smtClean="0">
                <a:solidFill>
                  <a:schemeClr val="tx1"/>
                </a:solidFill>
              </a:rPr>
              <a:t>Two dosages (A and B) were identified for a long-run</a:t>
            </a:r>
            <a:r>
              <a:rPr lang="en-US" sz="2800" dirty="0">
                <a:solidFill>
                  <a:schemeClr val="tx1"/>
                </a:solidFill>
              </a:rPr>
              <a:t> </a:t>
            </a:r>
            <a:r>
              <a:rPr lang="en-US" sz="2800" dirty="0" smtClean="0">
                <a:solidFill>
                  <a:schemeClr val="tx1"/>
                </a:solidFill>
              </a:rPr>
              <a:t>safety check.  </a:t>
            </a:r>
            <a:r>
              <a:rPr lang="en-US" sz="2800" dirty="0">
                <a:solidFill>
                  <a:schemeClr val="tx1"/>
                </a:solidFill>
              </a:rPr>
              <a:t>An experiment was set up with 14 subjects </a:t>
            </a:r>
            <a:r>
              <a:rPr lang="en-US" sz="2800" dirty="0" smtClean="0">
                <a:solidFill>
                  <a:schemeClr val="tx1"/>
                </a:solidFill>
              </a:rPr>
              <a:t>in each </a:t>
            </a:r>
            <a:r>
              <a:rPr lang="en-US" sz="2800" dirty="0">
                <a:solidFill>
                  <a:schemeClr val="tx1"/>
                </a:solidFill>
              </a:rPr>
              <a:t>of the two groups, taking dosages A and B, respectively. </a:t>
            </a:r>
            <a:r>
              <a:rPr lang="en-US" sz="2800" dirty="0" smtClean="0">
                <a:solidFill>
                  <a:schemeClr val="tx1"/>
                </a:solidFill>
              </a:rPr>
              <a:t>The </a:t>
            </a:r>
            <a:r>
              <a:rPr lang="en-US" sz="2800" dirty="0">
                <a:solidFill>
                  <a:schemeClr val="tx1"/>
                </a:solidFill>
              </a:rPr>
              <a:t>goal of the </a:t>
            </a:r>
            <a:r>
              <a:rPr lang="en-US" sz="2800" dirty="0" smtClean="0">
                <a:solidFill>
                  <a:schemeClr val="tx1"/>
                </a:solidFill>
              </a:rPr>
              <a:t>experiment was </a:t>
            </a:r>
            <a:r>
              <a:rPr lang="en-US" sz="2800" dirty="0">
                <a:solidFill>
                  <a:schemeClr val="tx1"/>
                </a:solidFill>
              </a:rPr>
              <a:t>to identify which dosage is less likely to cause side </a:t>
            </a:r>
            <a:r>
              <a:rPr lang="en-US" sz="2800" dirty="0" smtClean="0">
                <a:solidFill>
                  <a:schemeClr val="tx1"/>
                </a:solidFill>
              </a:rPr>
              <a:t>effects</a:t>
            </a:r>
            <a:r>
              <a:rPr lang="en-US" sz="2800" dirty="0">
                <a:solidFill>
                  <a:schemeClr val="tx1"/>
                </a:solidFill>
              </a:rPr>
              <a:t>. The </a:t>
            </a:r>
            <a:r>
              <a:rPr lang="en-US" sz="2800" dirty="0">
                <a:solidFill>
                  <a:schemeClr val="tx1"/>
                </a:solidFill>
                <a:hlinkClick r:id="rId2" action="ppaction://hlinkfile"/>
              </a:rPr>
              <a:t>data</a:t>
            </a:r>
            <a:r>
              <a:rPr lang="en-US" sz="2800" dirty="0">
                <a:solidFill>
                  <a:schemeClr val="tx1"/>
                </a:solidFill>
              </a:rPr>
              <a:t> </a:t>
            </a:r>
            <a:r>
              <a:rPr lang="en-US" sz="2800" dirty="0" smtClean="0">
                <a:solidFill>
                  <a:schemeClr val="tx1"/>
                </a:solidFill>
              </a:rPr>
              <a:t>set contains participants’ </a:t>
            </a:r>
            <a:r>
              <a:rPr lang="en-US" sz="2800" dirty="0">
                <a:solidFill>
                  <a:schemeClr val="tx1"/>
                </a:solidFill>
              </a:rPr>
              <a:t>IDs, dosage (A or B), gender, and presence </a:t>
            </a:r>
            <a:r>
              <a:rPr lang="en-US" sz="2800" dirty="0" smtClean="0">
                <a:solidFill>
                  <a:schemeClr val="tx1"/>
                </a:solidFill>
              </a:rPr>
              <a:t>or absence </a:t>
            </a:r>
            <a:r>
              <a:rPr lang="en-US" sz="2800" dirty="0">
                <a:solidFill>
                  <a:schemeClr val="tx1"/>
                </a:solidFill>
              </a:rPr>
              <a:t>of side </a:t>
            </a:r>
            <a:r>
              <a:rPr lang="en-US" sz="2800" dirty="0" smtClean="0">
                <a:solidFill>
                  <a:schemeClr val="tx1"/>
                </a:solidFill>
              </a:rPr>
              <a:t>effects </a:t>
            </a:r>
            <a:r>
              <a:rPr lang="en-US" sz="2800" dirty="0">
                <a:solidFill>
                  <a:schemeClr val="tx1"/>
                </a:solidFill>
              </a:rPr>
              <a:t>(1=present, or 0=absent) at 1, 3, 7, and 16 weeks.</a:t>
            </a:r>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91</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a:t>
            </a:r>
            <a:endParaRPr lang="en-US" sz="3400" dirty="0"/>
          </a:p>
        </p:txBody>
      </p:sp>
    </p:spTree>
    <p:extLst>
      <p:ext uri="{BB962C8B-B14F-4D97-AF65-F5344CB8AC3E}">
        <p14:creationId xmlns:p14="http://schemas.microsoft.com/office/powerpoint/2010/main" val="11583494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create a long-form </a:t>
            </a:r>
            <a:r>
              <a:rPr lang="en-US" sz="2800" dirty="0" smtClean="0">
                <a:solidFill>
                  <a:schemeClr val="tx1"/>
                </a:solidFill>
                <a:hlinkClick r:id="rId2" action="ppaction://hlinkfile"/>
              </a:rPr>
              <a:t>data</a:t>
            </a:r>
            <a:r>
              <a:rPr lang="en-US" sz="2800" dirty="0" smtClean="0">
                <a:solidFill>
                  <a:schemeClr val="tx1"/>
                </a:solidFill>
              </a:rPr>
              <a:t> set and a time variable</a:t>
            </a:r>
          </a:p>
          <a:p>
            <a:pPr algn="l"/>
            <a:r>
              <a:rPr lang="en-US" sz="2400" dirty="0" err="1" smtClean="0">
                <a:solidFill>
                  <a:schemeClr val="tx1"/>
                </a:solidFill>
              </a:rPr>
              <a:t>dosages.data</a:t>
            </a:r>
            <a:r>
              <a:rPr lang="en-US" sz="2400" dirty="0">
                <a:solidFill>
                  <a:schemeClr val="tx1"/>
                </a:solidFill>
              </a:rPr>
              <a:t>&lt;- read.csv(file</a:t>
            </a:r>
            <a:r>
              <a:rPr lang="en-US" sz="2400" dirty="0" smtClean="0">
                <a:solidFill>
                  <a:schemeClr val="tx1"/>
                </a:solidFill>
              </a:rPr>
              <a:t>=“./LongitudinalLogisticExampleData.csv</a:t>
            </a:r>
            <a:r>
              <a:rPr lang="en-US" sz="2400" dirty="0">
                <a:solidFill>
                  <a:schemeClr val="tx1"/>
                </a:solidFill>
              </a:rPr>
              <a:t>", </a:t>
            </a:r>
            <a:r>
              <a:rPr lang="en-US" sz="2400" dirty="0" smtClean="0">
                <a:solidFill>
                  <a:schemeClr val="tx1"/>
                </a:solidFill>
              </a:rPr>
              <a:t> header=TRUE</a:t>
            </a:r>
            <a:r>
              <a:rPr lang="en-US" sz="2400" dirty="0">
                <a:solidFill>
                  <a:schemeClr val="tx1"/>
                </a:solidFill>
              </a:rPr>
              <a:t>, </a:t>
            </a:r>
            <a:r>
              <a:rPr lang="en-US" sz="2400" dirty="0" err="1">
                <a:solidFill>
                  <a:schemeClr val="tx1"/>
                </a:solidFill>
              </a:rPr>
              <a:t>sep</a:t>
            </a:r>
            <a:r>
              <a:rPr lang="en-US" sz="2400" dirty="0">
                <a:solidFill>
                  <a:schemeClr val="tx1"/>
                </a:solidFill>
              </a:rPr>
              <a:t>=",")</a:t>
            </a:r>
          </a:p>
          <a:p>
            <a:pPr algn="l"/>
            <a:endParaRPr lang="en-US" sz="1200" i="1" dirty="0">
              <a:solidFill>
                <a:schemeClr val="tx1"/>
              </a:solidFill>
            </a:endParaRPr>
          </a:p>
          <a:p>
            <a:pPr algn="l"/>
            <a:r>
              <a:rPr lang="en-US" sz="2400" dirty="0">
                <a:solidFill>
                  <a:schemeClr val="tx1"/>
                </a:solidFill>
              </a:rPr>
              <a:t>#creating </a:t>
            </a:r>
            <a:r>
              <a:rPr lang="en-US" sz="2400" dirty="0" err="1">
                <a:solidFill>
                  <a:schemeClr val="tx1"/>
                </a:solidFill>
              </a:rPr>
              <a:t>longform</a:t>
            </a:r>
            <a:r>
              <a:rPr lang="en-US" sz="2400" dirty="0">
                <a:solidFill>
                  <a:schemeClr val="tx1"/>
                </a:solidFill>
              </a:rPr>
              <a:t> dataset and time variable</a:t>
            </a:r>
          </a:p>
          <a:p>
            <a:pPr algn="l"/>
            <a:r>
              <a:rPr lang="en-US" sz="2400" dirty="0">
                <a:solidFill>
                  <a:schemeClr val="tx1"/>
                </a:solidFill>
              </a:rPr>
              <a:t>library(reshape2)</a:t>
            </a:r>
          </a:p>
          <a:p>
            <a:pPr algn="l"/>
            <a:r>
              <a:rPr lang="en-US" sz="2400" dirty="0" err="1">
                <a:solidFill>
                  <a:schemeClr val="tx1"/>
                </a:solidFill>
              </a:rPr>
              <a:t>longform</a:t>
            </a:r>
            <a:r>
              <a:rPr lang="en-US" sz="2400" dirty="0">
                <a:solidFill>
                  <a:schemeClr val="tx1"/>
                </a:solidFill>
              </a:rPr>
              <a:t>&lt;- melt(</a:t>
            </a:r>
            <a:r>
              <a:rPr lang="en-US" sz="2400" dirty="0" err="1">
                <a:solidFill>
                  <a:schemeClr val="tx1"/>
                </a:solidFill>
              </a:rPr>
              <a:t>dosages.data</a:t>
            </a:r>
            <a:r>
              <a:rPr lang="en-US" sz="2400" dirty="0">
                <a:solidFill>
                  <a:schemeClr val="tx1"/>
                </a:solidFill>
              </a:rPr>
              <a:t>, </a:t>
            </a:r>
            <a:r>
              <a:rPr lang="en-US" sz="2400" dirty="0" err="1">
                <a:solidFill>
                  <a:schemeClr val="tx1"/>
                </a:solidFill>
              </a:rPr>
              <a:t>id.vars</a:t>
            </a:r>
            <a:r>
              <a:rPr lang="en-US" sz="2400" dirty="0">
                <a:solidFill>
                  <a:schemeClr val="tx1"/>
                </a:solidFill>
              </a:rPr>
              <a:t>=c('</a:t>
            </a:r>
            <a:r>
              <a:rPr lang="en-US" sz="2400" dirty="0" err="1">
                <a:solidFill>
                  <a:schemeClr val="tx1"/>
                </a:solidFill>
              </a:rPr>
              <a:t>patid</a:t>
            </a:r>
            <a:r>
              <a:rPr lang="en-US" sz="2400" dirty="0">
                <a:solidFill>
                  <a:schemeClr val="tx1"/>
                </a:solidFill>
              </a:rPr>
              <a:t>', '</a:t>
            </a:r>
            <a:r>
              <a:rPr lang="en-US" sz="2400" dirty="0" err="1">
                <a:solidFill>
                  <a:schemeClr val="tx1"/>
                </a:solidFill>
              </a:rPr>
              <a:t>dosage','gender</a:t>
            </a:r>
            <a:r>
              <a:rPr lang="en-US" sz="2400" dirty="0">
                <a:solidFill>
                  <a:schemeClr val="tx1"/>
                </a:solidFill>
              </a:rPr>
              <a:t>'), variable.name='</a:t>
            </a:r>
            <a:r>
              <a:rPr lang="en-US" sz="2400" dirty="0" err="1">
                <a:solidFill>
                  <a:schemeClr val="tx1"/>
                </a:solidFill>
              </a:rPr>
              <a:t>weekn</a:t>
            </a:r>
            <a:r>
              <a:rPr lang="en-US" sz="2400" dirty="0">
                <a:solidFill>
                  <a:schemeClr val="tx1"/>
                </a:solidFill>
              </a:rPr>
              <a:t>', value.name='effects')</a:t>
            </a:r>
          </a:p>
          <a:p>
            <a:pPr algn="l"/>
            <a:r>
              <a:rPr lang="en-US" sz="2400" dirty="0">
                <a:solidFill>
                  <a:schemeClr val="tx1"/>
                </a:solidFill>
              </a:rPr>
              <a:t>week&lt;- </a:t>
            </a:r>
            <a:r>
              <a:rPr lang="en-US" sz="2400" dirty="0" err="1">
                <a:solidFill>
                  <a:schemeClr val="tx1"/>
                </a:solidFill>
              </a:rPr>
              <a:t>ifelse</a:t>
            </a:r>
            <a:r>
              <a:rPr lang="en-US" sz="2400" dirty="0">
                <a:solidFill>
                  <a:schemeClr val="tx1"/>
                </a:solidFill>
              </a:rPr>
              <a:t>(</a:t>
            </a:r>
            <a:r>
              <a:rPr lang="en-US" sz="2400" dirty="0" err="1">
                <a:solidFill>
                  <a:schemeClr val="tx1"/>
                </a:solidFill>
              </a:rPr>
              <a:t>longform$weekn</a:t>
            </a:r>
            <a:r>
              <a:rPr lang="en-US" sz="2400" dirty="0">
                <a:solidFill>
                  <a:schemeClr val="tx1"/>
                </a:solidFill>
              </a:rPr>
              <a:t>=='week1',1,ifelse(</a:t>
            </a:r>
            <a:r>
              <a:rPr lang="en-US" sz="2400" dirty="0" err="1">
                <a:solidFill>
                  <a:schemeClr val="tx1"/>
                </a:solidFill>
              </a:rPr>
              <a:t>longform$weekn</a:t>
            </a:r>
            <a:r>
              <a:rPr lang="en-US" sz="2400" dirty="0">
                <a:solidFill>
                  <a:schemeClr val="tx1"/>
                </a:solidFill>
              </a:rPr>
              <a:t>=='week3',3,ifelse(</a:t>
            </a:r>
            <a:r>
              <a:rPr lang="en-US" sz="2400" dirty="0" err="1">
                <a:solidFill>
                  <a:schemeClr val="tx1"/>
                </a:solidFill>
              </a:rPr>
              <a:t>longform$weekn</a:t>
            </a:r>
            <a:r>
              <a:rPr lang="en-US" sz="2400" dirty="0">
                <a:solidFill>
                  <a:schemeClr val="tx1"/>
                </a:solidFill>
              </a:rPr>
              <a:t>=='week7',7,16)))</a:t>
            </a: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92</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 (CONT.)</a:t>
            </a:r>
            <a:endParaRPr lang="en-US" sz="3400" dirty="0"/>
          </a:p>
        </p:txBody>
      </p:sp>
    </p:spTree>
    <p:extLst>
      <p:ext uri="{BB962C8B-B14F-4D97-AF65-F5344CB8AC3E}">
        <p14:creationId xmlns:p14="http://schemas.microsoft.com/office/powerpoint/2010/main" val="24252657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run logistic regression model on the long-form data set.</a:t>
            </a:r>
          </a:p>
          <a:p>
            <a:pPr algn="l"/>
            <a:endParaRPr lang="en-US" sz="1200" dirty="0" smtClean="0">
              <a:solidFill>
                <a:schemeClr val="tx1"/>
              </a:solidFill>
            </a:endParaRPr>
          </a:p>
          <a:p>
            <a:pPr algn="l"/>
            <a:r>
              <a:rPr lang="en-US" sz="2400" dirty="0">
                <a:solidFill>
                  <a:schemeClr val="tx1"/>
                </a:solidFill>
              </a:rPr>
              <a:t>library(lme4)</a:t>
            </a:r>
          </a:p>
          <a:p>
            <a:pPr algn="l"/>
            <a:r>
              <a:rPr lang="en-US" sz="2400" dirty="0">
                <a:solidFill>
                  <a:schemeClr val="tx1"/>
                </a:solidFill>
              </a:rPr>
              <a:t>summary(</a:t>
            </a:r>
            <a:r>
              <a:rPr lang="en-US" sz="2400" dirty="0" err="1">
                <a:solidFill>
                  <a:schemeClr val="tx1"/>
                </a:solidFill>
              </a:rPr>
              <a:t>fitted.model</a:t>
            </a:r>
            <a:r>
              <a:rPr lang="en-US" sz="2400" dirty="0">
                <a:solidFill>
                  <a:schemeClr val="tx1"/>
                </a:solidFill>
              </a:rPr>
              <a:t>&lt;- </a:t>
            </a:r>
            <a:r>
              <a:rPr lang="en-US" sz="2400" dirty="0" err="1">
                <a:solidFill>
                  <a:schemeClr val="tx1"/>
                </a:solidFill>
              </a:rPr>
              <a:t>glmer</a:t>
            </a:r>
            <a:r>
              <a:rPr lang="en-US" sz="2400" dirty="0">
                <a:solidFill>
                  <a:schemeClr val="tx1"/>
                </a:solidFill>
              </a:rPr>
              <a:t>(</a:t>
            </a:r>
            <a:r>
              <a:rPr lang="en-US" sz="2400" dirty="0" err="1">
                <a:solidFill>
                  <a:schemeClr val="tx1"/>
                </a:solidFill>
              </a:rPr>
              <a:t>effects~dosage+gender+week</a:t>
            </a:r>
            <a:r>
              <a:rPr lang="en-US" sz="2400" dirty="0">
                <a:solidFill>
                  <a:schemeClr val="tx1"/>
                </a:solidFill>
              </a:rPr>
              <a:t>+(1+(</a:t>
            </a:r>
            <a:r>
              <a:rPr lang="en-US" sz="2400" dirty="0" err="1">
                <a:solidFill>
                  <a:schemeClr val="tx1"/>
                </a:solidFill>
              </a:rPr>
              <a:t>week|patid</a:t>
            </a:r>
            <a:r>
              <a:rPr lang="en-US" sz="2400" dirty="0">
                <a:solidFill>
                  <a:schemeClr val="tx1"/>
                </a:solidFill>
              </a:rPr>
              <a:t>)), data=</a:t>
            </a:r>
            <a:r>
              <a:rPr lang="en-US" sz="2400" dirty="0" err="1">
                <a:solidFill>
                  <a:schemeClr val="tx1"/>
                </a:solidFill>
              </a:rPr>
              <a:t>longform,family</a:t>
            </a:r>
            <a:r>
              <a:rPr lang="en-US" sz="2400" dirty="0">
                <a:solidFill>
                  <a:schemeClr val="tx1"/>
                </a:solidFill>
              </a:rPr>
              <a:t>=binomial(link='logit')))</a:t>
            </a:r>
          </a:p>
          <a:p>
            <a:pPr algn="l"/>
            <a:endParaRPr lang="en-US" sz="2400" dirty="0">
              <a:solidFill>
                <a:schemeClr val="tx1"/>
              </a:solidFill>
            </a:endParaRPr>
          </a:p>
          <a:p>
            <a:pPr algn="l"/>
            <a:endParaRPr lang="en-US" sz="2600" i="1" dirty="0">
              <a:solidFill>
                <a:schemeClr val="tx1"/>
              </a:solidFill>
            </a:endParaRPr>
          </a:p>
          <a:p>
            <a:pPr algn="l"/>
            <a:endParaRPr lang="en-US" sz="1600" i="1"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93</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 (CONT.)</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02" y="3584448"/>
            <a:ext cx="6883906" cy="1852908"/>
          </a:xfrm>
          <a:prstGeom prst="rect">
            <a:avLst/>
          </a:prstGeom>
        </p:spPr>
      </p:pic>
      <p:sp>
        <p:nvSpPr>
          <p:cNvPr id="6" name="Oval 5"/>
          <p:cNvSpPr/>
          <p:nvPr/>
        </p:nvSpPr>
        <p:spPr>
          <a:xfrm>
            <a:off x="3227263" y="3673407"/>
            <a:ext cx="1161857"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5944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charset="0"/>
                            </a:rPr>
                          </m:ctrlPr>
                        </m:accPr>
                        <m:e>
                          <m:r>
                            <a:rPr lang="en-US" sz="2400" b="0" i="1" smtClean="0">
                              <a:solidFill>
                                <a:schemeClr val="tx1"/>
                              </a:solidFill>
                              <a:latin typeface="Cambria Math"/>
                            </a:rPr>
                            <m:t>𝑃</m:t>
                          </m:r>
                        </m:e>
                      </m:acc>
                      <m:r>
                        <a:rPr lang="en-US" sz="2400" b="0" i="1" smtClean="0">
                          <a:solidFill>
                            <a:schemeClr val="tx1"/>
                          </a:solidFill>
                          <a:latin typeface="Cambria Math"/>
                        </a:rPr>
                        <m:t>(</m:t>
                      </m:r>
                      <m:r>
                        <a:rPr lang="en-US" sz="2400" b="0" i="1" smtClean="0">
                          <a:solidFill>
                            <a:schemeClr val="tx1"/>
                          </a:solidFill>
                          <a:latin typeface="Cambria Math"/>
                        </a:rPr>
                        <m:t>𝑠𝑖𝑑𝑒</m:t>
                      </m:r>
                      <m:r>
                        <a:rPr lang="en-US" sz="2400" b="0" i="1" smtClean="0">
                          <a:solidFill>
                            <a:schemeClr val="tx1"/>
                          </a:solidFill>
                          <a:latin typeface="Cambria Math"/>
                        </a:rPr>
                        <m:t> </m:t>
                      </m:r>
                      <m:r>
                        <a:rPr lang="en-US" sz="2400" b="0" i="1" smtClean="0">
                          <a:solidFill>
                            <a:schemeClr val="tx1"/>
                          </a:solidFill>
                          <a:latin typeface="Cambria Math"/>
                        </a:rPr>
                        <m:t>𝑒𝑓𝑓𝑒𝑐𝑡𝑠</m:t>
                      </m:r>
                      <m:r>
                        <a:rPr lang="en-US" sz="2400" b="0" i="1" smtClean="0">
                          <a:solidFill>
                            <a:schemeClr val="tx1"/>
                          </a:solidFill>
                          <a:latin typeface="Cambria Math"/>
                        </a:rPr>
                        <m:t>)=</m:t>
                      </m:r>
                      <m:f>
                        <m:fPr>
                          <m:ctrlPr>
                            <a:rPr lang="en-US" sz="2400" b="0" i="1" smtClean="0">
                              <a:solidFill>
                                <a:schemeClr val="tx1"/>
                              </a:solidFill>
                              <a:latin typeface="Cambria Math" charset="0"/>
                            </a:rPr>
                          </m:ctrlPr>
                        </m:fPr>
                        <m:num>
                          <m:r>
                            <m:rPr>
                              <m:sty m:val="p"/>
                            </m:rPr>
                            <a:rPr lang="en-US" sz="2400" b="0" i="0" smtClean="0">
                              <a:solidFill>
                                <a:schemeClr val="tx1"/>
                              </a:solidFill>
                              <a:latin typeface="Cambria Math"/>
                            </a:rPr>
                            <m:t>exp</m:t>
                          </m:r>
                          <m:r>
                            <a:rPr lang="en-US" sz="2400" b="0" i="1" smtClean="0">
                              <a:solidFill>
                                <a:schemeClr val="tx1"/>
                              </a:solidFill>
                              <a:latin typeface="Cambria Math"/>
                            </a:rPr>
                            <m:t>⁡{−9.1020+4.6269∗</m:t>
                          </m:r>
                          <m:r>
                            <a:rPr lang="en-US" sz="2400" b="0" i="1" smtClean="0">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b="0" i="1" smtClean="0">
                              <a:solidFill>
                                <a:schemeClr val="tx1"/>
                              </a:solidFill>
                              <a:latin typeface="Cambria Math"/>
                            </a:rPr>
                            <m:t>+0.1295∗</m:t>
                          </m:r>
                          <m:r>
                            <a:rPr lang="en-US" sz="2400" b="0" i="1" smtClean="0">
                              <a:solidFill>
                                <a:schemeClr val="tx1"/>
                              </a:solidFill>
                              <a:latin typeface="Cambria Math"/>
                            </a:rPr>
                            <m:t>𝑚𝑎𝑙𝑒</m:t>
                          </m:r>
                          <m:r>
                            <a:rPr lang="en-US" sz="2400" b="0" i="1" smtClean="0">
                              <a:solidFill>
                                <a:schemeClr val="tx1"/>
                              </a:solidFill>
                              <a:latin typeface="Cambria Math"/>
                            </a:rPr>
                            <m:t>+1.0423∗</m:t>
                          </m:r>
                          <m:r>
                            <a:rPr lang="en-US" sz="2400" b="0" i="1" smtClean="0">
                              <a:solidFill>
                                <a:schemeClr val="tx1"/>
                              </a:solidFill>
                              <a:latin typeface="Cambria Math"/>
                            </a:rPr>
                            <m:t>𝑤𝑒𝑒𝑘</m:t>
                          </m:r>
                          <m:r>
                            <a:rPr lang="en-US" sz="2400" b="0" i="1" smtClean="0">
                              <a:solidFill>
                                <a:schemeClr val="tx1"/>
                              </a:solidFill>
                              <a:latin typeface="Cambria Math"/>
                            </a:rPr>
                            <m:t>}</m:t>
                          </m:r>
                        </m:num>
                        <m:den>
                          <m:r>
                            <a:rPr lang="en-US" sz="2400" b="0" i="1" smtClean="0">
                              <a:solidFill>
                                <a:schemeClr val="tx1"/>
                              </a:solidFill>
                              <a:latin typeface="Cambria Math"/>
                            </a:rPr>
                            <m:t>1+</m:t>
                          </m:r>
                          <m:r>
                            <m:rPr>
                              <m:sty m:val="p"/>
                            </m:rPr>
                            <a:rPr lang="en-US" sz="2400" b="0" i="0" smtClean="0">
                              <a:solidFill>
                                <a:schemeClr val="tx1"/>
                              </a:solidFill>
                              <a:latin typeface="Cambria Math"/>
                            </a:rPr>
                            <m:t>exp</m:t>
                          </m:r>
                          <m:r>
                            <a:rPr lang="en-US" sz="2400" b="0" i="1" smtClean="0">
                              <a:solidFill>
                                <a:schemeClr val="tx1"/>
                              </a:solidFill>
                              <a:latin typeface="Cambria Math"/>
                            </a:rPr>
                            <m:t>⁡{</m:t>
                          </m:r>
                          <m:r>
                            <a:rPr lang="en-US" sz="2400" i="1">
                              <a:solidFill>
                                <a:schemeClr val="tx1"/>
                              </a:solidFill>
                              <a:latin typeface="Cambria Math"/>
                            </a:rPr>
                            <m:t>−9.1020+4.6269∗</m:t>
                          </m:r>
                          <m:r>
                            <a:rPr lang="en-US" sz="2400" i="1">
                              <a:solidFill>
                                <a:schemeClr val="tx1"/>
                              </a:solidFill>
                              <a:latin typeface="Cambria Math"/>
                            </a:rPr>
                            <m:t>𝑑𝑜𝑠𝑎𝑔𝑒</m:t>
                          </m:r>
                          <m:r>
                            <a:rPr lang="en-US" sz="2400" b="0" i="1" smtClean="0">
                              <a:solidFill>
                                <a:schemeClr val="tx1"/>
                              </a:solidFill>
                              <a:latin typeface="Cambria Math"/>
                            </a:rPr>
                            <m:t> </m:t>
                          </m:r>
                          <m:r>
                            <a:rPr lang="en-US" sz="2400" b="0" i="1" smtClean="0">
                              <a:solidFill>
                                <a:schemeClr val="tx1"/>
                              </a:solidFill>
                              <a:latin typeface="Cambria Math"/>
                            </a:rPr>
                            <m:t>𝐵</m:t>
                          </m:r>
                          <m:r>
                            <a:rPr lang="en-US" sz="2400" i="1">
                              <a:solidFill>
                                <a:schemeClr val="tx1"/>
                              </a:solidFill>
                              <a:latin typeface="Cambria Math"/>
                            </a:rPr>
                            <m:t>+0.1295∗</m:t>
                          </m:r>
                          <m:r>
                            <a:rPr lang="en-US" sz="2400" i="1">
                              <a:solidFill>
                                <a:schemeClr val="tx1"/>
                              </a:solidFill>
                              <a:latin typeface="Cambria Math"/>
                            </a:rPr>
                            <m:t>𝑚𝑎𝑙𝑒</m:t>
                          </m:r>
                          <m:r>
                            <a:rPr lang="en-US" sz="2400" i="1">
                              <a:solidFill>
                                <a:schemeClr val="tx1"/>
                              </a:solidFill>
                              <a:latin typeface="Cambria Math"/>
                            </a:rPr>
                            <m:t>+1.0423∗</m:t>
                          </m:r>
                          <m:r>
                            <a:rPr lang="en-US" sz="2400" i="1">
                              <a:solidFill>
                                <a:schemeClr val="tx1"/>
                              </a:solidFill>
                              <a:latin typeface="Cambria Math"/>
                            </a:rPr>
                            <m:t>𝑤𝑒𝑒𝑘</m:t>
                          </m:r>
                          <m:r>
                            <a:rPr lang="en-US" sz="2400" b="0" i="1" smtClean="0">
                              <a:solidFill>
                                <a:schemeClr val="tx1"/>
                              </a:solidFill>
                              <a:latin typeface="Cambria Math"/>
                            </a:rPr>
                            <m:t>}</m:t>
                          </m:r>
                        </m:den>
                      </m:f>
                    </m:oMath>
                  </m:oMathPara>
                </a14:m>
                <a:endParaRPr lang="en-US" sz="2400" dirty="0">
                  <a:solidFill>
                    <a:schemeClr val="tx1"/>
                  </a:solidFill>
                </a:endParaRPr>
              </a:p>
              <a:p>
                <a:pPr algn="l"/>
                <a:endParaRPr lang="en-US" sz="2400" dirty="0">
                  <a:solidFill>
                    <a:schemeClr val="tx1"/>
                  </a:solidFill>
                </a:endParaRPr>
              </a:p>
              <a:p>
                <a:pPr marL="457200" indent="-457200" algn="l">
                  <a:buFont typeface="Wingdings" panose="05000000000000000000" pitchFamily="2" charset="2"/>
                  <a:buChar char="q"/>
                </a:pPr>
                <a:r>
                  <a:rPr lang="en-US" sz="2800" dirty="0" smtClean="0">
                    <a:solidFill>
                      <a:schemeClr val="tx1"/>
                    </a:solidFill>
                  </a:rPr>
                  <a:t>Interpretation of the estimated regression coefficients is like in a logistic regression (in terms of odds in favor of side effects). Important observation: The estimated odds in favor of side effects for dosage B  are </a:t>
                </a:r>
                <a14:m>
                  <m:oMath xmlns:m="http://schemas.openxmlformats.org/officeDocument/2006/math">
                    <m:func>
                      <m:funcPr>
                        <m:ctrlPr>
                          <a:rPr lang="en-US" sz="2800" b="0" i="1" smtClean="0">
                            <a:solidFill>
                              <a:schemeClr val="tx1"/>
                            </a:solidFill>
                            <a:latin typeface="Cambria Math" charset="0"/>
                          </a:rPr>
                        </m:ctrlPr>
                      </m:funcPr>
                      <m:fName>
                        <m:r>
                          <m:rPr>
                            <m:sty m:val="p"/>
                          </m:rPr>
                          <a:rPr lang="en-US" sz="2800" b="0" i="0" smtClean="0">
                            <a:solidFill>
                              <a:schemeClr val="tx1"/>
                            </a:solidFill>
                            <a:latin typeface="Cambria Math"/>
                          </a:rPr>
                          <m:t>exp</m:t>
                        </m:r>
                      </m:fName>
                      <m:e>
                        <m:d>
                          <m:dPr>
                            <m:begChr m:val="{"/>
                            <m:endChr m:val="}"/>
                            <m:ctrlPr>
                              <a:rPr lang="en-US" sz="2800" b="0" i="1" smtClean="0">
                                <a:solidFill>
                                  <a:schemeClr val="tx1"/>
                                </a:solidFill>
                                <a:latin typeface="Cambria Math" charset="0"/>
                              </a:rPr>
                            </m:ctrlPr>
                          </m:dPr>
                          <m:e>
                            <m:r>
                              <a:rPr lang="en-US" sz="2800" b="0" i="0" smtClean="0">
                                <a:solidFill>
                                  <a:schemeClr val="tx1"/>
                                </a:solidFill>
                                <a:latin typeface="Cambria Math"/>
                              </a:rPr>
                              <m:t>4.6269</m:t>
                            </m:r>
                          </m:e>
                        </m:d>
                      </m:e>
                    </m:func>
                    <m:r>
                      <a:rPr lang="en-US" sz="2800" b="0" i="0" smtClean="0">
                        <a:solidFill>
                          <a:schemeClr val="tx1"/>
                        </a:solidFill>
                        <a:latin typeface="Cambria Math"/>
                        <a:ea typeface="Cambria Math"/>
                      </a:rPr>
                      <m:t>∙100%=</m:t>
                    </m:r>
                  </m:oMath>
                </a14:m>
                <a:r>
                  <a:rPr lang="en-US" sz="2800" dirty="0" smtClean="0">
                    <a:solidFill>
                      <a:schemeClr val="tx1"/>
                    </a:solidFill>
                  </a:rPr>
                  <a:t>10219.68% of those for dosage A. The study conclusion is that dosage A outperforms dosage B.</a:t>
                </a:r>
                <a:endParaRPr lang="en-US" sz="2800" dirty="0">
                  <a:solidFill>
                    <a:schemeClr val="tx1"/>
                  </a:solidFill>
                </a:endParaRPr>
              </a:p>
              <a:p>
                <a:pPr algn="l"/>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600" i="1" dirty="0"/>
              </a:p>
              <a:p>
                <a:endParaRPr lang="en-US" sz="1700" i="1" dirty="0"/>
              </a:p>
              <a:p>
                <a:endParaRPr lang="en-US" sz="1600" dirty="0">
                  <a:solidFill>
                    <a:schemeClr val="bg2">
                      <a:lumMod val="75000"/>
                    </a:schemeClr>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94</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 (CONT.)</a:t>
            </a:r>
            <a:endParaRPr lang="en-US" sz="3400" dirty="0"/>
          </a:p>
        </p:txBody>
      </p:sp>
    </p:spTree>
    <p:extLst>
      <p:ext uri="{BB962C8B-B14F-4D97-AF65-F5344CB8AC3E}">
        <p14:creationId xmlns:p14="http://schemas.microsoft.com/office/powerpoint/2010/main" val="26793968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Suppose we want to predict </a:t>
            </a:r>
            <a:r>
              <a:rPr lang="en-US" sz="2800" dirty="0">
                <a:solidFill>
                  <a:schemeClr val="tx1"/>
                </a:solidFill>
              </a:rPr>
              <a:t>the odds in favor of a side </a:t>
            </a:r>
            <a:r>
              <a:rPr lang="en-US" sz="2800" dirty="0" smtClean="0">
                <a:solidFill>
                  <a:schemeClr val="tx1"/>
                </a:solidFill>
              </a:rPr>
              <a:t>effect </a:t>
            </a:r>
            <a:r>
              <a:rPr lang="en-US" sz="2800" dirty="0">
                <a:solidFill>
                  <a:schemeClr val="tx1"/>
                </a:solidFill>
              </a:rPr>
              <a:t>occurring at week 7 for a </a:t>
            </a:r>
            <a:r>
              <a:rPr lang="en-US" sz="2800" dirty="0" smtClean="0">
                <a:solidFill>
                  <a:schemeClr val="tx1"/>
                </a:solidFill>
              </a:rPr>
              <a:t>woman taking </a:t>
            </a:r>
            <a:r>
              <a:rPr lang="en-US" sz="2800" dirty="0">
                <a:solidFill>
                  <a:schemeClr val="tx1"/>
                </a:solidFill>
              </a:rPr>
              <a:t>dosage A</a:t>
            </a:r>
            <a:r>
              <a:rPr lang="en-US" sz="2800" dirty="0" smtClean="0">
                <a:solidFill>
                  <a:schemeClr val="tx1"/>
                </a:solidFill>
              </a:rPr>
              <a:t>. We compute</a:t>
            </a:r>
          </a:p>
          <a:p>
            <a:pPr algn="l"/>
            <a:endParaRPr lang="en-US" sz="2800" dirty="0">
              <a:solidFill>
                <a:schemeClr val="tx1"/>
              </a:solidFill>
            </a:endParaRPr>
          </a:p>
          <a:p>
            <a:endParaRPr lang="en-US" sz="1600" i="1" dirty="0"/>
          </a:p>
          <a:p>
            <a:endParaRPr lang="en-US" sz="1600" i="1" dirty="0"/>
          </a:p>
          <a:p>
            <a:endParaRPr lang="en-US" sz="1600" i="1" dirty="0"/>
          </a:p>
          <a:p>
            <a:endParaRPr lang="en-US" sz="1600" i="1" dirty="0"/>
          </a:p>
          <a:p>
            <a:endParaRPr lang="en-US" sz="1600" i="1" dirty="0"/>
          </a:p>
          <a:p>
            <a:pPr algn="l"/>
            <a:r>
              <a:rPr lang="en-US" sz="1800" dirty="0">
                <a:solidFill>
                  <a:schemeClr val="tx1"/>
                </a:solidFill>
              </a:rPr>
              <a:t> </a:t>
            </a:r>
            <a:r>
              <a:rPr lang="en-US" sz="2400" dirty="0">
                <a:solidFill>
                  <a:schemeClr val="tx1"/>
                </a:solidFill>
              </a:rPr>
              <a:t>print(predict(</a:t>
            </a:r>
            <a:r>
              <a:rPr lang="en-US" sz="2400" dirty="0" err="1">
                <a:solidFill>
                  <a:schemeClr val="tx1"/>
                </a:solidFill>
              </a:rPr>
              <a:t>fitted.model</a:t>
            </a:r>
            <a:r>
              <a:rPr lang="en-US" sz="2400" dirty="0">
                <a:solidFill>
                  <a:schemeClr val="tx1"/>
                </a:solidFill>
              </a:rPr>
              <a:t>, </a:t>
            </a:r>
            <a:r>
              <a:rPr lang="en-US" sz="2400" dirty="0" err="1">
                <a:solidFill>
                  <a:schemeClr val="tx1"/>
                </a:solidFill>
              </a:rPr>
              <a:t>data.frame</a:t>
            </a:r>
            <a:r>
              <a:rPr lang="en-US" sz="2400" dirty="0">
                <a:solidFill>
                  <a:schemeClr val="tx1"/>
                </a:solidFill>
              </a:rPr>
              <a:t>(</a:t>
            </a:r>
            <a:r>
              <a:rPr lang="en-US" sz="2400" dirty="0" err="1">
                <a:solidFill>
                  <a:schemeClr val="tx1"/>
                </a:solidFill>
              </a:rPr>
              <a:t>patid</a:t>
            </a:r>
            <a:r>
              <a:rPr lang="en-US" sz="2400" dirty="0">
                <a:solidFill>
                  <a:schemeClr val="tx1"/>
                </a:solidFill>
              </a:rPr>
              <a:t>=29, dosage='A', gender='</a:t>
            </a:r>
            <a:r>
              <a:rPr lang="en-US" sz="2400" dirty="0" err="1">
                <a:solidFill>
                  <a:schemeClr val="tx1"/>
                </a:solidFill>
              </a:rPr>
              <a:t>F',week</a:t>
            </a:r>
            <a:r>
              <a:rPr lang="en-US" sz="2400" dirty="0">
                <a:solidFill>
                  <a:schemeClr val="tx1"/>
                </a:solidFill>
              </a:rPr>
              <a:t>=7),</a:t>
            </a:r>
            <a:r>
              <a:rPr lang="en-US" sz="2400" dirty="0" err="1">
                <a:solidFill>
                  <a:schemeClr val="tx1"/>
                </a:solidFill>
              </a:rPr>
              <a:t>re.form</a:t>
            </a:r>
            <a:r>
              <a:rPr lang="en-US" sz="2400" dirty="0">
                <a:solidFill>
                  <a:schemeClr val="tx1"/>
                </a:solidFill>
              </a:rPr>
              <a:t>=NA, type='response</a:t>
            </a:r>
            <a:r>
              <a:rPr lang="en-US" sz="2400" dirty="0" smtClean="0">
                <a:solidFill>
                  <a:schemeClr val="tx1"/>
                </a:solidFill>
              </a:rPr>
              <a:t>'))</a:t>
            </a:r>
          </a:p>
          <a:p>
            <a:pPr algn="l"/>
            <a:endParaRPr lang="en-US" sz="2400" dirty="0">
              <a:solidFill>
                <a:schemeClr val="tx1"/>
              </a:solidFill>
            </a:endParaRPr>
          </a:p>
          <a:p>
            <a:pPr algn="l"/>
            <a:r>
              <a:rPr lang="en-US" sz="2400" dirty="0">
                <a:solidFill>
                  <a:schemeClr val="tx1"/>
                </a:solidFill>
              </a:rPr>
              <a:t>0.1411383</a:t>
            </a:r>
          </a:p>
          <a:p>
            <a:endParaRPr lang="en-US" sz="1600" dirty="0">
              <a:solidFill>
                <a:schemeClr val="bg2">
                  <a:lumMod val="75000"/>
                </a:schemeClr>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95</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LOGISTIC REGRESSION: EXAMPLE (CONT.)</a:t>
            </a:r>
            <a:endParaRPr lang="en-US" sz="3400" dirty="0"/>
          </a:p>
        </p:txBody>
      </p:sp>
      <mc:AlternateContent xmlns:mc="http://schemas.openxmlformats.org/markup-compatibility/2006" xmlns:a14="http://schemas.microsoft.com/office/drawing/2010/main">
        <mc:Choice Requires="a14">
          <p:sp>
            <p:nvSpPr>
              <p:cNvPr id="8" name="Rectangle 7"/>
              <p:cNvSpPr/>
              <p:nvPr/>
            </p:nvSpPr>
            <p:spPr>
              <a:xfrm>
                <a:off x="1560576" y="2438400"/>
                <a:ext cx="7583424" cy="1004378"/>
              </a:xfrm>
              <a:prstGeom prst="rect">
                <a:avLst/>
              </a:prstGeom>
            </p:spPr>
            <p:txBody>
              <a:bodyPr wrap="square">
                <a:spAutoFit/>
              </a:bodyPr>
              <a:lstStyle/>
              <a:p>
                <a14:m>
                  <m:oMath xmlns:m="http://schemas.openxmlformats.org/officeDocument/2006/math">
                    <m:sSup>
                      <m:sSupPr>
                        <m:ctrlPr>
                          <a:rPr lang="en-US" sz="2600" i="1" smtClean="0">
                            <a:latin typeface="Cambria Math" charset="0"/>
                          </a:rPr>
                        </m:ctrlPr>
                      </m:sSupPr>
                      <m:e>
                        <m:r>
                          <a:rPr lang="en-US" sz="2600" b="0" i="1" smtClean="0">
                            <a:latin typeface="Cambria Math"/>
                          </a:rPr>
                          <m:t>𝑃</m:t>
                        </m:r>
                      </m:e>
                      <m:sup>
                        <m:r>
                          <a:rPr lang="en-US" sz="2600" b="0" i="1" smtClean="0">
                            <a:latin typeface="Cambria Math"/>
                          </a:rPr>
                          <m:t>0</m:t>
                        </m:r>
                      </m:sup>
                    </m:sSup>
                    <m:r>
                      <a:rPr lang="en-US" sz="2600" b="0" i="1" smtClean="0">
                        <a:latin typeface="Cambria Math"/>
                      </a:rPr>
                      <m:t>(</m:t>
                    </m:r>
                    <m:r>
                      <a:rPr lang="en-US" sz="2600" b="0" i="1" smtClean="0">
                        <a:latin typeface="Cambria Math"/>
                      </a:rPr>
                      <m:t>𝑠𝑖𝑑𝑒</m:t>
                    </m:r>
                    <m:r>
                      <a:rPr lang="en-US" sz="2600" b="0" i="1" smtClean="0">
                        <a:latin typeface="Cambria Math"/>
                      </a:rPr>
                      <m:t> </m:t>
                    </m:r>
                    <m:r>
                      <a:rPr lang="en-US" sz="2600" b="0" i="1" smtClean="0">
                        <a:latin typeface="Cambria Math"/>
                      </a:rPr>
                      <m:t>𝑒𝑓𝑓𝑒𝑐𝑡</m:t>
                    </m:r>
                    <m:r>
                      <a:rPr lang="en-US" sz="2600" b="0" i="1" smtClean="0">
                        <a:latin typeface="Cambria Math"/>
                      </a:rPr>
                      <m:t>)=</m:t>
                    </m:r>
                    <m:f>
                      <m:fPr>
                        <m:ctrlPr>
                          <a:rPr lang="en-US" sz="2600" i="1">
                            <a:latin typeface="Cambria Math" charset="0"/>
                          </a:rPr>
                        </m:ctrlPr>
                      </m:fPr>
                      <m:num>
                        <m:r>
                          <m:rPr>
                            <m:sty m:val="p"/>
                          </m:rPr>
                          <a:rPr lang="en-US" sz="2600">
                            <a:latin typeface="Cambria Math"/>
                          </a:rPr>
                          <m:t>exp</m:t>
                        </m:r>
                        <m:r>
                          <a:rPr lang="en-US" sz="2600" i="1">
                            <a:latin typeface="Cambria Math"/>
                          </a:rPr>
                          <m:t>⁡{−9.1020</m:t>
                        </m:r>
                        <m:r>
                          <a:rPr lang="en-US" sz="2600" i="1" smtClean="0">
                            <a:latin typeface="Cambria Math"/>
                          </a:rPr>
                          <m:t> </m:t>
                        </m:r>
                        <m:r>
                          <a:rPr lang="en-US" sz="2600" i="1">
                            <a:latin typeface="Cambria Math"/>
                          </a:rPr>
                          <m:t>+1.0423∗</m:t>
                        </m:r>
                        <m:r>
                          <a:rPr lang="en-US" sz="2600" b="0" i="1" smtClean="0">
                            <a:latin typeface="Cambria Math"/>
                          </a:rPr>
                          <m:t>7</m:t>
                        </m:r>
                        <m:r>
                          <a:rPr lang="en-US" sz="2600" i="1">
                            <a:latin typeface="Cambria Math"/>
                          </a:rPr>
                          <m:t>}</m:t>
                        </m:r>
                      </m:num>
                      <m:den>
                        <m:r>
                          <a:rPr lang="en-US" sz="2600" i="1">
                            <a:latin typeface="Cambria Math"/>
                          </a:rPr>
                          <m:t>1+</m:t>
                        </m:r>
                        <m:func>
                          <m:funcPr>
                            <m:ctrlPr>
                              <a:rPr lang="en-US" sz="2600" i="1">
                                <a:latin typeface="Cambria Math" charset="0"/>
                              </a:rPr>
                            </m:ctrlPr>
                          </m:funcPr>
                          <m:fName>
                            <m:r>
                              <m:rPr>
                                <m:sty m:val="p"/>
                              </m:rPr>
                              <a:rPr lang="en-US" sz="2600">
                                <a:latin typeface="Cambria Math"/>
                              </a:rPr>
                              <m:t>exp</m:t>
                            </m:r>
                          </m:fName>
                          <m:e>
                            <m:d>
                              <m:dPr>
                                <m:begChr m:val="{"/>
                                <m:endChr m:val="}"/>
                                <m:ctrlPr>
                                  <a:rPr lang="en-US" sz="2600" i="1">
                                    <a:latin typeface="Cambria Math" charset="0"/>
                                  </a:rPr>
                                </m:ctrlPr>
                              </m:dPr>
                              <m:e>
                                <m:r>
                                  <a:rPr lang="en-US" sz="2600" i="1">
                                    <a:latin typeface="Cambria Math"/>
                                  </a:rPr>
                                  <m:t>−9.1020+1.0423</m:t>
                                </m:r>
                                <m:r>
                                  <a:rPr lang="en-US" sz="2600" b="0" i="1" smtClean="0">
                                    <a:latin typeface="Cambria Math"/>
                                  </a:rPr>
                                  <m:t>∗7</m:t>
                                </m:r>
                              </m:e>
                            </m:d>
                          </m:e>
                        </m:func>
                      </m:den>
                    </m:f>
                  </m:oMath>
                </a14:m>
                <a:r>
                  <a:rPr lang="en-US" sz="2600" dirty="0"/>
                  <a:t>=</a:t>
                </a:r>
                <a:r>
                  <a:rPr lang="en-US" sz="2600" dirty="0" smtClean="0"/>
                  <a:t>0.1411.</a:t>
                </a:r>
                <a:endParaRPr lang="en-US" sz="2600" dirty="0"/>
              </a:p>
              <a:p>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560576" y="2438400"/>
                <a:ext cx="7583424" cy="1004378"/>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1165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a:solidFill>
                  <a:schemeClr val="tx1"/>
                </a:solidFill>
              </a:rPr>
              <a:t>A dermatologist tests a new ointment treatment for </a:t>
            </a:r>
            <a:r>
              <a:rPr lang="en-US" sz="2800" dirty="0" smtClean="0">
                <a:solidFill>
                  <a:schemeClr val="tx1"/>
                </a:solidFill>
              </a:rPr>
              <a:t>psoriasis. He </a:t>
            </a:r>
            <a:r>
              <a:rPr lang="en-US" sz="2800" dirty="0">
                <a:solidFill>
                  <a:schemeClr val="tx1"/>
                </a:solidFill>
              </a:rPr>
              <a:t>administers the ointment to </a:t>
            </a:r>
            <a:r>
              <a:rPr lang="en-US" sz="2800" dirty="0" smtClean="0">
                <a:solidFill>
                  <a:schemeClr val="tx1"/>
                </a:solidFill>
              </a:rPr>
              <a:t>five </a:t>
            </a:r>
            <a:r>
              <a:rPr lang="en-US" sz="2800" dirty="0">
                <a:solidFill>
                  <a:schemeClr val="tx1"/>
                </a:solidFill>
              </a:rPr>
              <a:t>patients, and keeps </a:t>
            </a:r>
            <a:r>
              <a:rPr lang="en-US" sz="2800" dirty="0" smtClean="0">
                <a:solidFill>
                  <a:schemeClr val="tx1"/>
                </a:solidFill>
              </a:rPr>
              <a:t>five </a:t>
            </a:r>
            <a:r>
              <a:rPr lang="en-US" sz="2800" dirty="0">
                <a:solidFill>
                  <a:schemeClr val="tx1"/>
                </a:solidFill>
              </a:rPr>
              <a:t>patients </a:t>
            </a:r>
            <a:r>
              <a:rPr lang="en-US" sz="2800" dirty="0" smtClean="0">
                <a:solidFill>
                  <a:schemeClr val="tx1"/>
                </a:solidFill>
              </a:rPr>
              <a:t>as control</a:t>
            </a:r>
            <a:r>
              <a:rPr lang="en-US" sz="2800" dirty="0">
                <a:solidFill>
                  <a:schemeClr val="tx1"/>
                </a:solidFill>
              </a:rPr>
              <a:t>. The control patients take a medication that is commonly </a:t>
            </a:r>
            <a:r>
              <a:rPr lang="en-US" sz="2800" dirty="0" smtClean="0">
                <a:solidFill>
                  <a:schemeClr val="tx1"/>
                </a:solidFill>
              </a:rPr>
              <a:t>prescribed against </a:t>
            </a:r>
            <a:r>
              <a:rPr lang="en-US" sz="2800" dirty="0">
                <a:solidFill>
                  <a:schemeClr val="tx1"/>
                </a:solidFill>
              </a:rPr>
              <a:t>the disease. The doctor sees the patients next day, then after </a:t>
            </a:r>
            <a:r>
              <a:rPr lang="en-US" sz="2800" dirty="0" smtClean="0">
                <a:solidFill>
                  <a:schemeClr val="tx1"/>
                </a:solidFill>
              </a:rPr>
              <a:t>one week</a:t>
            </a:r>
            <a:r>
              <a:rPr lang="en-US" sz="2800" dirty="0">
                <a:solidFill>
                  <a:schemeClr val="tx1"/>
                </a:solidFill>
              </a:rPr>
              <a:t>, two weeks, </a:t>
            </a:r>
            <a:r>
              <a:rPr lang="en-US" sz="2800" dirty="0" smtClean="0">
                <a:solidFill>
                  <a:schemeClr val="tx1"/>
                </a:solidFill>
              </a:rPr>
              <a:t>five </a:t>
            </a:r>
            <a:r>
              <a:rPr lang="en-US" sz="2800" dirty="0">
                <a:solidFill>
                  <a:schemeClr val="tx1"/>
                </a:solidFill>
              </a:rPr>
              <a:t>weeks, and </a:t>
            </a:r>
            <a:r>
              <a:rPr lang="en-US" sz="2800" dirty="0" smtClean="0">
                <a:solidFill>
                  <a:schemeClr val="tx1"/>
                </a:solidFill>
              </a:rPr>
              <a:t>finally</a:t>
            </a:r>
            <a:r>
              <a:rPr lang="en-US" sz="2800" dirty="0">
                <a:solidFill>
                  <a:schemeClr val="tx1"/>
                </a:solidFill>
              </a:rPr>
              <a:t>, after three months. He records </a:t>
            </a:r>
            <a:r>
              <a:rPr lang="en-US" sz="2800" dirty="0" smtClean="0">
                <a:solidFill>
                  <a:schemeClr val="tx1"/>
                </a:solidFill>
              </a:rPr>
              <a:t>the number </a:t>
            </a:r>
            <a:r>
              <a:rPr lang="en-US" sz="2800" dirty="0">
                <a:solidFill>
                  <a:schemeClr val="tx1"/>
                </a:solidFill>
              </a:rPr>
              <a:t>of psoriatic patches that are visible on </a:t>
            </a:r>
            <a:r>
              <a:rPr lang="en-US" sz="2800" dirty="0" smtClean="0">
                <a:solidFill>
                  <a:schemeClr val="tx1"/>
                </a:solidFill>
              </a:rPr>
              <a:t>patients’ </a:t>
            </a:r>
            <a:r>
              <a:rPr lang="en-US" sz="2800" dirty="0">
                <a:solidFill>
                  <a:schemeClr val="tx1"/>
                </a:solidFill>
              </a:rPr>
              <a:t>bodies. </a:t>
            </a:r>
            <a:r>
              <a:rPr lang="en-US" sz="2800" dirty="0" smtClean="0">
                <a:solidFill>
                  <a:schemeClr val="tx1"/>
                </a:solidFill>
              </a:rPr>
              <a:t>The data are </a:t>
            </a:r>
            <a:r>
              <a:rPr lang="en-US" sz="2800" dirty="0" smtClean="0">
                <a:solidFill>
                  <a:schemeClr val="tx1"/>
                </a:solidFill>
                <a:hlinkClick r:id="rId2" action="ppaction://hlinkfile"/>
              </a:rPr>
              <a:t>here</a:t>
            </a:r>
            <a:r>
              <a:rPr lang="en-US" sz="2800" dirty="0" smtClean="0">
                <a:solidFill>
                  <a:schemeClr val="tx1"/>
                </a:solidFill>
              </a:rPr>
              <a:t>.</a:t>
            </a:r>
            <a:endParaRPr lang="en-US" sz="28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96</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POISSON REGRESSION: EXERCISE</a:t>
            </a:r>
            <a:endParaRPr lang="en-US" sz="3400" dirty="0"/>
          </a:p>
        </p:txBody>
      </p:sp>
    </p:spTree>
    <p:extLst>
      <p:ext uri="{BB962C8B-B14F-4D97-AF65-F5344CB8AC3E}">
        <p14:creationId xmlns:p14="http://schemas.microsoft.com/office/powerpoint/2010/main" val="40590156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97</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POISSON REGRESSION: EXERCISE (CONT.)</a:t>
            </a:r>
            <a:endParaRPr lang="en-US" sz="3400" dirty="0"/>
          </a:p>
        </p:txBody>
      </p:sp>
      <p:sp>
        <p:nvSpPr>
          <p:cNvPr id="6" name="Rectangle 5"/>
          <p:cNvSpPr/>
          <p:nvPr/>
        </p:nvSpPr>
        <p:spPr>
          <a:xfrm>
            <a:off x="707136" y="1304544"/>
            <a:ext cx="10654052" cy="4031873"/>
          </a:xfrm>
          <a:prstGeom prst="rect">
            <a:avLst/>
          </a:prstGeom>
        </p:spPr>
        <p:txBody>
          <a:bodyPr wrap="square">
            <a:spAutoFit/>
          </a:bodyPr>
          <a:lstStyle/>
          <a:p>
            <a:r>
              <a:rPr lang="en-US" sz="3200" dirty="0" smtClean="0"/>
              <a:t>(1) Study </a:t>
            </a:r>
            <a:r>
              <a:rPr lang="en-US" sz="3200" dirty="0"/>
              <a:t>the code that creates a long-form data set and defines a numeric </a:t>
            </a:r>
            <a:r>
              <a:rPr lang="en-US" sz="3200" dirty="0" smtClean="0"/>
              <a:t>variable for time (in weeks).</a:t>
            </a:r>
            <a:endParaRPr lang="en-US" sz="3200" dirty="0"/>
          </a:p>
          <a:p>
            <a:r>
              <a:rPr lang="en-US" sz="3200" dirty="0" smtClean="0"/>
              <a:t>(2) </a:t>
            </a:r>
            <a:r>
              <a:rPr lang="en-US" sz="3200" dirty="0"/>
              <a:t>Fit a random slope and intercept </a:t>
            </a:r>
            <a:r>
              <a:rPr lang="en-US" sz="3200" dirty="0" smtClean="0"/>
              <a:t>model Poisson regression to model the number of psoriatic patches. State the fitted model.</a:t>
            </a:r>
            <a:endParaRPr lang="en-US" sz="3200" dirty="0"/>
          </a:p>
          <a:p>
            <a:r>
              <a:rPr lang="en-US" sz="3200" dirty="0" smtClean="0"/>
              <a:t>(3) </a:t>
            </a:r>
            <a:r>
              <a:rPr lang="en-US" sz="3200" dirty="0"/>
              <a:t>Interpret estimated regression coefficients.</a:t>
            </a:r>
          </a:p>
          <a:p>
            <a:r>
              <a:rPr lang="en-US" sz="3200" dirty="0" smtClean="0"/>
              <a:t>(4) </a:t>
            </a:r>
            <a:r>
              <a:rPr lang="en-US" sz="3200" dirty="0"/>
              <a:t>Predict </a:t>
            </a:r>
            <a:r>
              <a:rPr lang="en-US" sz="3200" dirty="0" smtClean="0"/>
              <a:t>the </a:t>
            </a:r>
            <a:r>
              <a:rPr lang="en-US" sz="3200" dirty="0"/>
              <a:t>number of psoriatic </a:t>
            </a:r>
            <a:r>
              <a:rPr lang="en-US" sz="3200" dirty="0" smtClean="0"/>
              <a:t>patches for </a:t>
            </a:r>
            <a:r>
              <a:rPr lang="en-US" sz="3200" dirty="0"/>
              <a:t>a patient in </a:t>
            </a:r>
            <a:r>
              <a:rPr lang="en-US" sz="3200" dirty="0" smtClean="0"/>
              <a:t>the treatment </a:t>
            </a:r>
            <a:r>
              <a:rPr lang="en-US" sz="3200" dirty="0"/>
              <a:t>group at </a:t>
            </a:r>
            <a:r>
              <a:rPr lang="en-US" sz="3200" dirty="0" smtClean="0"/>
              <a:t>five weeks</a:t>
            </a:r>
            <a:r>
              <a:rPr lang="en-US" sz="3200" dirty="0"/>
              <a:t>.</a:t>
            </a:r>
          </a:p>
        </p:txBody>
      </p:sp>
    </p:spTree>
    <p:extLst>
      <p:ext uri="{BB962C8B-B14F-4D97-AF65-F5344CB8AC3E}">
        <p14:creationId xmlns:p14="http://schemas.microsoft.com/office/powerpoint/2010/main" val="576367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a14="http://schemas.microsoft.com/office/drawing/2010/main" xmlns:mc="http://schemas.openxmlformats.org/markup-compatibility/2006"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We fit the model.</a:t>
            </a:r>
          </a:p>
          <a:p>
            <a:pPr algn="l"/>
            <a:r>
              <a:rPr lang="en-US" sz="2400" dirty="0" smtClean="0">
                <a:solidFill>
                  <a:schemeClr val="tx1"/>
                </a:solidFill>
              </a:rPr>
              <a:t>    library(lme4)</a:t>
            </a:r>
          </a:p>
          <a:p>
            <a:pPr algn="l"/>
            <a:endParaRPr lang="en-US" sz="1200" dirty="0">
              <a:solidFill>
                <a:schemeClr val="tx1"/>
              </a:solidFill>
            </a:endParaRPr>
          </a:p>
          <a:p>
            <a:pPr algn="l"/>
            <a:r>
              <a:rPr lang="en-US" sz="2400" dirty="0" smtClean="0">
                <a:solidFill>
                  <a:schemeClr val="tx1"/>
                </a:solidFill>
              </a:rPr>
              <a:t>     summary(</a:t>
            </a:r>
            <a:r>
              <a:rPr lang="en-US" sz="2400" dirty="0" err="1" smtClean="0">
                <a:solidFill>
                  <a:schemeClr val="tx1"/>
                </a:solidFill>
              </a:rPr>
              <a:t>fitted.model</a:t>
            </a:r>
            <a:r>
              <a:rPr lang="en-US" sz="2400" dirty="0">
                <a:solidFill>
                  <a:schemeClr val="tx1"/>
                </a:solidFill>
              </a:rPr>
              <a:t>&lt;- </a:t>
            </a:r>
            <a:r>
              <a:rPr lang="en-US" sz="2400" dirty="0" err="1">
                <a:solidFill>
                  <a:schemeClr val="tx1"/>
                </a:solidFill>
              </a:rPr>
              <a:t>glmer</a:t>
            </a:r>
            <a:r>
              <a:rPr lang="en-US" sz="2400" dirty="0">
                <a:solidFill>
                  <a:schemeClr val="tx1"/>
                </a:solidFill>
              </a:rPr>
              <a:t>(</a:t>
            </a:r>
            <a:r>
              <a:rPr lang="en-US" sz="2400" dirty="0" err="1">
                <a:solidFill>
                  <a:schemeClr val="tx1"/>
                </a:solidFill>
              </a:rPr>
              <a:t>npatches</a:t>
            </a:r>
            <a:r>
              <a:rPr lang="en-US" sz="2400" dirty="0">
                <a:solidFill>
                  <a:schemeClr val="tx1"/>
                </a:solidFill>
              </a:rPr>
              <a:t> ~ group + weeks </a:t>
            </a:r>
            <a:r>
              <a:rPr lang="en-US" sz="2400" dirty="0" smtClean="0">
                <a:solidFill>
                  <a:schemeClr val="tx1"/>
                </a:solidFill>
              </a:rPr>
              <a:t>+ </a:t>
            </a:r>
            <a:r>
              <a:rPr lang="en-US" sz="2400" dirty="0">
                <a:solidFill>
                  <a:schemeClr val="tx1"/>
                </a:solidFill>
              </a:rPr>
              <a:t>(1 + </a:t>
            </a:r>
            <a:r>
              <a:rPr lang="en-US" sz="2400" dirty="0" err="1">
                <a:solidFill>
                  <a:schemeClr val="tx1"/>
                </a:solidFill>
              </a:rPr>
              <a:t>weeks|patid</a:t>
            </a:r>
            <a:r>
              <a:rPr lang="en-US" sz="2400" dirty="0">
                <a:solidFill>
                  <a:schemeClr val="tx1"/>
                </a:solidFill>
              </a:rPr>
              <a:t>), </a:t>
            </a:r>
            <a:endParaRPr lang="en-US" sz="2400" dirty="0" smtClean="0">
              <a:solidFill>
                <a:schemeClr val="tx1"/>
              </a:solidFill>
            </a:endParaRPr>
          </a:p>
          <a:p>
            <a:pPr algn="l"/>
            <a:r>
              <a:rPr lang="en-US" sz="2400" dirty="0">
                <a:solidFill>
                  <a:schemeClr val="tx1"/>
                </a:solidFill>
              </a:rPr>
              <a:t> </a:t>
            </a:r>
            <a:r>
              <a:rPr lang="en-US" sz="2400" dirty="0" smtClean="0">
                <a:solidFill>
                  <a:schemeClr val="tx1"/>
                </a:solidFill>
              </a:rPr>
              <a:t>    data=</a:t>
            </a:r>
            <a:r>
              <a:rPr lang="en-US" sz="2400" dirty="0" err="1" smtClean="0">
                <a:solidFill>
                  <a:schemeClr val="tx1"/>
                </a:solidFill>
              </a:rPr>
              <a:t>longform.data</a:t>
            </a:r>
            <a:r>
              <a:rPr lang="en-US" sz="2400" dirty="0">
                <a:solidFill>
                  <a:schemeClr val="tx1"/>
                </a:solidFill>
              </a:rPr>
              <a:t>, </a:t>
            </a:r>
            <a:r>
              <a:rPr lang="en-US" sz="2400" dirty="0" smtClean="0">
                <a:solidFill>
                  <a:schemeClr val="tx1"/>
                </a:solidFill>
              </a:rPr>
              <a:t>family=</a:t>
            </a:r>
            <a:r>
              <a:rPr lang="en-US" sz="2400" dirty="0" err="1" smtClean="0">
                <a:solidFill>
                  <a:schemeClr val="tx1"/>
                </a:solidFill>
              </a:rPr>
              <a:t>poisson</a:t>
            </a:r>
            <a:r>
              <a:rPr lang="en-US" sz="2400" dirty="0" smtClean="0">
                <a:solidFill>
                  <a:schemeClr val="tx1"/>
                </a:solidFill>
              </a:rPr>
              <a:t>(link</a:t>
            </a:r>
            <a:r>
              <a:rPr lang="en-US" sz="2400" dirty="0">
                <a:solidFill>
                  <a:schemeClr val="tx1"/>
                </a:solidFill>
              </a:rPr>
              <a:t>="log</a:t>
            </a:r>
            <a:r>
              <a:rPr lang="en-US" sz="2400" dirty="0" smtClean="0">
                <a:solidFill>
                  <a:schemeClr val="tx1"/>
                </a:solidFill>
              </a:rPr>
              <a:t>")))</a:t>
            </a:r>
          </a:p>
          <a:p>
            <a:pPr algn="l"/>
            <a:endParaRPr lang="en-US" sz="2400" dirty="0">
              <a:solidFill>
                <a:schemeClr val="tx1"/>
              </a:solidFill>
            </a:endParaRPr>
          </a:p>
          <a:p>
            <a:pPr algn="l"/>
            <a:endParaRPr lang="en-US" sz="2400" dirty="0">
              <a:solidFill>
                <a:schemeClr val="tx1"/>
              </a:solidFill>
            </a:endParaRPr>
          </a:p>
        </p:txBody>
      </p:sp>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98</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POISSON REGRESSION: EXERCISE SOLUTION</a:t>
            </a:r>
            <a:endParaRPr lang="en-US" sz="3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402" y="3547873"/>
            <a:ext cx="8764444" cy="1838788"/>
          </a:xfrm>
          <a:prstGeom prst="rect">
            <a:avLst/>
          </a:prstGeom>
        </p:spPr>
      </p:pic>
      <p:sp>
        <p:nvSpPr>
          <p:cNvPr id="6" name="Oval 5"/>
          <p:cNvSpPr/>
          <p:nvPr/>
        </p:nvSpPr>
        <p:spPr>
          <a:xfrm>
            <a:off x="3544255" y="3831903"/>
            <a:ext cx="1722689" cy="2081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89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xmlns="" id="{937977FE-7060-4554-8802-D380BB4E77D1}"/>
                  </a:ext>
                </a:extLst>
              </p:cNvPr>
              <p:cNvSpPr>
                <a:spLocks noGrp="1"/>
              </p:cNvSpPr>
              <p:nvPr>
                <p:ph type="subTitle" idx="1"/>
              </p:nvPr>
            </p:nvSpPr>
            <p:spPr>
              <a:xfrm>
                <a:off x="346281" y="1216749"/>
                <a:ext cx="11501163" cy="5237067"/>
              </a:xfrm>
            </p:spPr>
            <p:txBody>
              <a:bodyPr>
                <a:normAutofit/>
              </a:bodyPr>
              <a:lstStyle/>
              <a:p>
                <a:pPr marL="457200" indent="-457200" algn="l">
                  <a:buFont typeface="Wingdings" panose="05000000000000000000" pitchFamily="2" charset="2"/>
                  <a:buChar char="q"/>
                </a:pPr>
                <a:r>
                  <a:rPr lang="en-US" sz="2800" dirty="0" smtClean="0">
                    <a:solidFill>
                      <a:schemeClr val="tx1"/>
                    </a:solidFill>
                  </a:rPr>
                  <a:t>The fitted model is</a:t>
                </a:r>
              </a:p>
              <a:p>
                <a:pPr algn="l"/>
                <a:endParaRPr lang="en-US" sz="1200" dirty="0" smtClean="0">
                  <a:solidFill>
                    <a:schemeClr val="tx1"/>
                  </a:solidFill>
                </a:endParaRPr>
              </a:p>
              <a:p>
                <a:pPr algn="l"/>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charset="0"/>
                            </a:rPr>
                          </m:ctrlPr>
                        </m:accPr>
                        <m:e>
                          <m:r>
                            <a:rPr lang="en-US" sz="2400" b="0" i="1" smtClean="0">
                              <a:solidFill>
                                <a:schemeClr val="tx1"/>
                              </a:solidFill>
                              <a:latin typeface="Cambria Math"/>
                            </a:rPr>
                            <m:t>𝐸</m:t>
                          </m:r>
                        </m:e>
                      </m:acc>
                      <m:d>
                        <m:dPr>
                          <m:ctrlPr>
                            <a:rPr lang="en-US" sz="2400" b="0" i="1" smtClean="0">
                              <a:solidFill>
                                <a:schemeClr val="tx1"/>
                              </a:solidFill>
                              <a:latin typeface="Cambria Math" charset="0"/>
                            </a:rPr>
                          </m:ctrlPr>
                        </m:dPr>
                        <m:e>
                          <m:r>
                            <a:rPr lang="en-US" sz="2400" b="0" i="1" smtClean="0">
                              <a:solidFill>
                                <a:schemeClr val="tx1"/>
                              </a:solidFill>
                              <a:latin typeface="Cambria Math"/>
                            </a:rPr>
                            <m:t>𝑛𝑝𝑎𝑡𝑐h𝑒𝑠</m:t>
                          </m:r>
                        </m:e>
                      </m:d>
                      <m:r>
                        <a:rPr lang="en-US" sz="2400" b="0" i="1" smtClean="0">
                          <a:solidFill>
                            <a:schemeClr val="tx1"/>
                          </a:solidFill>
                          <a:latin typeface="Cambria Math"/>
                        </a:rPr>
                        <m:t>=</m:t>
                      </m:r>
                      <m:func>
                        <m:funcPr>
                          <m:ctrlPr>
                            <a:rPr lang="en-US" sz="2400" b="0" i="1" smtClean="0">
                              <a:solidFill>
                                <a:schemeClr val="tx1"/>
                              </a:solidFill>
                              <a:latin typeface="Cambria Math" charset="0"/>
                            </a:rPr>
                          </m:ctrlPr>
                        </m:funcPr>
                        <m:fName>
                          <m:r>
                            <m:rPr>
                              <m:sty m:val="p"/>
                            </m:rPr>
                            <a:rPr lang="en-US" sz="2400" b="0" i="0" smtClean="0">
                              <a:solidFill>
                                <a:schemeClr val="tx1"/>
                              </a:solidFill>
                              <a:latin typeface="Cambria Math"/>
                            </a:rPr>
                            <m:t>exp</m:t>
                          </m:r>
                        </m:fName>
                        <m:e>
                          <m:d>
                            <m:dPr>
                              <m:begChr m:val="{"/>
                              <m:endChr m:val="}"/>
                              <m:ctrlPr>
                                <a:rPr lang="en-US" sz="2400" b="0" i="1" smtClean="0">
                                  <a:solidFill>
                                    <a:schemeClr val="tx1"/>
                                  </a:solidFill>
                                  <a:latin typeface="Cambria Math" charset="0"/>
                                </a:rPr>
                              </m:ctrlPr>
                            </m:dPr>
                            <m:e>
                              <m:r>
                                <a:rPr lang="en-US" sz="2400" b="0" i="1" smtClean="0">
                                  <a:solidFill>
                                    <a:schemeClr val="tx1"/>
                                  </a:solidFill>
                                  <a:latin typeface="Cambria Math"/>
                                </a:rPr>
                                <m:t>2.4586+0.1914∗</m:t>
                              </m:r>
                              <m:r>
                                <a:rPr lang="en-US" sz="2400" b="0" i="1" smtClean="0">
                                  <a:solidFill>
                                    <a:schemeClr val="tx1"/>
                                  </a:solidFill>
                                  <a:latin typeface="Cambria Math"/>
                                </a:rPr>
                                <m:t>𝑇𝑥</m:t>
                              </m:r>
                              <m:r>
                                <a:rPr lang="en-US" sz="2400" b="0" i="1" smtClean="0">
                                  <a:solidFill>
                                    <a:schemeClr val="tx1"/>
                                  </a:solidFill>
                                  <a:latin typeface="Cambria Math"/>
                                </a:rPr>
                                <m:t>−0.1568∗</m:t>
                              </m:r>
                              <m:r>
                                <a:rPr lang="en-US" sz="2400" b="0" i="1" smtClean="0">
                                  <a:solidFill>
                                    <a:schemeClr val="tx1"/>
                                  </a:solidFill>
                                  <a:latin typeface="Cambria Math"/>
                                </a:rPr>
                                <m:t>𝑤𝑒𝑒𝑘𝑠</m:t>
                              </m:r>
                            </m:e>
                          </m:d>
                        </m:e>
                      </m:func>
                      <m:r>
                        <a:rPr lang="en-US" sz="2400" b="0" i="1" smtClean="0">
                          <a:solidFill>
                            <a:schemeClr val="tx1"/>
                          </a:solidFill>
                          <a:latin typeface="Cambria Math"/>
                        </a:rPr>
                        <m:t>.</m:t>
                      </m:r>
                    </m:oMath>
                  </m:oMathPara>
                </a14:m>
                <a:endParaRPr lang="en-US" sz="2400" dirty="0" smtClean="0">
                  <a:solidFill>
                    <a:schemeClr val="tx1"/>
                  </a:solidFill>
                </a:endParaRPr>
              </a:p>
              <a:p>
                <a:pPr algn="l"/>
                <a:endParaRPr lang="en-US" sz="1200" dirty="0" smtClean="0">
                  <a:solidFill>
                    <a:schemeClr val="tx1"/>
                  </a:solidFill>
                </a:endParaRPr>
              </a:p>
              <a:p>
                <a:pPr marL="342900" indent="-342900" algn="l">
                  <a:buFont typeface="Wingdings" panose="05000000000000000000" pitchFamily="2" charset="2"/>
                  <a:buChar char="q"/>
                </a:pPr>
                <a:r>
                  <a:rPr lang="en-US" sz="2800" dirty="0" smtClean="0">
                    <a:solidFill>
                      <a:schemeClr val="tx1"/>
                    </a:solidFill>
                  </a:rPr>
                  <a:t>Interpretation of the estimated coefficients:</a:t>
                </a:r>
              </a:p>
              <a:p>
                <a:pPr algn="l"/>
                <a:endParaRPr lang="en-US" sz="1200" dirty="0" smtClean="0">
                  <a:solidFill>
                    <a:schemeClr val="tx1"/>
                  </a:solidFill>
                </a:endParaRPr>
              </a:p>
              <a:p>
                <a:pPr algn="l"/>
                <a:r>
                  <a:rPr lang="en-US" sz="2400" dirty="0" smtClean="0">
                    <a:solidFill>
                      <a:schemeClr val="tx1"/>
                    </a:solidFill>
                    <a:latin typeface="Segoe UI"/>
                    <a:ea typeface="Segoe UI"/>
                    <a:cs typeface="Segoe UI"/>
                  </a:rPr>
                  <a:t>     ● The estimated average number of psoriatic patches for patients in the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treatment group is </a:t>
                </a:r>
                <a14:m>
                  <m:oMath xmlns:m="http://schemas.openxmlformats.org/officeDocument/2006/math">
                    <m:func>
                      <m:funcPr>
                        <m:ctrlPr>
                          <a:rPr lang="en-US" sz="2400" b="0" i="1" smtClean="0">
                            <a:solidFill>
                              <a:schemeClr val="tx1"/>
                            </a:solidFill>
                            <a:latin typeface="Cambria Math"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charset="0"/>
                                <a:ea typeface="Segoe UI"/>
                                <a:cs typeface="Segoe UI"/>
                              </a:rPr>
                            </m:ctrlPr>
                          </m:dPr>
                          <m:e>
                            <m:r>
                              <a:rPr lang="en-US" sz="2400" b="0" i="1" smtClean="0">
                                <a:solidFill>
                                  <a:schemeClr val="tx1"/>
                                </a:solidFill>
                                <a:latin typeface="Cambria Math"/>
                                <a:ea typeface="Segoe UI"/>
                                <a:cs typeface="Segoe UI"/>
                              </a:rPr>
                              <m:t>0.1914</m:t>
                            </m:r>
                          </m:e>
                        </m:d>
                      </m:e>
                    </m:func>
                    <m:r>
                      <a:rPr lang="en-US" sz="2400" b="0" i="1" smtClean="0">
                        <a:solidFill>
                          <a:schemeClr val="tx1"/>
                        </a:solidFill>
                        <a:latin typeface="Cambria Math"/>
                        <a:ea typeface="Cambria Math"/>
                        <a:cs typeface="Segoe UI"/>
                      </a:rPr>
                      <m:t>∙100%=121.09%</m:t>
                    </m:r>
                  </m:oMath>
                </a14:m>
                <a:r>
                  <a:rPr lang="en-US" sz="2400" dirty="0" smtClean="0">
                    <a:solidFill>
                      <a:schemeClr val="tx1"/>
                    </a:solidFill>
                    <a:latin typeface="Segoe UI"/>
                    <a:ea typeface="Segoe UI"/>
                    <a:cs typeface="Segoe UI"/>
                  </a:rPr>
                  <a:t> of that for patients in the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control group.</a:t>
                </a:r>
              </a:p>
              <a:p>
                <a:pPr algn="l"/>
                <a:r>
                  <a:rPr lang="en-US" sz="2400" dirty="0" smtClean="0">
                    <a:solidFill>
                      <a:schemeClr val="tx1"/>
                    </a:solidFill>
                    <a:latin typeface="Segoe UI"/>
                    <a:ea typeface="Segoe UI"/>
                    <a:cs typeface="Segoe UI"/>
                  </a:rPr>
                  <a:t>    ●   As the time increases by one week, the estimated average number of psoriatic</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patches changes by </a:t>
                </a:r>
                <a14:m>
                  <m:oMath xmlns:m="http://schemas.openxmlformats.org/officeDocument/2006/math">
                    <m:d>
                      <m:dPr>
                        <m:ctrlPr>
                          <a:rPr lang="en-US" sz="2400" b="0" i="1" smtClean="0">
                            <a:solidFill>
                              <a:schemeClr val="tx1"/>
                            </a:solidFill>
                            <a:latin typeface="Cambria Math" charset="0"/>
                            <a:ea typeface="Segoe UI"/>
                            <a:cs typeface="Segoe UI"/>
                          </a:rPr>
                        </m:ctrlPr>
                      </m:dPr>
                      <m:e>
                        <m:func>
                          <m:funcPr>
                            <m:ctrlPr>
                              <a:rPr lang="en-US" sz="2400" b="0" i="1" smtClean="0">
                                <a:solidFill>
                                  <a:schemeClr val="tx1"/>
                                </a:solidFill>
                                <a:latin typeface="Cambria Math" charset="0"/>
                                <a:ea typeface="Segoe UI"/>
                                <a:cs typeface="Segoe UI"/>
                              </a:rPr>
                            </m:ctrlPr>
                          </m:funcPr>
                          <m:fName>
                            <m:r>
                              <m:rPr>
                                <m:sty m:val="p"/>
                              </m:rPr>
                              <a:rPr lang="en-US" sz="2400" b="0" i="0" smtClean="0">
                                <a:solidFill>
                                  <a:schemeClr val="tx1"/>
                                </a:solidFill>
                                <a:latin typeface="Cambria Math"/>
                                <a:ea typeface="Segoe UI"/>
                                <a:cs typeface="Segoe UI"/>
                              </a:rPr>
                              <m:t>exp</m:t>
                            </m:r>
                          </m:fName>
                          <m:e>
                            <m:d>
                              <m:dPr>
                                <m:begChr m:val="{"/>
                                <m:endChr m:val="}"/>
                                <m:ctrlPr>
                                  <a:rPr lang="en-US" sz="2400" b="0" i="1" smtClean="0">
                                    <a:solidFill>
                                      <a:schemeClr val="tx1"/>
                                    </a:solidFill>
                                    <a:latin typeface="Cambria Math" charset="0"/>
                                    <a:ea typeface="Segoe UI"/>
                                    <a:cs typeface="Segoe UI"/>
                                  </a:rPr>
                                </m:ctrlPr>
                              </m:dPr>
                              <m:e>
                                <m:r>
                                  <a:rPr lang="en-US" sz="2400" b="0" i="1" smtClean="0">
                                    <a:solidFill>
                                      <a:schemeClr val="tx1"/>
                                    </a:solidFill>
                                    <a:latin typeface="Cambria Math"/>
                                    <a:ea typeface="Segoe UI"/>
                                    <a:cs typeface="Segoe UI"/>
                                  </a:rPr>
                                  <m:t>−0.1568</m:t>
                                </m:r>
                              </m:e>
                            </m:d>
                          </m:e>
                        </m:func>
                        <m:r>
                          <a:rPr lang="en-US" sz="2400" b="0" i="1" smtClean="0">
                            <a:solidFill>
                              <a:schemeClr val="tx1"/>
                            </a:solidFill>
                            <a:latin typeface="Cambria Math"/>
                            <a:ea typeface="Segoe UI"/>
                            <a:cs typeface="Segoe UI"/>
                          </a:rPr>
                          <m:t>−1</m:t>
                        </m:r>
                      </m:e>
                    </m:d>
                    <m:r>
                      <a:rPr lang="en-US" sz="2400" b="0" i="1" smtClean="0">
                        <a:solidFill>
                          <a:schemeClr val="tx1"/>
                        </a:solidFill>
                        <a:latin typeface="Cambria Math"/>
                        <a:ea typeface="Cambria Math"/>
                        <a:cs typeface="Segoe UI"/>
                      </a:rPr>
                      <m:t>∙100%=−14.51%, </m:t>
                    </m:r>
                  </m:oMath>
                </a14:m>
                <a:r>
                  <a:rPr lang="en-US" sz="2400" dirty="0" smtClean="0">
                    <a:solidFill>
                      <a:schemeClr val="tx1"/>
                    </a:solidFill>
                    <a:latin typeface="Segoe UI"/>
                    <a:ea typeface="Segoe UI"/>
                    <a:cs typeface="Segoe UI"/>
                  </a:rPr>
                  <a:t> that is, decreases </a:t>
                </a:r>
              </a:p>
              <a:p>
                <a:pPr algn="l"/>
                <a:r>
                  <a:rPr lang="en-US" sz="2400" dirty="0">
                    <a:solidFill>
                      <a:schemeClr val="tx1"/>
                    </a:solidFill>
                    <a:latin typeface="Segoe UI"/>
                    <a:ea typeface="Segoe UI"/>
                    <a:cs typeface="Segoe UI"/>
                  </a:rPr>
                  <a:t> </a:t>
                </a:r>
                <a:r>
                  <a:rPr lang="en-US" sz="2400" dirty="0" smtClean="0">
                    <a:solidFill>
                      <a:schemeClr val="tx1"/>
                    </a:solidFill>
                    <a:latin typeface="Segoe UI"/>
                    <a:ea typeface="Segoe UI"/>
                    <a:cs typeface="Segoe UI"/>
                  </a:rPr>
                  <a:t>        by 14.51%.</a:t>
                </a:r>
                <a:endParaRPr lang="en-US" sz="2400" dirty="0">
                  <a:solidFill>
                    <a:schemeClr val="tx1"/>
                  </a:solidFill>
                </a:endParaRPr>
              </a:p>
              <a:p>
                <a:pPr algn="l"/>
                <a:endParaRPr lang="en-US" sz="2400" dirty="0">
                  <a:solidFill>
                    <a:schemeClr val="tx1"/>
                  </a:solidFill>
                </a:endParaRPr>
              </a:p>
            </p:txBody>
          </p:sp>
        </mc:Choice>
        <mc:Fallback xmlns="">
          <p:sp>
            <p:nvSpPr>
              <p:cNvPr id="3" name="Subtitle 2">
                <a:extLst>
                  <a:ext uri="{FF2B5EF4-FFF2-40B4-BE49-F238E27FC236}">
                    <a16:creationId xmlns:a14="http://schemas.microsoft.com/office/drawing/2010/main" xmlns="" xmlns:a16="http://schemas.microsoft.com/office/drawing/2014/main" id="{937977FE-7060-4554-8802-D380BB4E77D1}"/>
                  </a:ext>
                </a:extLst>
              </p:cNvPr>
              <p:cNvSpPr>
                <a:spLocks noGrp="1" noRot="1" noChangeAspect="1" noMove="1" noResize="1" noEditPoints="1" noAdjustHandles="1" noChangeArrowheads="1" noChangeShapeType="1" noTextEdit="1"/>
              </p:cNvSpPr>
              <p:nvPr>
                <p:ph type="subTitle" idx="1"/>
              </p:nvPr>
            </p:nvSpPr>
            <p:spPr>
              <a:xfrm>
                <a:off x="346281" y="1216749"/>
                <a:ext cx="11501163" cy="5237067"/>
              </a:xfrm>
              <a:blipFill rotWithShape="1">
                <a:blip r:embed="rId2"/>
                <a:stretch>
                  <a:fillRect l="-954" t="-1048" r="-6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ED37685A-210A-4790-BF40-300325509CE8}"/>
              </a:ext>
            </a:extLst>
          </p:cNvPr>
          <p:cNvSpPr>
            <a:spLocks noGrp="1"/>
          </p:cNvSpPr>
          <p:nvPr>
            <p:ph type="sldNum" sz="quarter" idx="12"/>
          </p:nvPr>
        </p:nvSpPr>
        <p:spPr>
          <a:xfrm>
            <a:off x="10780040" y="5879169"/>
            <a:ext cx="1142245" cy="669925"/>
          </a:xfrm>
        </p:spPr>
        <p:txBody>
          <a:bodyPr/>
          <a:lstStyle/>
          <a:p>
            <a:fld id="{3A98EE3D-8CD1-4C3F-BD1C-C98C9596463C}" type="slidenum">
              <a:rPr lang="en-US" smtClean="0"/>
              <a:t>99</a:t>
            </a:fld>
            <a:endParaRPr lang="en-US" dirty="0"/>
          </a:p>
        </p:txBody>
      </p:sp>
      <p:sp>
        <p:nvSpPr>
          <p:cNvPr id="5" name="Title 1">
            <a:extLst>
              <a:ext uri="{FF2B5EF4-FFF2-40B4-BE49-F238E27FC236}">
                <a16:creationId xmlns:a16="http://schemas.microsoft.com/office/drawing/2014/main" xmlns="" id="{8FDE2D6A-EB0F-4F67-8847-35AECB8A3F6B}"/>
              </a:ext>
            </a:extLst>
          </p:cNvPr>
          <p:cNvSpPr txBox="1">
            <a:spLocks/>
          </p:cNvSpPr>
          <p:nvPr/>
        </p:nvSpPr>
        <p:spPr>
          <a:xfrm>
            <a:off x="834060" y="406039"/>
            <a:ext cx="10527128" cy="804481"/>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smtClean="0"/>
              <a:t>LONGITUDINAL POISSON REGRESSION: EXERCISE SOLUTION (CONT.)</a:t>
            </a:r>
            <a:endParaRPr lang="en-US" sz="3400" dirty="0"/>
          </a:p>
        </p:txBody>
      </p:sp>
    </p:spTree>
    <p:extLst>
      <p:ext uri="{BB962C8B-B14F-4D97-AF65-F5344CB8AC3E}">
        <p14:creationId xmlns:p14="http://schemas.microsoft.com/office/powerpoint/2010/main" val="3762322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2763</TotalTime>
  <Words>5298</Words>
  <Application>Microsoft Macintosh PowerPoint</Application>
  <PresentationFormat>Widescreen</PresentationFormat>
  <Paragraphs>1304</Paragraphs>
  <Slides>108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Arial</vt:lpstr>
      <vt:lpstr>Bodoni MT Black</vt:lpstr>
      <vt:lpstr>Calibri</vt:lpstr>
      <vt:lpstr>Cambria Math</vt:lpstr>
      <vt:lpstr>Courier New</vt:lpstr>
      <vt:lpstr>MS Mincho</vt:lpstr>
      <vt:lpstr>Segoe UI</vt:lpstr>
      <vt:lpstr>Wingdings</vt:lpstr>
      <vt:lpstr>Office Theme</vt:lpstr>
      <vt:lpstr>Advanced Regression Models  with R Applications by  Olga Korosteleva, Ph.D. CSULB   October 5, 2019, UCI</vt:lpstr>
      <vt:lpstr> GENERAL LINEAR REGRESSION: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LINEAR REGRESSION MODELS: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LOGISTIC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 REGRESSION MODEL: THEORY</vt:lpstr>
      <vt:lpstr>POISSON REGRESSION MODEL: THEORY (CONT.)</vt:lpstr>
      <vt:lpstr>EXAMPLE: POISSON REGRESSION</vt:lpstr>
      <vt:lpstr>POISSON REGRESSION example continues</vt:lpstr>
      <vt:lpstr>POISSON REGRESSION example continues</vt:lpstr>
      <vt:lpstr>POISSON REGRESSION example continues</vt:lpstr>
      <vt:lpstr>POISSON REGRESSION example continues</vt:lpstr>
      <vt:lpstr>POISSON REGRESSION example continues</vt:lpstr>
      <vt:lpstr>POISSON REGRESSION example continues</vt:lpstr>
      <vt:lpstr>ZERO-INFLATED POISSON REGRESSION: THEORY</vt:lpstr>
      <vt:lpstr>ZERO-INFLATED POISSON REGRESSION: THEORY (CONT.)</vt:lpstr>
      <vt:lpstr>PowerPoint Presentation</vt:lpstr>
      <vt:lpstr>PowerPoint Presentation</vt:lpstr>
      <vt:lpstr>EXAMPLE: zero-INFLATED POISSON REGRESSION</vt:lpstr>
      <vt:lpstr>zero-INFLATED POISSON REGRESSION example continues</vt:lpstr>
      <vt:lpstr>zero-INFLATED POISSON REGRESSION example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Models for Count Data with R</dc:title>
  <dc:creator>Nicholas Lototsky</dc:creator>
  <cp:lastModifiedBy>Microsoft Office User</cp:lastModifiedBy>
  <cp:revision>125</cp:revision>
  <dcterms:created xsi:type="dcterms:W3CDTF">2019-08-25T17:00:54Z</dcterms:created>
  <dcterms:modified xsi:type="dcterms:W3CDTF">2019-10-06T16:04:39Z</dcterms:modified>
</cp:coreProperties>
</file>